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80"/>
  </p:notesMasterIdLst>
  <p:sldIdLst>
    <p:sldId id="256" r:id="rId2"/>
    <p:sldId id="276" r:id="rId3"/>
    <p:sldId id="257" r:id="rId4"/>
    <p:sldId id="259" r:id="rId5"/>
    <p:sldId id="324" r:id="rId6"/>
    <p:sldId id="1360" r:id="rId7"/>
    <p:sldId id="325" r:id="rId8"/>
    <p:sldId id="330" r:id="rId9"/>
    <p:sldId id="1361" r:id="rId10"/>
    <p:sldId id="1362" r:id="rId11"/>
    <p:sldId id="332" r:id="rId12"/>
    <p:sldId id="1363" r:id="rId13"/>
    <p:sldId id="1364" r:id="rId14"/>
    <p:sldId id="333" r:id="rId15"/>
    <p:sldId id="1358" r:id="rId16"/>
    <p:sldId id="1357" r:id="rId17"/>
    <p:sldId id="334" r:id="rId18"/>
    <p:sldId id="335" r:id="rId19"/>
    <p:sldId id="336" r:id="rId20"/>
    <p:sldId id="337" r:id="rId21"/>
    <p:sldId id="1349" r:id="rId22"/>
    <p:sldId id="1351" r:id="rId23"/>
    <p:sldId id="1353" r:id="rId24"/>
    <p:sldId id="1354" r:id="rId25"/>
    <p:sldId id="279" r:id="rId26"/>
    <p:sldId id="281" r:id="rId27"/>
    <p:sldId id="282" r:id="rId28"/>
    <p:sldId id="283" r:id="rId29"/>
    <p:sldId id="284" r:id="rId30"/>
    <p:sldId id="285" r:id="rId31"/>
    <p:sldId id="286" r:id="rId32"/>
    <p:sldId id="287" r:id="rId33"/>
    <p:sldId id="289" r:id="rId34"/>
    <p:sldId id="290" r:id="rId35"/>
    <p:sldId id="292" r:id="rId36"/>
    <p:sldId id="291" r:id="rId37"/>
    <p:sldId id="294" r:id="rId38"/>
    <p:sldId id="1365" r:id="rId39"/>
    <p:sldId id="293" r:id="rId40"/>
    <p:sldId id="295" r:id="rId41"/>
    <p:sldId id="296" r:id="rId42"/>
    <p:sldId id="1366" r:id="rId43"/>
    <p:sldId id="297" r:id="rId44"/>
    <p:sldId id="298" r:id="rId45"/>
    <p:sldId id="1367" r:id="rId46"/>
    <p:sldId id="300" r:id="rId47"/>
    <p:sldId id="301" r:id="rId48"/>
    <p:sldId id="302" r:id="rId49"/>
    <p:sldId id="1368" r:id="rId50"/>
    <p:sldId id="303" r:id="rId51"/>
    <p:sldId id="304" r:id="rId52"/>
    <p:sldId id="1355" r:id="rId53"/>
    <p:sldId id="1356" r:id="rId54"/>
    <p:sldId id="306" r:id="rId55"/>
    <p:sldId id="1380" r:id="rId56"/>
    <p:sldId id="1381" r:id="rId57"/>
    <p:sldId id="1382" r:id="rId58"/>
    <p:sldId id="1379" r:id="rId59"/>
    <p:sldId id="1383" r:id="rId60"/>
    <p:sldId id="1391" r:id="rId61"/>
    <p:sldId id="1385" r:id="rId62"/>
    <p:sldId id="1390" r:id="rId63"/>
    <p:sldId id="1386" r:id="rId64"/>
    <p:sldId id="1387" r:id="rId65"/>
    <p:sldId id="1388" r:id="rId66"/>
    <p:sldId id="1389" r:id="rId67"/>
    <p:sldId id="1370" r:id="rId68"/>
    <p:sldId id="307" r:id="rId69"/>
    <p:sldId id="1371" r:id="rId70"/>
    <p:sldId id="1372" r:id="rId71"/>
    <p:sldId id="1373" r:id="rId72"/>
    <p:sldId id="1375" r:id="rId73"/>
    <p:sldId id="1374" r:id="rId74"/>
    <p:sldId id="1376" r:id="rId75"/>
    <p:sldId id="1377" r:id="rId76"/>
    <p:sldId id="1378" r:id="rId77"/>
    <p:sldId id="308" r:id="rId78"/>
    <p:sldId id="274"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TP. Hồ Chí Minh</c:v>
                </c:pt>
              </c:strCache>
            </c:strRef>
          </c:tx>
          <c:spPr>
            <a:solidFill>
              <a:schemeClr val="accent1"/>
            </a:solidFill>
            <a:ln>
              <a:noFill/>
            </a:ln>
            <a:effectLst/>
          </c:spPr>
          <c:invertIfNegative val="0"/>
          <c:dLbls>
            <c:dLbl>
              <c:idx val="5"/>
              <c:layout>
                <c:manualLayout>
                  <c:x val="-1.9913386847107188E-2"/>
                  <c:y val="-8.39179137433975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36-448F-8AF4-7065BC29FE0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Sheet1!$A$2:$A$10</c:f>
              <c:strCache>
                <c:ptCount val="9"/>
                <c:pt idx="0">
                  <c:v>2015</c:v>
                </c:pt>
                <c:pt idx="1">
                  <c:v>2016</c:v>
                </c:pt>
                <c:pt idx="2">
                  <c:v>2017</c:v>
                </c:pt>
                <c:pt idx="3">
                  <c:v>2018</c:v>
                </c:pt>
                <c:pt idx="4">
                  <c:v>2019</c:v>
                </c:pt>
                <c:pt idx="5">
                  <c:v>2020</c:v>
                </c:pt>
                <c:pt idx="6">
                  <c:v>2011 - 2015</c:v>
                </c:pt>
                <c:pt idx="7">
                  <c:v>2016 - 2019 </c:v>
                </c:pt>
                <c:pt idx="8">
                  <c:v>2016 - 2020</c:v>
                </c:pt>
              </c:strCache>
            </c:strRef>
          </c:cat>
          <c:val>
            <c:numRef>
              <c:f>Sheet1!$B$2:$B$10</c:f>
              <c:numCache>
                <c:formatCode>General</c:formatCode>
                <c:ptCount val="9"/>
                <c:pt idx="0">
                  <c:v>9.85</c:v>
                </c:pt>
                <c:pt idx="1">
                  <c:v>8.1999999999999993</c:v>
                </c:pt>
                <c:pt idx="2">
                  <c:v>8.25</c:v>
                </c:pt>
                <c:pt idx="3">
                  <c:v>8.3000000000000007</c:v>
                </c:pt>
                <c:pt idx="4">
                  <c:v>8.32</c:v>
                </c:pt>
                <c:pt idx="5">
                  <c:v>1.32</c:v>
                </c:pt>
                <c:pt idx="6">
                  <c:v>9.8000000000000007</c:v>
                </c:pt>
                <c:pt idx="7">
                  <c:v>7.72</c:v>
                </c:pt>
                <c:pt idx="8">
                  <c:v>6.41</c:v>
                </c:pt>
              </c:numCache>
            </c:numRef>
          </c:val>
          <c:extLst>
            <c:ext xmlns:c16="http://schemas.microsoft.com/office/drawing/2014/chart" uri="{C3380CC4-5D6E-409C-BE32-E72D297353CC}">
              <c16:uniqueId val="{00000000-00EE-490B-88E4-0B5ABCDFF5A0}"/>
            </c:ext>
          </c:extLst>
        </c:ser>
        <c:ser>
          <c:idx val="1"/>
          <c:order val="1"/>
          <c:tx>
            <c:strRef>
              <c:f>Sheet1!$C$1</c:f>
              <c:strCache>
                <c:ptCount val="1"/>
                <c:pt idx="0">
                  <c:v>Cả nước</c:v>
                </c:pt>
              </c:strCache>
            </c:strRef>
          </c:tx>
          <c:spPr>
            <a:solidFill>
              <a:schemeClr val="accent2"/>
            </a:solidFill>
            <a:ln>
              <a:noFill/>
            </a:ln>
            <a:effectLst/>
          </c:spPr>
          <c:invertIfNegative val="0"/>
          <c:dLbls>
            <c:dLbl>
              <c:idx val="0"/>
              <c:layout>
                <c:manualLayout>
                  <c:x val="1.2801462973140335E-2"/>
                  <c:y val="2.7972637914465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36-448F-8AF4-7065BC29FE0B}"/>
                </c:ext>
              </c:extLst>
            </c:dLbl>
            <c:dLbl>
              <c:idx val="1"/>
              <c:layout>
                <c:manualLayout>
                  <c:x val="2.84476954958674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36-448F-8AF4-7065BC29FE0B}"/>
                </c:ext>
              </c:extLst>
            </c:dLbl>
            <c:dLbl>
              <c:idx val="2"/>
              <c:layout>
                <c:manualLayout>
                  <c:x val="8.5343086487602235E-3"/>
                  <c:y val="-8.39179137433975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36-448F-8AF4-7065BC29FE0B}"/>
                </c:ext>
              </c:extLst>
            </c:dLbl>
            <c:dLbl>
              <c:idx val="3"/>
              <c:layout>
                <c:manualLayout>
                  <c:x val="1.2801462973140283E-2"/>
                  <c:y val="5.59452758289316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36-448F-8AF4-7065BC29FE0B}"/>
                </c:ext>
              </c:extLst>
            </c:dLbl>
            <c:dLbl>
              <c:idx val="5"/>
              <c:layout>
                <c:manualLayout>
                  <c:x val="8.4851246411360177E-3"/>
                  <c:y val="-1.67835827486795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EE-490B-88E4-0B5ABCDFF5A0}"/>
                </c:ext>
              </c:extLst>
            </c:dLbl>
            <c:dLbl>
              <c:idx val="6"/>
              <c:layout>
                <c:manualLayout>
                  <c:x val="1.9913386847107084E-2"/>
                  <c:y val="-5.128257708914739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36-448F-8AF4-7065BC29FE0B}"/>
                </c:ext>
              </c:extLst>
            </c:dLbl>
            <c:dLbl>
              <c:idx val="7"/>
              <c:layout>
                <c:manualLayout>
                  <c:x val="1.5646232522727076E-2"/>
                  <c:y val="-1.11890551657863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36-448F-8AF4-7065BC29FE0B}"/>
                </c:ext>
              </c:extLst>
            </c:dLbl>
            <c:dLbl>
              <c:idx val="8"/>
              <c:layout>
                <c:manualLayout>
                  <c:x val="1.5646232522727076E-2"/>
                  <c:y val="1.39863189572328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36-448F-8AF4-7065BC29FE0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Sheet1!$A$2:$A$10</c:f>
              <c:strCache>
                <c:ptCount val="9"/>
                <c:pt idx="0">
                  <c:v>2015</c:v>
                </c:pt>
                <c:pt idx="1">
                  <c:v>2016</c:v>
                </c:pt>
                <c:pt idx="2">
                  <c:v>2017</c:v>
                </c:pt>
                <c:pt idx="3">
                  <c:v>2018</c:v>
                </c:pt>
                <c:pt idx="4">
                  <c:v>2019</c:v>
                </c:pt>
                <c:pt idx="5">
                  <c:v>2020</c:v>
                </c:pt>
                <c:pt idx="6">
                  <c:v>2011 - 2015</c:v>
                </c:pt>
                <c:pt idx="7">
                  <c:v>2016 - 2019 </c:v>
                </c:pt>
                <c:pt idx="8">
                  <c:v>2016 - 2020</c:v>
                </c:pt>
              </c:strCache>
            </c:strRef>
          </c:cat>
          <c:val>
            <c:numRef>
              <c:f>Sheet1!$C$2:$C$10</c:f>
              <c:numCache>
                <c:formatCode>General</c:formatCode>
                <c:ptCount val="9"/>
                <c:pt idx="0">
                  <c:v>6.68</c:v>
                </c:pt>
                <c:pt idx="1">
                  <c:v>6.21</c:v>
                </c:pt>
                <c:pt idx="2">
                  <c:v>6.81</c:v>
                </c:pt>
                <c:pt idx="3">
                  <c:v>7.08</c:v>
                </c:pt>
                <c:pt idx="4">
                  <c:v>6.8</c:v>
                </c:pt>
                <c:pt idx="5">
                  <c:v>2.5</c:v>
                </c:pt>
                <c:pt idx="6">
                  <c:v>5.91</c:v>
                </c:pt>
                <c:pt idx="7">
                  <c:v>6.8</c:v>
                </c:pt>
                <c:pt idx="8">
                  <c:v>5.9</c:v>
                </c:pt>
              </c:numCache>
            </c:numRef>
          </c:val>
          <c:extLst>
            <c:ext xmlns:c16="http://schemas.microsoft.com/office/drawing/2014/chart" uri="{C3380CC4-5D6E-409C-BE32-E72D297353CC}">
              <c16:uniqueId val="{00000002-00EE-490B-88E4-0B5ABCDFF5A0}"/>
            </c:ext>
          </c:extLst>
        </c:ser>
        <c:dLbls>
          <c:dLblPos val="outEnd"/>
          <c:showLegendKey val="0"/>
          <c:showVal val="1"/>
          <c:showCatName val="0"/>
          <c:showSerName val="0"/>
          <c:showPercent val="0"/>
          <c:showBubbleSize val="0"/>
        </c:dLbls>
        <c:gapWidth val="267"/>
        <c:overlap val="-43"/>
        <c:axId val="-962811808"/>
        <c:axId val="-962811264"/>
      </c:barChart>
      <c:catAx>
        <c:axId val="-96281180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solidFill>
            <a:schemeClr val="bg1"/>
          </a:solid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cap="none" spc="0" normalizeH="0" baseline="0">
                <a:solidFill>
                  <a:schemeClr val="dk1">
                    <a:lumMod val="65000"/>
                    <a:lumOff val="35000"/>
                  </a:schemeClr>
                </a:solidFill>
                <a:latin typeface="+mn-lt"/>
                <a:ea typeface="+mn-ea"/>
                <a:cs typeface="+mn-cs"/>
              </a:defRPr>
            </a:pPr>
            <a:endParaRPr lang="en-US"/>
          </a:p>
        </c:txPr>
        <c:crossAx val="-962811264"/>
        <c:crosses val="autoZero"/>
        <c:auto val="1"/>
        <c:lblAlgn val="ctr"/>
        <c:lblOffset val="100"/>
        <c:noMultiLvlLbl val="0"/>
      </c:catAx>
      <c:valAx>
        <c:axId val="-96281126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962811808"/>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24601302700474431"/>
          <c:y val="0.90806164816985158"/>
          <c:w val="0.524549270050921"/>
          <c:h val="5.088988876390451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pattFill prst="ltDnDiag">
          <a:fgClr>
            <a:schemeClr val="dk1">
              <a:lumMod val="15000"/>
              <a:lumOff val="85000"/>
            </a:schemeClr>
          </a:fgClr>
          <a:bgClr>
            <a:schemeClr val="lt1"/>
          </a:bgClr>
        </a:pattFill>
        <a:ln>
          <a:noFill/>
        </a:ln>
        <a:effectLst/>
        <a:sp3d/>
      </c:spPr>
    </c:floor>
    <c:sideWall>
      <c:thickness val="0"/>
      <c:spPr>
        <a:pattFill prst="ltDnDiag">
          <a:fgClr>
            <a:schemeClr val="dk1">
              <a:lumMod val="15000"/>
              <a:lumOff val="85000"/>
            </a:schemeClr>
          </a:fgClr>
          <a:bgClr>
            <a:schemeClr val="lt1"/>
          </a:bgClr>
        </a:pattFill>
        <a:ln>
          <a:noFill/>
        </a:ln>
        <a:effectLst/>
        <a:sp3d/>
      </c:spPr>
    </c:sideWall>
    <c:backWall>
      <c:thickness val="0"/>
      <c:spPr>
        <a:pattFill prst="ltDnDiag">
          <a:fgClr>
            <a:schemeClr val="dk1">
              <a:lumMod val="15000"/>
              <a:lumOff val="85000"/>
            </a:schemeClr>
          </a:fgClr>
          <a:bgClr>
            <a:schemeClr val="lt1"/>
          </a:bgClr>
        </a:pattFill>
        <a:ln>
          <a:noFill/>
        </a:ln>
        <a:effectLst/>
        <a:sp3d/>
      </c:spPr>
    </c:backWall>
    <c:plotArea>
      <c:layout/>
      <c:bar3DChart>
        <c:barDir val="col"/>
        <c:grouping val="clustered"/>
        <c:varyColors val="0"/>
        <c:ser>
          <c:idx val="0"/>
          <c:order val="0"/>
          <c:tx>
            <c:strRef>
              <c:f>Sheet1!$B$1</c:f>
              <c:strCache>
                <c:ptCount val="1"/>
                <c:pt idx="0">
                  <c:v>Thành phố</c:v>
                </c:pt>
              </c:strCache>
            </c:strRef>
          </c:tx>
          <c:spPr>
            <a:solidFill>
              <a:srgbClr val="C00000"/>
            </a:solidFill>
            <a:ln>
              <a:noFill/>
            </a:ln>
            <a:effectLst/>
            <a:sp3d/>
          </c:spPr>
          <c:invertIfNegative val="0"/>
          <c:dLbls>
            <c:dLbl>
              <c:idx val="0"/>
              <c:layout>
                <c:manualLayout>
                  <c:x val="-7.2203574358667474E-3"/>
                  <c:y val="-8.6840043875271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53-4634-9662-AAE938A58341}"/>
                </c:ext>
              </c:extLst>
            </c:dLbl>
            <c:dLbl>
              <c:idx val="1"/>
              <c:layout>
                <c:manualLayout>
                  <c:x val="-3.267195644395339E-2"/>
                  <c:y val="-3.1869810569108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53-4634-9662-AAE938A58341}"/>
                </c:ext>
              </c:extLst>
            </c:dLbl>
            <c:dLbl>
              <c:idx val="2"/>
              <c:layout>
                <c:manualLayout>
                  <c:x val="-1.8466757990060714E-2"/>
                  <c:y val="-2.9213993021682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53-4634-9662-AAE938A5834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Sheet1!$A$2:$A$4</c:f>
              <c:numCache>
                <c:formatCode>General</c:formatCode>
                <c:ptCount val="3"/>
                <c:pt idx="0">
                  <c:v>2010</c:v>
                </c:pt>
                <c:pt idx="1">
                  <c:v>2015</c:v>
                </c:pt>
                <c:pt idx="2">
                  <c:v>2020</c:v>
                </c:pt>
              </c:numCache>
            </c:numRef>
          </c:cat>
          <c:val>
            <c:numRef>
              <c:f>Sheet1!$B$2:$B$4</c:f>
              <c:numCache>
                <c:formatCode>General</c:formatCode>
                <c:ptCount val="3"/>
                <c:pt idx="0">
                  <c:v>3100</c:v>
                </c:pt>
                <c:pt idx="1">
                  <c:v>5104</c:v>
                </c:pt>
                <c:pt idx="2">
                  <c:v>6328</c:v>
                </c:pt>
              </c:numCache>
            </c:numRef>
          </c:val>
          <c:extLst>
            <c:ext xmlns:c16="http://schemas.microsoft.com/office/drawing/2014/chart" uri="{C3380CC4-5D6E-409C-BE32-E72D297353CC}">
              <c16:uniqueId val="{00000003-CA53-4634-9662-AAE938A58341}"/>
            </c:ext>
          </c:extLst>
        </c:ser>
        <c:ser>
          <c:idx val="1"/>
          <c:order val="1"/>
          <c:tx>
            <c:strRef>
              <c:f>Sheet1!$C$1</c:f>
              <c:strCache>
                <c:ptCount val="1"/>
                <c:pt idx="0">
                  <c:v>Cả nước</c:v>
                </c:pt>
              </c:strCache>
            </c:strRef>
          </c:tx>
          <c:spPr>
            <a:solidFill>
              <a:schemeClr val="accent2"/>
            </a:solidFill>
            <a:ln>
              <a:noFill/>
            </a:ln>
            <a:effectLst/>
            <a:sp3d/>
          </c:spPr>
          <c:invertIfNegative val="0"/>
          <c:dLbls>
            <c:dLbl>
              <c:idx val="0"/>
              <c:layout>
                <c:manualLayout>
                  <c:x val="3.2463657041523916E-2"/>
                  <c:y val="-5.6752600555721254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dk1">
                          <a:lumMod val="75000"/>
                          <a:lumOff val="25000"/>
                        </a:schemeClr>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53-4634-9662-AAE938A58341}"/>
                </c:ext>
              </c:extLst>
            </c:dLbl>
            <c:dLbl>
              <c:idx val="1"/>
              <c:layout>
                <c:manualLayout>
                  <c:x val="2.8229266992629495E-2"/>
                  <c:y val="-5.2023217176077739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dk1">
                          <a:lumMod val="75000"/>
                          <a:lumOff val="25000"/>
                        </a:schemeClr>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53-4634-9662-AAE938A58341}"/>
                </c:ext>
              </c:extLst>
            </c:dLbl>
            <c:dLbl>
              <c:idx val="2"/>
              <c:layout>
                <c:manualLayout>
                  <c:x val="4.657829053783856E-2"/>
                  <c:y val="-3.3105683657504013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dk1">
                          <a:lumMod val="75000"/>
                          <a:lumOff val="25000"/>
                        </a:schemeClr>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A53-4634-9662-AAE938A5834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dk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Sheet1!$A$2:$A$4</c:f>
              <c:numCache>
                <c:formatCode>General</c:formatCode>
                <c:ptCount val="3"/>
                <c:pt idx="0">
                  <c:v>2010</c:v>
                </c:pt>
                <c:pt idx="1">
                  <c:v>2015</c:v>
                </c:pt>
                <c:pt idx="2">
                  <c:v>2020</c:v>
                </c:pt>
              </c:numCache>
            </c:numRef>
          </c:cat>
          <c:val>
            <c:numRef>
              <c:f>Sheet1!$C$2:$C$4</c:f>
              <c:numCache>
                <c:formatCode>General</c:formatCode>
                <c:ptCount val="3"/>
                <c:pt idx="0">
                  <c:v>1332</c:v>
                </c:pt>
                <c:pt idx="1">
                  <c:v>2109</c:v>
                </c:pt>
                <c:pt idx="2">
                  <c:v>2750</c:v>
                </c:pt>
              </c:numCache>
            </c:numRef>
          </c:val>
          <c:extLst>
            <c:ext xmlns:c16="http://schemas.microsoft.com/office/drawing/2014/chart" uri="{C3380CC4-5D6E-409C-BE32-E72D297353CC}">
              <c16:uniqueId val="{00000007-CA53-4634-9662-AAE938A58341}"/>
            </c:ext>
          </c:extLst>
        </c:ser>
        <c:dLbls>
          <c:showLegendKey val="0"/>
          <c:showVal val="1"/>
          <c:showCatName val="0"/>
          <c:showSerName val="0"/>
          <c:showPercent val="0"/>
          <c:showBubbleSize val="0"/>
        </c:dLbls>
        <c:gapWidth val="267"/>
        <c:shape val="box"/>
        <c:axId val="-663391344"/>
        <c:axId val="-663377200"/>
        <c:axId val="0"/>
      </c:bar3DChart>
      <c:catAx>
        <c:axId val="-6633913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solidFill>
            <a:schemeClr val="bg1"/>
          </a:solid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1" i="0" u="none" strike="noStrike" kern="1200" cap="none" spc="0" normalizeH="0" baseline="0">
                <a:solidFill>
                  <a:schemeClr val="dk1">
                    <a:lumMod val="65000"/>
                    <a:lumOff val="35000"/>
                  </a:schemeClr>
                </a:solidFill>
                <a:latin typeface="+mn-lt"/>
                <a:ea typeface="+mn-ea"/>
                <a:cs typeface="+mn-cs"/>
              </a:defRPr>
            </a:pPr>
            <a:endParaRPr lang="en-US"/>
          </a:p>
        </c:txPr>
        <c:crossAx val="-663377200"/>
        <c:crosses val="autoZero"/>
        <c:auto val="1"/>
        <c:lblAlgn val="ctr"/>
        <c:lblOffset val="100"/>
        <c:noMultiLvlLbl val="0"/>
      </c:catAx>
      <c:valAx>
        <c:axId val="-66337720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663391344"/>
        <c:crosses val="autoZero"/>
        <c:crossBetween val="between"/>
      </c:valAx>
      <c:spPr>
        <a:solidFill>
          <a:schemeClr val="lt1"/>
        </a:solid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6308183998551906"/>
          <c:y val="3.3965471468379929E-2"/>
        </c:manualLayout>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rgbClr val="FF0000"/>
              </a:solidFill>
              <a:latin typeface="+mj-lt"/>
              <a:ea typeface="+mj-ea"/>
              <a:cs typeface="+mj-cs"/>
            </a:defRPr>
          </a:pPr>
          <a:endParaRPr lang="en-US"/>
        </a:p>
      </c:txPr>
    </c:title>
    <c:autoTitleDeleted val="0"/>
    <c:view3D>
      <c:rotX val="15"/>
      <c:rotY val="20"/>
      <c:rAngAx val="0"/>
    </c:view3D>
    <c:floor>
      <c:thickness val="0"/>
      <c:spPr>
        <a:pattFill prst="ltDnDiag">
          <a:fgClr>
            <a:schemeClr val="dk1">
              <a:lumMod val="15000"/>
              <a:lumOff val="85000"/>
            </a:schemeClr>
          </a:fgClr>
          <a:bgClr>
            <a:schemeClr val="lt1"/>
          </a:bgClr>
        </a:pattFill>
        <a:ln>
          <a:noFill/>
        </a:ln>
        <a:effectLst/>
        <a:sp3d/>
      </c:spPr>
    </c:floor>
    <c:sideWall>
      <c:thickness val="0"/>
      <c:spPr>
        <a:pattFill prst="ltDnDiag">
          <a:fgClr>
            <a:schemeClr val="dk1">
              <a:lumMod val="15000"/>
              <a:lumOff val="85000"/>
            </a:schemeClr>
          </a:fgClr>
          <a:bgClr>
            <a:schemeClr val="lt1"/>
          </a:bgClr>
        </a:pattFill>
        <a:ln>
          <a:noFill/>
        </a:ln>
        <a:effectLst/>
        <a:sp3d/>
      </c:spPr>
    </c:sideWall>
    <c:backWall>
      <c:thickness val="0"/>
      <c:spPr>
        <a:pattFill prst="ltDnDiag">
          <a:fgClr>
            <a:schemeClr val="dk1">
              <a:lumMod val="15000"/>
              <a:lumOff val="85000"/>
            </a:schemeClr>
          </a:fgClr>
          <a:bgClr>
            <a:schemeClr val="lt1"/>
          </a:bgClr>
        </a:pattFill>
        <a:ln>
          <a:noFill/>
        </a:ln>
        <a:effectLst/>
        <a:sp3d/>
      </c:spPr>
    </c:backWall>
    <c:plotArea>
      <c:layout/>
      <c:bar3DChart>
        <c:barDir val="col"/>
        <c:grouping val="clustered"/>
        <c:varyColors val="0"/>
        <c:ser>
          <c:idx val="0"/>
          <c:order val="0"/>
          <c:tx>
            <c:strRef>
              <c:f>Sheet1!$B$1</c:f>
              <c:strCache>
                <c:ptCount val="1"/>
                <c:pt idx="0">
                  <c:v>1 đồng ngân sách thu hút</c:v>
                </c:pt>
              </c:strCache>
            </c:strRef>
          </c:tx>
          <c:spPr>
            <a:solidFill>
              <a:srgbClr val="92D050"/>
            </a:solidFill>
            <a:ln>
              <a:noFill/>
            </a:ln>
            <a:effectLst/>
            <a:sp3d/>
          </c:spPr>
          <c:invertIfNegative val="0"/>
          <c:dLbls>
            <c:dLbl>
              <c:idx val="0"/>
              <c:layout>
                <c:manualLayout>
                  <c:x val="1.5804597701149427E-2"/>
                  <c:y val="-4.07585657620559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7D-428F-8D5A-593CC7B70FB9}"/>
                </c:ext>
              </c:extLst>
            </c:dLbl>
            <c:dLbl>
              <c:idx val="1"/>
              <c:layout>
                <c:manualLayout>
                  <c:x val="2.0607611548556344E-2"/>
                  <c:y val="-2.1480906435991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7D-428F-8D5A-593CC7B70FB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2006 - 2010</c:v>
                </c:pt>
                <c:pt idx="1">
                  <c:v>2011 - 2015</c:v>
                </c:pt>
                <c:pt idx="2">
                  <c:v>2016 - 2020</c:v>
                </c:pt>
              </c:strCache>
            </c:strRef>
          </c:cat>
          <c:val>
            <c:numRef>
              <c:f>Sheet1!$B$2:$B$4</c:f>
              <c:numCache>
                <c:formatCode>General</c:formatCode>
                <c:ptCount val="3"/>
                <c:pt idx="0">
                  <c:v>8.5</c:v>
                </c:pt>
                <c:pt idx="1">
                  <c:v>12.5</c:v>
                </c:pt>
                <c:pt idx="2">
                  <c:v>20.04</c:v>
                </c:pt>
              </c:numCache>
            </c:numRef>
          </c:val>
          <c:extLst>
            <c:ext xmlns:c16="http://schemas.microsoft.com/office/drawing/2014/chart" uri="{C3380CC4-5D6E-409C-BE32-E72D297353CC}">
              <c16:uniqueId val="{00000002-607D-428F-8D5A-593CC7B70FB9}"/>
            </c:ext>
          </c:extLst>
        </c:ser>
        <c:dLbls>
          <c:showLegendKey val="0"/>
          <c:showVal val="1"/>
          <c:showCatName val="0"/>
          <c:showSerName val="0"/>
          <c:showPercent val="0"/>
          <c:showBubbleSize val="0"/>
        </c:dLbls>
        <c:gapWidth val="267"/>
        <c:shape val="box"/>
        <c:axId val="-663397872"/>
        <c:axId val="-663389712"/>
        <c:axId val="0"/>
      </c:bar3DChart>
      <c:catAx>
        <c:axId val="-66339787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solidFill>
            <a:schemeClr val="bg1"/>
          </a:solid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1" i="0" u="none" strike="noStrike" kern="1200" cap="none" spc="0" normalizeH="0" baseline="0">
                <a:solidFill>
                  <a:schemeClr val="tx2"/>
                </a:solidFill>
                <a:latin typeface="+mn-lt"/>
                <a:ea typeface="+mn-ea"/>
                <a:cs typeface="+mn-cs"/>
              </a:defRPr>
            </a:pPr>
            <a:endParaRPr lang="en-US"/>
          </a:p>
        </c:txPr>
        <c:crossAx val="-663389712"/>
        <c:crosses val="autoZero"/>
        <c:auto val="1"/>
        <c:lblAlgn val="ctr"/>
        <c:lblOffset val="100"/>
        <c:noMultiLvlLbl val="0"/>
      </c:catAx>
      <c:valAx>
        <c:axId val="-66338971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663397872"/>
        <c:crosses val="autoZero"/>
        <c:crossBetween val="between"/>
      </c:valAx>
      <c:spPr>
        <a:solidFill>
          <a:schemeClr val="lt1"/>
        </a:solidFill>
        <a:ln>
          <a:no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drawing1.xml><?xml version="1.0" encoding="utf-8"?>
<c:userShapes xmlns:c="http://schemas.openxmlformats.org/drawingml/2006/chart">
  <cdr:relSizeAnchor xmlns:cdr="http://schemas.openxmlformats.org/drawingml/2006/chartDrawing">
    <cdr:from>
      <cdr:x>0.22811</cdr:x>
      <cdr:y>0.0145</cdr:y>
    </cdr:from>
    <cdr:to>
      <cdr:x>0.2739</cdr:x>
      <cdr:y>0.06165</cdr:y>
    </cdr:to>
    <cdr:sp macro="" textlink="">
      <cdr:nvSpPr>
        <cdr:cNvPr id="2" name="Rectangle 1"/>
        <cdr:cNvSpPr/>
      </cdr:nvSpPr>
      <cdr:spPr bwMode="auto">
        <a:xfrm xmlns:a="http://schemas.openxmlformats.org/drawingml/2006/main">
          <a:off x="2052479" y="77888"/>
          <a:ext cx="412007" cy="253228"/>
        </a:xfrm>
        <a:prstGeom xmlns:a="http://schemas.openxmlformats.org/drawingml/2006/main" prst="rect">
          <a:avLst/>
        </a:prstGeom>
        <a:solidFill xmlns:a="http://schemas.openxmlformats.org/drawingml/2006/main">
          <a:srgbClr val="92D050"/>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0.22811</cdr:x>
      <cdr:y>0.08878</cdr:y>
    </cdr:from>
    <cdr:to>
      <cdr:x>0.2739</cdr:x>
      <cdr:y>0.13593</cdr:y>
    </cdr:to>
    <cdr:sp macro="" textlink="">
      <cdr:nvSpPr>
        <cdr:cNvPr id="3" name="Rectangle 2"/>
        <cdr:cNvSpPr/>
      </cdr:nvSpPr>
      <cdr:spPr bwMode="auto">
        <a:xfrm xmlns:a="http://schemas.openxmlformats.org/drawingml/2006/main">
          <a:off x="2052479" y="476798"/>
          <a:ext cx="412007" cy="253227"/>
        </a:xfrm>
        <a:prstGeom xmlns:a="http://schemas.openxmlformats.org/drawingml/2006/main" prst="rect">
          <a:avLst/>
        </a:prstGeom>
        <a:solidFill xmlns:a="http://schemas.openxmlformats.org/drawingml/2006/main">
          <a:srgbClr val="C00000"/>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0.2739</cdr:x>
      <cdr:y>0.07647</cdr:y>
    </cdr:from>
    <cdr:to>
      <cdr:x>0.42555</cdr:x>
      <cdr:y>0.14524</cdr:y>
    </cdr:to>
    <cdr:sp macro="" textlink="">
      <cdr:nvSpPr>
        <cdr:cNvPr id="4" name="Rectangle 3"/>
        <cdr:cNvSpPr/>
      </cdr:nvSpPr>
      <cdr:spPr>
        <a:xfrm xmlns:a="http://schemas.openxmlformats.org/drawingml/2006/main">
          <a:off x="2464486" y="410712"/>
          <a:ext cx="1364476"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a:solidFill>
                <a:srgbClr val="002060"/>
              </a:solidFill>
            </a:rPr>
            <a:t>Thành phố</a:t>
          </a:r>
          <a:endParaRPr lang="en-US">
            <a:solidFill>
              <a:srgbClr val="00206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2E95FE-F10D-4BFD-A111-C0FA3CC83117}" type="datetimeFigureOut">
              <a:rPr lang="en-US" smtClean="0"/>
              <a:t>3/19/2021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A6FA6-F8AA-4A5F-97CE-192BA339205E}" type="slidenum">
              <a:rPr lang="en-US" smtClean="0"/>
              <a:t>‹#›</a:t>
            </a:fld>
            <a:endParaRPr lang="en-US"/>
          </a:p>
        </p:txBody>
      </p:sp>
    </p:spTree>
    <p:extLst>
      <p:ext uri="{BB962C8B-B14F-4D97-AF65-F5344CB8AC3E}">
        <p14:creationId xmlns:p14="http://schemas.microsoft.com/office/powerpoint/2010/main" val="2102182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800" b="1">
                <a:effectLst/>
                <a:latin typeface="Times New Roman Bold" panose="02020803070505020304" pitchFamily="18" charset="0"/>
                <a:ea typeface="Times New Roman" panose="02020603050405020304" pitchFamily="18" charset="0"/>
                <a:cs typeface="Times New Roman" panose="02020603050405020304" pitchFamily="18" charset="0"/>
              </a:rPr>
              <a:t>Đảng bộ, chính quyền </a:t>
            </a:r>
            <a:r>
              <a:rPr lang="en-US" sz="1800" b="1">
                <a:effectLst/>
                <a:latin typeface="Times New Roman Bold" panose="02020803070505020304" pitchFamily="18" charset="0"/>
                <a:ea typeface="Times New Roman" panose="02020603050405020304" pitchFamily="18" charset="0"/>
                <a:cs typeface="Times New Roman" panose="02020603050405020304" pitchFamily="18" charset="0"/>
              </a:rPr>
              <a:t>và Nhân dân </a:t>
            </a:r>
            <a:r>
              <a:rPr lang="en-US" sz="1800" b="1">
                <a:effectLst/>
                <a:latin typeface="Times New Roman" panose="02020603050405020304" pitchFamily="18" charset="0"/>
                <a:ea typeface="Times New Roman" panose="02020603050405020304" pitchFamily="18" charset="0"/>
              </a:rPr>
              <a:t>t</a:t>
            </a:r>
            <a:r>
              <a:rPr lang="vi-VN" sz="1800" b="1">
                <a:effectLst/>
                <a:latin typeface="Times New Roman Bold" panose="02020803070505020304" pitchFamily="18" charset="0"/>
                <a:ea typeface="Times New Roman" panose="02020603050405020304" pitchFamily="18" charset="0"/>
                <a:cs typeface="Times New Roman" panose="02020603050405020304" pitchFamily="18" charset="0"/>
              </a:rPr>
              <a:t>hành phố </a:t>
            </a:r>
            <a:r>
              <a:rPr lang="en-US" sz="1800">
                <a:effectLst/>
                <a:latin typeface="Times New Roman" panose="02020603050405020304" pitchFamily="18" charset="0"/>
                <a:ea typeface="Times New Roman" panose="02020603050405020304" pitchFamily="18" charset="0"/>
              </a:rPr>
              <a:t>tiếp tục phát huy truyền thống đoàn kết, ý chí vươn lên, quyết tâm khắc phục những tồn tại, yếu kém, xây dựng Đảng trong sạch, vững mạnh, cùng sự nỗ lực phấn đấu của cả hệ thống chính trị</a:t>
            </a:r>
          </a:p>
          <a:p>
            <a:pPr algn="just"/>
            <a:r>
              <a:rPr lang="en-US" sz="1800" i="1">
                <a:effectLst/>
                <a:latin typeface="Times New Roman" panose="02020603050405020304" pitchFamily="18" charset="0"/>
              </a:rPr>
              <a:t> 14 chỉ tiêu: </a:t>
            </a:r>
            <a:r>
              <a:rPr lang="en-US" sz="1800">
                <a:solidFill>
                  <a:srgbClr val="FF0000"/>
                </a:solidFill>
                <a:effectLst/>
                <a:latin typeface="Times New Roman" panose="02020603050405020304" pitchFamily="18" charset="0"/>
                <a:ea typeface="Times New Roman" panose="02020603050405020304" pitchFamily="18" charset="0"/>
              </a:rPr>
              <a:t>4 </a:t>
            </a:r>
            <a:r>
              <a:rPr lang="en-US" sz="1800">
                <a:solidFill>
                  <a:srgbClr val="000000"/>
                </a:solidFill>
                <a:effectLst/>
                <a:latin typeface="Times New Roman" panose="02020603050405020304" pitchFamily="18" charset="0"/>
                <a:ea typeface="Times New Roman" panose="02020603050405020304" pitchFamily="18" charset="0"/>
              </a:rPr>
              <a:t>chỉ tiêu </a:t>
            </a:r>
            <a:r>
              <a:rPr lang="en-US" sz="1800" spc="-20">
                <a:solidFill>
                  <a:srgbClr val="000000"/>
                </a:solidFill>
                <a:effectLst/>
                <a:latin typeface="Times New Roman" panose="02020603050405020304" pitchFamily="18" charset="0"/>
                <a:ea typeface="Times New Roman" panose="02020603050405020304" pitchFamily="18" charset="0"/>
              </a:rPr>
              <a:t>vượt (28,57%, TFP, vốn đầu tư xã hội, giải quyết Việc làm, Chỉ tiêu m2 xây dựng mới), 7 chỉ tiêu đạt (50%) và 3 chỉ tiêu không đạt (21,43%: GRDP, đầu người và chỉ số năng lực cạnh tranh).</a:t>
            </a:r>
            <a:r>
              <a:rPr lang="en-US" sz="1800" i="1">
                <a:effectLst/>
                <a:latin typeface="Times New Roman" panose="02020603050405020304" pitchFamily="18" charset="0"/>
              </a:rPr>
              <a:t> </a:t>
            </a:r>
          </a:p>
          <a:p>
            <a:pPr algn="just"/>
            <a:endParaRPr lang="en-US" sz="1800" i="1">
              <a:effectLst/>
              <a:latin typeface="Times New Roman" panose="02020603050405020304" pitchFamily="18" charset="0"/>
            </a:endParaRPr>
          </a:p>
          <a:p>
            <a:pPr algn="just"/>
            <a:r>
              <a:rPr lang="en-US" sz="1800" i="1">
                <a:effectLst/>
                <a:latin typeface="Times New Roman" panose="02020603050405020304" pitchFamily="18" charset="0"/>
              </a:rPr>
              <a:t>Thủ tướng: </a:t>
            </a:r>
            <a:r>
              <a:rPr lang="en-US" sz="1800">
                <a:effectLst/>
                <a:latin typeface="Times New Roman" panose="02020603050405020304" pitchFamily="18" charset="0"/>
                <a:ea typeface="Times New Roman" panose="02020603050405020304" pitchFamily="18" charset="0"/>
              </a:rPr>
              <a:t>đạt được những kết quả quan trọng, khá toàn diện trên tất cả các lĩnh vực, góp phần QUAN TRỌNG cùng cả nước thực hiện thắng lợi Nghị quyết Đại hội lần thứ XII của Đảng.</a:t>
            </a:r>
          </a:p>
          <a:p>
            <a:pPr algn="just"/>
            <a:endParaRPr lang="en-US" sz="1800">
              <a:effectLst/>
              <a:latin typeface="Times New Roman" panose="02020603050405020304" pitchFamily="18" charset="0"/>
              <a:ea typeface="Times New Roman" panose="02020603050405020304" pitchFamily="18" charset="0"/>
            </a:endParaRPr>
          </a:p>
          <a:p>
            <a:pPr algn="just"/>
            <a:r>
              <a:rPr lang="en-US" sz="1800">
                <a:effectLst/>
                <a:latin typeface="Times New Roman" panose="02020603050405020304" pitchFamily="18" charset="0"/>
                <a:ea typeface="Times New Roman" panose="02020603050405020304" pitchFamily="18" charset="0"/>
              </a:rPr>
              <a:t>BCCT Nhiệm kỳ X đặt trong bối cảnh tổng kết 30 năm Đổi mới</a:t>
            </a:r>
          </a:p>
          <a:p>
            <a:pPr algn="just"/>
            <a:r>
              <a:rPr lang="en-US" sz="1800" i="1">
                <a:effectLst/>
                <a:latin typeface="Times New Roman" panose="02020603050405020304" pitchFamily="18" charset="0"/>
              </a:rPr>
              <a:t> Tổng bí thư đánh giá ĐH X “</a:t>
            </a:r>
            <a:r>
              <a:rPr lang="en-US" sz="1800" b="1" i="1">
                <a:solidFill>
                  <a:srgbClr val="2B166E"/>
                </a:solidFill>
              </a:rPr>
              <a:t>Những kết quả TO LỚN và RẤT QUAN TRỌNG</a:t>
            </a:r>
            <a:r>
              <a:rPr lang="en-US" sz="1800">
                <a:solidFill>
                  <a:srgbClr val="2B166E"/>
                </a:solidFill>
              </a:rPr>
              <a:t>, tạo tiền đề để Thành phố tiếp tục phát triển trong những năm tới, </a:t>
            </a:r>
            <a:r>
              <a:rPr lang="en-US" sz="1800" b="1" i="1">
                <a:solidFill>
                  <a:srgbClr val="2B166E"/>
                </a:solidFill>
              </a:rPr>
              <a:t>đóng góp xứng đáng</a:t>
            </a:r>
            <a:r>
              <a:rPr lang="en-US" sz="1800">
                <a:solidFill>
                  <a:srgbClr val="2B166E"/>
                </a:solidFill>
              </a:rPr>
              <a:t> vào việc thực hiện Nghị quyết Đại hội XI của Đảng, </a:t>
            </a:r>
            <a:r>
              <a:rPr lang="en-US" sz="1800" b="1" i="1">
                <a:solidFill>
                  <a:srgbClr val="2B166E"/>
                </a:solidFill>
              </a:rPr>
              <a:t>góp phần làm nên thành tựu to lớn, có ý nghĩa lịch sử của 30 năm đổi mới”</a:t>
            </a:r>
          </a:p>
          <a:p>
            <a:pPr algn="just"/>
            <a:endParaRPr lang="en-US" sz="1800" b="1" i="1">
              <a:solidFill>
                <a:srgbClr val="2B166E"/>
              </a:solidFill>
              <a:effectLst/>
              <a:latin typeface="Times New Roman" panose="02020603050405020304" pitchFamily="18" charset="0"/>
            </a:endParaRPr>
          </a:p>
          <a:p>
            <a:pPr algn="just"/>
            <a:r>
              <a:rPr lang="en-US" sz="1800" b="1" i="1">
                <a:solidFill>
                  <a:srgbClr val="2B166E"/>
                </a:solidFill>
                <a:effectLst/>
                <a:latin typeface="Times New Roman" panose="02020603050405020304" pitchFamily="18" charset="0"/>
              </a:rPr>
              <a:t>14 đóng góp lớn: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baseline="0"/>
              <a:t>. TP thành lập DN năm 1989.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a:solidFill>
                  <a:srgbClr val="000000"/>
                </a:solidFill>
              </a:rPr>
              <a:t>2.Khu chế xuất, khu công nghiệp; </a:t>
            </a:r>
            <a:r>
              <a:rPr lang="en-US" sz="1800" baseline="0"/>
              <a:t>KCX Tân Thuận 1991 (Linh Trung 1992), nay 14 KCN, 2 KCX.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a:solidFill>
                  <a:srgbClr val="000000"/>
                </a:solidFill>
              </a:rPr>
              <a:t>3.Thí điểm cổ phần hóa DN đầu tiên, </a:t>
            </a:r>
            <a:r>
              <a:rPr lang="en-US" sz="1800" baseline="0"/>
              <a:t>Cổ phần hóa Công ty cơ điện lạnh REE 1992</a:t>
            </a:r>
            <a:r>
              <a:rPr lang="en-US" sz="1800"/>
              <a:t>  </a:t>
            </a:r>
            <a:r>
              <a:rPr lang="en-US" sz="1800">
                <a:sym typeface="Wingdings" pitchFamily="2" charset="2"/>
              </a:rPr>
              <a:t> 1996 chủ trương chung của Chính phủ; </a:t>
            </a:r>
            <a:r>
              <a:rPr lang="en-US" sz="1800" baseline="0"/>
              <a:t>Ngân hàng cổ phần đầu tiên SG Bank.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a:solidFill>
                  <a:srgbClr val="000000"/>
                </a:solidFill>
              </a:rPr>
              <a:t>4.Trung tâm chứng khoán (2000)</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a:solidFill>
                  <a:srgbClr val="000000"/>
                </a:solidFill>
              </a:rPr>
              <a:t>5.Chủ trương đổi đất lấy hạ tầng, </a:t>
            </a:r>
            <a:r>
              <a:rPr lang="en-US" sz="1800" baseline="0"/>
              <a:t>Phú Mỹ Hưng.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a:t>6. </a:t>
            </a:r>
            <a:r>
              <a:rPr lang="en-US" sz="1800" b="1">
                <a:solidFill>
                  <a:srgbClr val="000000"/>
                </a:solidFill>
              </a:rPr>
              <a:t>Quỹ đầu tư phát triển đô thị </a:t>
            </a:r>
            <a:r>
              <a:rPr lang="en-US" sz="1800"/>
              <a:t>HFIC đầu tư 8000 tỷ các dự án</a:t>
            </a:r>
            <a:endParaRPr lang="en-US" sz="1800" baseline="0"/>
          </a:p>
          <a:p>
            <a:pPr marL="0" marR="0" indent="0" algn="just" defTabSz="914400" rtl="0" eaLnBrk="1" fontAlgn="auto" latinLnBrk="0" hangingPunct="1">
              <a:lnSpc>
                <a:spcPct val="100000"/>
              </a:lnSpc>
              <a:spcBef>
                <a:spcPts val="0"/>
              </a:spcBef>
              <a:spcAft>
                <a:spcPts val="0"/>
              </a:spcAft>
              <a:buClrTx/>
              <a:buSzTx/>
              <a:buFontTx/>
              <a:buNone/>
              <a:tabLst/>
              <a:defRPr/>
            </a:pPr>
            <a:r>
              <a:rPr lang="en-US" sz="1800" baseline="0"/>
              <a:t>7. </a:t>
            </a:r>
            <a:r>
              <a:rPr lang="en-US" sz="1800" b="1">
                <a:solidFill>
                  <a:srgbClr val="000000"/>
                </a:solidFill>
              </a:rPr>
              <a:t>Trái phiếu dự án và trái phiếu đô thị 1</a:t>
            </a:r>
            <a:r>
              <a:rPr lang="en-US" sz="1800" baseline="0"/>
              <a:t>995, nay 23.850 tỷ đồng qua HFIC.</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baseline="0"/>
              <a:t>8. </a:t>
            </a:r>
            <a:r>
              <a:rPr lang="en-US" sz="1800" b="1">
                <a:solidFill>
                  <a:srgbClr val="000000"/>
                </a:solidFill>
              </a:rPr>
              <a:t>Nhượng quyền khai thác đường </a:t>
            </a:r>
            <a:r>
              <a:rPr lang="en-US" sz="1800" baseline="0"/>
              <a:t>Hùng Vương, Điện Biên Phủ.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a:solidFill>
                  <a:srgbClr val="000000"/>
                </a:solidFill>
              </a:rPr>
              <a:t>9.Công ty CP đại chúng đầu tư hạ tầng </a:t>
            </a:r>
            <a:r>
              <a:rPr lang="en-US" sz="1800" baseline="0"/>
              <a:t>Công ty BOT Cầu Phú Mỹ, nhà máy nước Thủ Đức.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a:solidFill>
                  <a:srgbClr val="000000"/>
                </a:solidFill>
              </a:rPr>
              <a:t>10.Khuyến khích XH hóa đầu tư</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a:solidFill>
                  <a:srgbClr val="000000"/>
                </a:solidFill>
              </a:rPr>
              <a:t>11.Thị trường lao động</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baseline="0"/>
              <a:t>12. </a:t>
            </a:r>
            <a:r>
              <a:rPr lang="en-US" sz="1800" b="1">
                <a:solidFill>
                  <a:srgbClr val="000000"/>
                </a:solidFill>
              </a:rPr>
              <a:t>Thị trường công nghệ </a:t>
            </a:r>
            <a:r>
              <a:rPr lang="en-US" sz="1800" baseline="0"/>
              <a:t>Công viên Quang Trung, Khu CN cao, Khu NN CN nghệ, TT công nghệ SH…</a:t>
            </a:r>
          </a:p>
          <a:p>
            <a:pPr eaLnBrk="0" fontAlgn="base" hangingPunct="0">
              <a:spcBef>
                <a:spcPct val="0"/>
              </a:spcBef>
              <a:spcAft>
                <a:spcPct val="0"/>
              </a:spcAft>
            </a:pPr>
            <a:r>
              <a:rPr lang="en-US" sz="1800" baseline="0"/>
              <a:t>13. </a:t>
            </a:r>
            <a:r>
              <a:rPr lang="en-US" sz="1800" b="1">
                <a:solidFill>
                  <a:srgbClr val="000000"/>
                </a:solidFill>
              </a:rPr>
              <a:t>Chính quyền địa phương tham gia ổn định kinh tế vĩ mô; </a:t>
            </a:r>
            <a:r>
              <a:rPr lang="en-US" sz="1800" baseline="0"/>
              <a:t>Chương trình bình ổn thị trường 10 năm.  </a:t>
            </a:r>
          </a:p>
          <a:p>
            <a:pPr eaLnBrk="0" fontAlgn="base" hangingPunct="0">
              <a:spcBef>
                <a:spcPct val="0"/>
              </a:spcBef>
              <a:spcAft>
                <a:spcPct val="0"/>
              </a:spcAft>
            </a:pPr>
            <a:r>
              <a:rPr lang="en-US" sz="1800" baseline="0"/>
              <a:t>14. </a:t>
            </a:r>
            <a:r>
              <a:rPr lang="en-US" sz="1800" b="1">
                <a:solidFill>
                  <a:srgbClr val="000000"/>
                </a:solidFill>
              </a:rPr>
              <a:t>Cải cách hành chính công: </a:t>
            </a:r>
            <a:r>
              <a:rPr lang="en-US" sz="1800" baseline="0"/>
              <a:t>Một</a:t>
            </a:r>
            <a:r>
              <a:rPr lang="en-US" sz="1800"/>
              <a:t> cửa một dấu</a:t>
            </a:r>
            <a:endParaRPr lang="en-US" sz="1800" baseline="0"/>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1">
              <a:solidFill>
                <a:srgbClr val="000000"/>
              </a:solidFill>
            </a:endParaRPr>
          </a:p>
          <a:p>
            <a:pPr algn="just"/>
            <a:endParaRPr lang="en-US" sz="1800" i="1">
              <a:effectLst/>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9FF384-2162-4C08-9AD7-23A96EB52081}" type="slidenum">
              <a:rPr lang="en-US" smtClean="0"/>
              <a:t>4</a:t>
            </a:fld>
            <a:endParaRPr lang="en-US"/>
          </a:p>
        </p:txBody>
      </p:sp>
    </p:spTree>
    <p:extLst>
      <p:ext uri="{BB962C8B-B14F-4D97-AF65-F5344CB8AC3E}">
        <p14:creationId xmlns:p14="http://schemas.microsoft.com/office/powerpoint/2010/main" val="2083502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effectLst/>
                <a:latin typeface="Times New Roman" panose="02020603050405020304" pitchFamily="18" charset="0"/>
                <a:ea typeface="Times New Roman" panose="02020603050405020304" pitchFamily="18" charset="0"/>
              </a:rPr>
              <a:t>Đến cuối năm 2020 có 56/56 (100%)</a:t>
            </a:r>
            <a:r>
              <a:rPr lang="en-US" sz="1800" b="1" i="1">
                <a:solidFill>
                  <a:srgbClr val="000000"/>
                </a:solidFill>
                <a:effectLst/>
                <a:latin typeface="Times New Roman" panose="02020603050405020304" pitchFamily="18" charset="0"/>
                <a:ea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rPr>
              <a:t>xã được công nhận cơ bản đạt chuẩn nông thôn mới giai đoạn nâng chất, đời sống Nhân dân tại các xã được nâng cao.</a:t>
            </a:r>
          </a:p>
          <a:p>
            <a:endParaRPr lang="en-US" sz="1200" b="0" i="0" kern="1200">
              <a:solidFill>
                <a:schemeClr val="tx1"/>
              </a:solidFill>
              <a:effectLst/>
              <a:latin typeface="+mn-lt"/>
              <a:ea typeface="+mn-ea"/>
              <a:cs typeface="+mn-cs"/>
            </a:endParaRPr>
          </a:p>
          <a:p>
            <a:r>
              <a:rPr lang="en-US" sz="1800">
                <a:solidFill>
                  <a:srgbClr val="000000"/>
                </a:solidFill>
                <a:effectLst/>
                <a:latin typeface="Times New Roman" panose="02020603050405020304" pitchFamily="18" charset="0"/>
                <a:ea typeface="Times New Roman" panose="02020603050405020304" pitchFamily="18" charset="0"/>
              </a:rPr>
              <a:t>Thu nhập bình quân đầu người của hộ gia đình tại các xã năm 2017 đạt 49,18 triệu đồng/người, tăng 23,8% so với năm 2015 là 39,72 triệu đồng/người; năm 2019 đạt 63,096 triệu đồng/người, tăng 58,85% so năm 2015</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FF384-2162-4C08-9AD7-23A96EB52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7613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97% nguồn khí thải công nghiệp, 97,5% nước thải bệnh viện và 100% nước thải công nghiệp được xử lý đạt quy chuẩn môi trường</a:t>
            </a:r>
            <a:endParaRPr lang="en-US" sz="1400">
              <a:solidFill>
                <a:srgbClr val="002060"/>
              </a:solidFill>
            </a:endParaRPr>
          </a:p>
        </p:txBody>
      </p:sp>
      <p:sp>
        <p:nvSpPr>
          <p:cNvPr id="4" name="Slide Number Placeholder 3"/>
          <p:cNvSpPr>
            <a:spLocks noGrp="1"/>
          </p:cNvSpPr>
          <p:nvPr>
            <p:ph type="sldNum" sz="quarter" idx="10"/>
          </p:nvPr>
        </p:nvSpPr>
        <p:spPr/>
        <p:txBody>
          <a:bodyPr/>
          <a:lstStyle/>
          <a:p>
            <a:fld id="{E39FF384-2162-4C08-9AD7-23A96EB52081}" type="slidenum">
              <a:rPr lang="en-US" smtClean="0"/>
              <a:t>19</a:t>
            </a:fld>
            <a:endParaRPr lang="en-US"/>
          </a:p>
        </p:txBody>
      </p:sp>
    </p:spTree>
    <p:extLst>
      <p:ext uri="{BB962C8B-B14F-4D97-AF65-F5344CB8AC3E}">
        <p14:creationId xmlns:p14="http://schemas.microsoft.com/office/powerpoint/2010/main" val="2716532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8. </a:t>
            </a:r>
            <a:r>
              <a:rPr lang="en-US" sz="1800">
                <a:solidFill>
                  <a:srgbClr val="000000"/>
                </a:solidFill>
                <a:effectLst/>
                <a:latin typeface="Times New Roman" panose="02020603050405020304" pitchFamily="18" charset="0"/>
                <a:ea typeface="Times New Roman" panose="02020603050405020304" pitchFamily="18" charset="0"/>
              </a:rPr>
              <a:t>12 Bản ghi nhớ thiết lập quan hệ hợp tác hữu nghị với 13 địa phương nước ngoài; ký các biên bản hợp tác với các đối tác chiến lược của Việt Nam: Hà Lan, Đức, Singapore, Úc trong các lĩnh vực như quản lý nước, thích ứng với biến đổi khí hậu, xử lý rác, chống ngập (Hà Lan); xây dựng trung tâm tài chính, đào tạo nghề (Đức); quản lý đô thị và giáo dục (Singapore); đào tạo nguồn nhân lực về du lịch; chế biến lương thực thực phẩm và quản lý đô thị (Úc). 28 văn bản hợp tác chuyên ngành với các đối tác nước ngoài trên các lĩnh vực kinh tế - văn hóa - xã hội.</a:t>
            </a:r>
            <a:endParaRPr lang="en-US"/>
          </a:p>
          <a:p>
            <a:pPr algn="just"/>
            <a:endParaRPr lang="en-US"/>
          </a:p>
          <a:p>
            <a:pPr algn="just"/>
            <a:r>
              <a:rPr lang="en-US"/>
              <a:t>9. </a:t>
            </a:r>
            <a:r>
              <a:rPr lang="en-US" sz="1800">
                <a:solidFill>
                  <a:srgbClr val="FF0000"/>
                </a:solidFill>
                <a:effectLst/>
                <a:latin typeface="Times New Roman" panose="02020603050405020304" pitchFamily="18" charset="0"/>
                <a:ea typeface="Times New Roman" panose="02020603050405020304" pitchFamily="18" charset="0"/>
              </a:rPr>
              <a:t>Việc thực hiện </a:t>
            </a:r>
            <a:r>
              <a:rPr lang="en-US" sz="1800" spc="-10">
                <a:solidFill>
                  <a:srgbClr val="FF0000"/>
                </a:solidFill>
                <a:effectLst/>
                <a:latin typeface="Times New Roman" panose="02020603050405020304" pitchFamily="18" charset="0"/>
                <a:ea typeface="Times New Roman" panose="02020603050405020304" pitchFamily="18" charset="0"/>
              </a:rPr>
              <a:t>Nghị quyết Trung ương 4 khóa XI, Nghị quyết Trung ương 4 khóa XII đã được các cấp ủy tập trung lãnh đạo, chỉ đạo, chú trọng nhận diện, gắn với việc thực hiện Chỉ thị số 05-CT/TW của Bộ Chính trị về đẩy mạnh học tập và làm theo tư tưởng, đạo đức, phong cách Hồ Chí Minh và Quy định số 1374-QĐ/TU của Ban Thường vụ Thành ủy. Công tác tự phê bình, phê bình trong sinh hoạt Đảng, phát huy vai trò nêu gương của cấp ủy, nhất là người đứng đầu có tiến bộ.</a:t>
            </a:r>
            <a:r>
              <a:rPr lang="en-US" sz="1800">
                <a:solidFill>
                  <a:srgbClr val="FF0000"/>
                </a:solidFill>
                <a:effectLst/>
                <a:latin typeface="Times New Roman" panose="02020603050405020304" pitchFamily="18" charset="0"/>
                <a:ea typeface="Times New Roman" panose="02020603050405020304" pitchFamily="18" charset="0"/>
              </a:rPr>
              <a:t> </a:t>
            </a:r>
          </a:p>
          <a:p>
            <a:pPr algn="just"/>
            <a:r>
              <a:rPr lang="en-US" sz="1800">
                <a:solidFill>
                  <a:srgbClr val="000000"/>
                </a:solidFill>
                <a:effectLst/>
                <a:latin typeface="Times New Roman" panose="02020603050405020304" pitchFamily="18" charset="0"/>
                <a:ea typeface="Times New Roman" panose="02020603050405020304" pitchFamily="18" charset="0"/>
              </a:rPr>
              <a:t>Từ 2016 đến năm 2019, toàn Đảng bộ tổ chức tuyên dương 1.593 gương điển hình cấp thành phố (gồm 622 tập thể, 966 cá nhân); 16.193 gương (5.578 tập thể, 10.615 cá nhân) cấp quận, huyện và đảng ủy cấp trên cơ sở.</a:t>
            </a:r>
            <a:endParaRPr lang="en-US" sz="1800">
              <a:solidFill>
                <a:srgbClr val="FF0000"/>
              </a:solidFill>
              <a:effectLst/>
              <a:latin typeface="Times New Roman" panose="02020603050405020304" pitchFamily="18" charset="0"/>
              <a:ea typeface="Times New Roman" panose="02020603050405020304" pitchFamily="18" charset="0"/>
            </a:endParaRPr>
          </a:p>
          <a:p>
            <a:pPr algn="just"/>
            <a:r>
              <a:rPr lang="en-US" sz="1800">
                <a:solidFill>
                  <a:srgbClr val="FF0000"/>
                </a:solidFill>
                <a:effectLst/>
                <a:latin typeface="Times New Roman" panose="02020603050405020304" pitchFamily="18" charset="0"/>
                <a:ea typeface="Times New Roman" panose="02020603050405020304" pitchFamily="18" charset="0"/>
              </a:rPr>
              <a:t>Tổ chức cơ sở đảng trong sạch, vững mạnh năm 2015 là 51,39%, năm 2016 là 50,27%, năm 2017 là 49,96%, năm 2018 là 26,2% (bình quân 4 năm là 44,45%).</a:t>
            </a:r>
          </a:p>
          <a:p>
            <a:pPr algn="just"/>
            <a:r>
              <a:rPr lang="en-US" sz="1800">
                <a:solidFill>
                  <a:srgbClr val="000000"/>
                </a:solidFill>
                <a:effectLst/>
                <a:latin typeface="Times New Roman" panose="02020603050405020304" pitchFamily="18" charset="0"/>
                <a:ea typeface="Times New Roman" panose="02020603050405020304" pitchFamily="18" charset="0"/>
              </a:rPr>
              <a:t>Nhiệm kỳ 2010 - 2015, kiểm tra khi có dấu hiệu vi phạm đối với 1.056 tổ chức đảng và 2.207 đảng viên; nhiệm kỳ 2015 - 2020, kiểm tra khi có dấu hiệu vi phạm đối với 1.688 tổ chức đảng (tăng 16%) và 2.750 đảng viên (tăng 12,5%).</a:t>
            </a:r>
            <a:endParaRPr lang="en-US" sz="1800">
              <a:solidFill>
                <a:srgbClr val="FF0000"/>
              </a:solidFill>
              <a:effectLst/>
              <a:latin typeface="Times New Roman" panose="02020603050405020304" pitchFamily="18" charset="0"/>
              <a:ea typeface="Times New Roman" panose="02020603050405020304" pitchFamily="18" charset="0"/>
            </a:endParaRPr>
          </a:p>
          <a:p>
            <a:pPr algn="just"/>
            <a:r>
              <a:rPr lang="en-US" sz="1800">
                <a:solidFill>
                  <a:srgbClr val="FF0000"/>
                </a:solidFill>
                <a:effectLst/>
                <a:latin typeface="Times New Roman" panose="02020603050405020304" pitchFamily="18" charset="0"/>
              </a:rPr>
              <a:t>Đấu tranh phòng chống suy thoái: </a:t>
            </a:r>
            <a:endParaRPr lang="en-US" sz="1400">
              <a:solidFill>
                <a:srgbClr val="00206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FF384-2162-4C08-9AD7-23A96EB52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401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800" spc="10">
                <a:effectLst/>
                <a:latin typeface="Times New Roman" panose="02020603050405020304" pitchFamily="18" charset="0"/>
                <a:ea typeface="Times New Roman" panose="02020603050405020304" pitchFamily="18" charset="0"/>
              </a:rPr>
              <a:t>Covid 19: nguyên nhân chủ yếu dẫn đến mức tăng trưởng kinh tế cả nhiệm kỳ chưa đạt chỉ tiêu (8,0 - 8,5%/năm).</a:t>
            </a:r>
          </a:p>
          <a:p>
            <a:pPr marL="0" marR="0" indent="0" algn="l" defTabSz="914400" rtl="0" eaLnBrk="1" fontAlgn="base" latinLnBrk="0" hangingPunct="1">
              <a:lnSpc>
                <a:spcPct val="100000"/>
              </a:lnSpc>
              <a:spcBef>
                <a:spcPct val="0"/>
              </a:spcBef>
              <a:spcAft>
                <a:spcPct val="0"/>
              </a:spcAft>
              <a:buClrTx/>
              <a:buSzTx/>
              <a:buFontTx/>
              <a:buNone/>
              <a:tabLst/>
              <a:defRPr/>
            </a:pPr>
            <a:r>
              <a:rPr lang="en-US"/>
              <a:t>1) Chỉ số cạnh tranh địa phương thuộc nhóm 5 tỉnh, thành phố tốt nhất cả nước.</a:t>
            </a:r>
          </a:p>
          <a:p>
            <a:pPr marL="0" marR="0" indent="0" algn="l" defTabSz="914400" rtl="0" eaLnBrk="1" fontAlgn="base" latinLnBrk="0" hangingPunct="1">
              <a:lnSpc>
                <a:spcPct val="100000"/>
              </a:lnSpc>
              <a:spcBef>
                <a:spcPct val="0"/>
              </a:spcBef>
              <a:spcAft>
                <a:spcPct val="0"/>
              </a:spcAft>
              <a:buClrTx/>
              <a:buSzTx/>
              <a:buFontTx/>
              <a:buNone/>
              <a:tabLst/>
              <a:defRPr/>
            </a:pPr>
            <a:r>
              <a:rPr lang="en-US" sz="1800" spc="10">
                <a:effectLst/>
                <a:latin typeface="Times New Roman" panose="02020603050405020304" pitchFamily="18" charset="0"/>
                <a:ea typeface="Times New Roman" panose="02020603050405020304" pitchFamily="18" charset="0"/>
              </a:rPr>
              <a:t>Chưa thu hút được nhiều dự án đầu tư nước ngoài và dự án đầu tư trong nước có quy mô lớn</a:t>
            </a:r>
            <a:r>
              <a:rPr lang="da-DK" sz="1800" spc="10">
                <a:effectLst/>
                <a:latin typeface="Times New Roman" panose="02020603050405020304" pitchFamily="18" charset="0"/>
                <a:ea typeface="Times New Roman" panose="02020603050405020304" pitchFamily="18" charset="0"/>
              </a:rPr>
              <a:t>.</a:t>
            </a:r>
          </a:p>
          <a:p>
            <a:pPr marL="0" marR="0" indent="0" algn="l" defTabSz="914400" rtl="0" eaLnBrk="1" fontAlgn="base" latinLnBrk="0" hangingPunct="1">
              <a:lnSpc>
                <a:spcPct val="100000"/>
              </a:lnSpc>
              <a:spcBef>
                <a:spcPct val="0"/>
              </a:spcBef>
              <a:spcAft>
                <a:spcPct val="0"/>
              </a:spcAft>
              <a:buClrTx/>
              <a:buSzTx/>
              <a:buFontTx/>
              <a:buNone/>
              <a:tabLst/>
              <a:defRPr/>
            </a:pPr>
            <a:r>
              <a:rPr lang="da-DK" sz="1800" spc="10">
                <a:effectLst/>
                <a:latin typeface="Times New Roman" panose="02020603050405020304" pitchFamily="18" charset="0"/>
                <a:ea typeface="Times New Roman" panose="02020603050405020304" pitchFamily="18" charset="0"/>
              </a:rPr>
              <a:t>GRDP không đạt 9.800 USD/người.</a:t>
            </a:r>
          </a:p>
          <a:p>
            <a:pPr marL="0" marR="0" indent="0" algn="l" defTabSz="914400" rtl="0" eaLnBrk="1" fontAlgn="base" latinLnBrk="0" hangingPunct="1">
              <a:lnSpc>
                <a:spcPct val="100000"/>
              </a:lnSpc>
              <a:spcBef>
                <a:spcPct val="0"/>
              </a:spcBef>
              <a:spcAft>
                <a:spcPct val="0"/>
              </a:spcAft>
              <a:buClrTx/>
              <a:buSzTx/>
              <a:buFontTx/>
              <a:buNone/>
              <a:tabLst/>
              <a:defRPr/>
            </a:pPr>
            <a:r>
              <a:rPr lang="en-US" sz="1800">
                <a:solidFill>
                  <a:srgbClr val="000000"/>
                </a:solidFill>
                <a:effectLst/>
                <a:latin typeface="Times New Roman" panose="02020603050405020304" pitchFamily="18" charset="0"/>
                <a:ea typeface="Times New Roman" panose="02020603050405020304" pitchFamily="18" charset="0"/>
              </a:rPr>
              <a:t>Việc cổ phần hóa doanh nghiệp nhà nước chậm, không đạt yêu cầu</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800" spc="10">
              <a:solidFill>
                <a:srgbClr val="000000"/>
              </a:solidFill>
              <a:effectLst/>
              <a:latin typeface="Times New Roman" panose="02020603050405020304" pitchFamily="18" charset="0"/>
              <a:ea typeface="Times New Roman" panose="02020603050405020304" pitchFamily="18"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800" spc="10">
                <a:solidFill>
                  <a:srgbClr val="000000"/>
                </a:solidFill>
                <a:effectLst/>
                <a:latin typeface="Times New Roman" panose="02020603050405020304" pitchFamily="18" charset="0"/>
                <a:ea typeface="Times New Roman" panose="02020603050405020304" pitchFamily="18" charset="0"/>
              </a:rPr>
              <a:t>2).</a:t>
            </a:r>
            <a:r>
              <a:rPr lang="en-US" sz="1800">
                <a:solidFill>
                  <a:srgbClr val="000000"/>
                </a:solidFill>
                <a:effectLst/>
                <a:latin typeface="Times New Roman" panose="02020603050405020304" pitchFamily="18" charset="0"/>
                <a:ea typeface="Times New Roman" panose="02020603050405020304" pitchFamily="18" charset="0"/>
              </a:rPr>
              <a:t> Công tác quản lý quy hoạch còn khó khan. Sự kết nối giữa hệ thống giao thông đô thị Thành phố Hồ Chí Minh với hệ thống giao thông các vùng lân cận trong Vùng kinh tế trọng điểm phía Nam còn gặp nhiều khó khan. Vành đai 2 chưa khép kín, Vành đai 3, Vành đai 4 vẫn chưa được đầu tư. Metro chưa xong.</a:t>
            </a:r>
            <a:endParaRPr lang="en-US" sz="1800">
              <a:solidFill>
                <a:srgbClr val="181717"/>
              </a:solidFill>
              <a:effectLst/>
              <a:latin typeface="Times New Roman" panose="02020603050405020304" pitchFamily="18" charset="0"/>
              <a:ea typeface="Times New Roman" panose="02020603050405020304" pitchFamily="18"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800" spc="10">
              <a:effectLst/>
              <a:latin typeface="Times New Roman" panose="02020603050405020304" pitchFamily="18" charset="0"/>
              <a:ea typeface="Times New Roman" panose="02020603050405020304" pitchFamily="18"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baseline="0"/>
          </a:p>
        </p:txBody>
      </p:sp>
      <p:sp>
        <p:nvSpPr>
          <p:cNvPr id="1638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BAN TỔ CHỨC TRUNG ƯƠNG</a:t>
            </a:r>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384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9CE404-1574-4CA2-9C0C-4A61F4F0A200}" type="datetime1">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3/19/2021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384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VĂN PHÒNG BAN</a:t>
            </a:r>
          </a:p>
        </p:txBody>
      </p:sp>
      <p:sp>
        <p:nvSpPr>
          <p:cNvPr id="1638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F2CE67-EC33-4A2C-9DFB-9D80C10D4D5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23285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baseline="0"/>
          </a:p>
        </p:txBody>
      </p:sp>
      <p:sp>
        <p:nvSpPr>
          <p:cNvPr id="1638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BAN TỔ CHỨC TRUNG ƯƠNG</a:t>
            </a:r>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384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9CE404-1574-4CA2-9C0C-4A61F4F0A200}" type="datetime1">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3/19/2021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384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VĂN PHÒNG BAN</a:t>
            </a:r>
          </a:p>
        </p:txBody>
      </p:sp>
      <p:sp>
        <p:nvSpPr>
          <p:cNvPr id="1638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F2CE67-EC33-4A2C-9DFB-9D80C10D4D5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19136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baseline="0"/>
              <a:t>7. </a:t>
            </a:r>
            <a:r>
              <a:rPr lang="en-US" sz="1800">
                <a:solidFill>
                  <a:srgbClr val="000000"/>
                </a:solidFill>
                <a:effectLst/>
                <a:latin typeface="Times New Roman" panose="02020603050405020304" pitchFamily="18" charset="0"/>
                <a:ea typeface="Times New Roman" panose="02020603050405020304" pitchFamily="18" charset="0"/>
              </a:rPr>
              <a:t>Đảng viên bị xóa tên do bỏ sinh hoạt đảng tăng hàng năm (năm 2015: 254; năm 2016: 225; năm 2017: 306; năm 2018: 368; năm 2019: 553), trung bình trong 5 năm (2015 - 2019) tăng 0,1% so với giai đoạn 2010 - 2014. Số đảng viên xin ra khỏi Đảng (năm 2015: 180; năm 2016: 282; năm 2017: 307; năm 2018: 338; năm 2019:581) trung bình trong 5 năm tăng 0,12% so với giai đoạn 2010 - 2014.</a:t>
            </a:r>
            <a:endParaRPr lang="en-US" altLang="en-US" baseline="0"/>
          </a:p>
        </p:txBody>
      </p:sp>
      <p:sp>
        <p:nvSpPr>
          <p:cNvPr id="1638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BAN TỔ CHỨC TRUNG ƯƠNG</a:t>
            </a:r>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384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9CE404-1574-4CA2-9C0C-4A61F4F0A200}" type="datetime1">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3/19/2021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384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VĂN PHÒNG BAN</a:t>
            </a:r>
          </a:p>
        </p:txBody>
      </p:sp>
      <p:sp>
        <p:nvSpPr>
          <p:cNvPr id="1638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F2CE67-EC33-4A2C-9DFB-9D80C10D4D5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71354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baseline="0"/>
              <a:t>10. </a:t>
            </a:r>
            <a:r>
              <a:rPr lang="it-IT" sz="1800" spc="30">
                <a:effectLst/>
                <a:latin typeface="Times New Roman" panose="02020603050405020304" pitchFamily="18" charset="0"/>
                <a:ea typeface="Times New Roman" panose="02020603050405020304" pitchFamily="18" charset="0"/>
              </a:rPr>
              <a:t>Công tác phát triển, nâng cao chất lượng đoàn viên, hội viên, xây dựng lực lượng chính trị trong doanh nghiệp ngoài khu vực nhà nước và đơn vị sự nghiệp ngoài công lập chưa đạt yêu cầu.</a:t>
            </a:r>
          </a:p>
          <a:p>
            <a:pPr marL="0" marR="0" indent="0" algn="l" defTabSz="914400" rtl="0" eaLnBrk="1" fontAlgn="base" latinLnBrk="0" hangingPunct="1">
              <a:lnSpc>
                <a:spcPct val="100000"/>
              </a:lnSpc>
              <a:spcBef>
                <a:spcPct val="0"/>
              </a:spcBef>
              <a:spcAft>
                <a:spcPct val="0"/>
              </a:spcAft>
              <a:buClrTx/>
              <a:buSzTx/>
              <a:buFontTx/>
              <a:buNone/>
              <a:tabLst/>
              <a:defRPr/>
            </a:pPr>
            <a:endParaRPr lang="it-IT" altLang="en-US" sz="1800" spc="30" baseline="0">
              <a:effectLst/>
              <a:latin typeface="Times New Roman" panose="02020603050405020304" pitchFamily="18"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it-IT" altLang="en-US" sz="1800" spc="30" baseline="0">
                <a:effectLst/>
                <a:latin typeface="Times New Roman" panose="02020603050405020304" pitchFamily="18" charset="0"/>
              </a:rPr>
              <a:t>Nguyên nhân:</a:t>
            </a:r>
          </a:p>
          <a:p>
            <a:pPr marR="50165" indent="209550" algn="just">
              <a:lnSpc>
                <a:spcPct val="120000"/>
              </a:lnSpc>
              <a:spcBef>
                <a:spcPts val="600"/>
              </a:spcBef>
              <a:spcAft>
                <a:spcPts val="600"/>
              </a:spcAft>
            </a:pPr>
            <a:r>
              <a:rPr lang="vi-VN" sz="1800">
                <a:solidFill>
                  <a:srgbClr val="181717"/>
                </a:solidFill>
                <a:effectLst/>
                <a:latin typeface="Times New Roman" panose="02020603050405020304" pitchFamily="18" charset="0"/>
                <a:ea typeface="Times New Roman" panose="02020603050405020304" pitchFamily="18" charset="0"/>
              </a:rPr>
              <a:t>+ </a:t>
            </a:r>
            <a:r>
              <a:rPr lang="es-ES_tradnl" sz="1800">
                <a:solidFill>
                  <a:srgbClr val="181717"/>
                </a:solidFill>
                <a:effectLst/>
                <a:latin typeface="Times New Roman" panose="02020603050405020304" pitchFamily="18" charset="0"/>
                <a:ea typeface="Times New Roman" panose="02020603050405020304" pitchFamily="18" charset="0"/>
              </a:rPr>
              <a:t>Sự bất cập, không đồng bộ giữa các quy định pháp luật; </a:t>
            </a:r>
            <a:endParaRPr lang="en-US" sz="1800">
              <a:solidFill>
                <a:srgbClr val="181717"/>
              </a:solidFill>
              <a:effectLst/>
              <a:latin typeface="Times New Roman" panose="02020603050405020304" pitchFamily="18" charset="0"/>
              <a:ea typeface="Times New Roman" panose="02020603050405020304" pitchFamily="18" charset="0"/>
            </a:endParaRPr>
          </a:p>
          <a:p>
            <a:pPr marR="50165" indent="209550" algn="just">
              <a:lnSpc>
                <a:spcPct val="120000"/>
              </a:lnSpc>
              <a:spcBef>
                <a:spcPts val="600"/>
              </a:spcBef>
              <a:spcAft>
                <a:spcPts val="600"/>
              </a:spcAft>
            </a:pPr>
            <a:r>
              <a:rPr lang="vi-VN" sz="1800">
                <a:solidFill>
                  <a:srgbClr val="181717"/>
                </a:solidFill>
                <a:effectLst/>
                <a:latin typeface="Times New Roman" panose="02020603050405020304" pitchFamily="18" charset="0"/>
                <a:ea typeface="Times New Roman" panose="02020603050405020304" pitchFamily="18" charset="0"/>
              </a:rPr>
              <a:t>+ </a:t>
            </a:r>
            <a:r>
              <a:rPr lang="es-ES_tradnl" sz="1800">
                <a:solidFill>
                  <a:srgbClr val="181717"/>
                </a:solidFill>
                <a:effectLst/>
                <a:latin typeface="Times New Roman" panose="02020603050405020304" pitchFamily="18" charset="0"/>
                <a:ea typeface="Times New Roman" panose="02020603050405020304" pitchFamily="18" charset="0"/>
              </a:rPr>
              <a:t>Dân số thành phố tăng nhanh, bình quân 5 năm tăng thêm 01 triệu người</a:t>
            </a:r>
            <a:r>
              <a:rPr lang="en-US" sz="1800">
                <a:solidFill>
                  <a:srgbClr val="181717"/>
                </a:solidFill>
                <a:effectLst/>
                <a:latin typeface="Times New Roman" panose="02020603050405020304" pitchFamily="18" charset="0"/>
                <a:ea typeface="Times New Roman" panose="02020603050405020304" pitchFamily="18" charset="0"/>
              </a:rPr>
              <a:t> tạo áp lực lớn trong phát triển hạ tầng kỹ thuật và hạ tầng xã hội, trong quản lý đô thị của thành phố</a:t>
            </a:r>
            <a:r>
              <a:rPr lang="es-ES_tradnl" sz="1800">
                <a:solidFill>
                  <a:srgbClr val="181717"/>
                </a:solidFill>
                <a:effectLst/>
                <a:latin typeface="Times New Roman" panose="02020603050405020304" pitchFamily="18" charset="0"/>
                <a:ea typeface="Times New Roman" panose="02020603050405020304" pitchFamily="18" charset="0"/>
              </a:rPr>
              <a:t>; </a:t>
            </a:r>
            <a:endParaRPr lang="en-US" sz="1800">
              <a:solidFill>
                <a:srgbClr val="181717"/>
              </a:solidFill>
              <a:effectLst/>
              <a:latin typeface="Times New Roman" panose="02020603050405020304" pitchFamily="18" charset="0"/>
              <a:ea typeface="Times New Roman" panose="02020603050405020304" pitchFamily="18" charset="0"/>
            </a:endParaRPr>
          </a:p>
          <a:p>
            <a:pPr marR="50165" indent="209550" algn="just">
              <a:lnSpc>
                <a:spcPct val="120000"/>
              </a:lnSpc>
              <a:spcBef>
                <a:spcPts val="600"/>
              </a:spcBef>
              <a:spcAft>
                <a:spcPts val="600"/>
              </a:spcAft>
            </a:pPr>
            <a:r>
              <a:rPr lang="vi-VN" sz="1800">
                <a:solidFill>
                  <a:srgbClr val="181717"/>
                </a:solidFill>
                <a:effectLst/>
                <a:latin typeface="Times New Roman" panose="02020603050405020304" pitchFamily="18" charset="0"/>
                <a:ea typeface="Times New Roman" panose="02020603050405020304" pitchFamily="18" charset="0"/>
              </a:rPr>
              <a:t>+ </a:t>
            </a:r>
            <a:r>
              <a:rPr lang="es-ES" sz="1800">
                <a:solidFill>
                  <a:srgbClr val="181717"/>
                </a:solidFill>
                <a:effectLst/>
                <a:latin typeface="Times New Roman" panose="02020603050405020304" pitchFamily="18" charset="0"/>
                <a:ea typeface="Times New Roman" panose="02020603050405020304" pitchFamily="18" charset="0"/>
              </a:rPr>
              <a:t>Việc phát huy sức mạnh tổng hợp của cả hệ thống chính trị và Nhân dân trong thực hiện nhiệm vụ chính trị của Đảng bộ thành phố còn hạn chế; </a:t>
            </a:r>
            <a:endParaRPr lang="en-US" sz="1800">
              <a:solidFill>
                <a:srgbClr val="181717"/>
              </a:solidFill>
              <a:effectLst/>
              <a:latin typeface="Times New Roman" panose="02020603050405020304" pitchFamily="18" charset="0"/>
              <a:ea typeface="Times New Roman" panose="02020603050405020304" pitchFamily="18" charset="0"/>
            </a:endParaRPr>
          </a:p>
          <a:p>
            <a:pPr marR="50165" indent="209550" algn="just">
              <a:lnSpc>
                <a:spcPct val="120000"/>
              </a:lnSpc>
              <a:spcBef>
                <a:spcPts val="600"/>
              </a:spcBef>
              <a:spcAft>
                <a:spcPts val="600"/>
              </a:spcAft>
            </a:pPr>
            <a:r>
              <a:rPr lang="vi-VN" sz="1800">
                <a:solidFill>
                  <a:srgbClr val="181717"/>
                </a:solidFill>
                <a:effectLst/>
                <a:latin typeface="Times New Roman" panose="02020603050405020304" pitchFamily="18" charset="0"/>
                <a:ea typeface="Times New Roman" panose="02020603050405020304" pitchFamily="18" charset="0"/>
              </a:rPr>
              <a:t>+ </a:t>
            </a:r>
            <a:r>
              <a:rPr lang="en-US" sz="1800">
                <a:solidFill>
                  <a:srgbClr val="181717"/>
                </a:solidFill>
                <a:effectLst/>
                <a:latin typeface="Times New Roman" panose="02020603050405020304" pitchFamily="18" charset="0"/>
                <a:ea typeface="Times New Roman" panose="02020603050405020304" pitchFamily="18" charset="0"/>
              </a:rPr>
              <a:t>Chưa phát huy hết vai trò giám sát, phản biện của Nhân dân, Mặt trận Tổ quốc Việt Nam và các tổ chức chính trị - xã hội; </a:t>
            </a:r>
          </a:p>
          <a:p>
            <a:pPr marR="50165" indent="209550" algn="just">
              <a:lnSpc>
                <a:spcPct val="120000"/>
              </a:lnSpc>
              <a:spcBef>
                <a:spcPts val="600"/>
              </a:spcBef>
              <a:spcAft>
                <a:spcPts val="600"/>
              </a:spcAft>
            </a:pPr>
            <a:r>
              <a:rPr lang="vi-VN" sz="1800">
                <a:solidFill>
                  <a:srgbClr val="181717"/>
                </a:solidFill>
                <a:effectLst/>
                <a:latin typeface="Times New Roman" panose="02020603050405020304" pitchFamily="18" charset="0"/>
                <a:ea typeface="Times New Roman" panose="02020603050405020304" pitchFamily="18" charset="0"/>
              </a:rPr>
              <a:t>+ </a:t>
            </a:r>
            <a:r>
              <a:rPr lang="es-ES_tradnl" sz="1800">
                <a:solidFill>
                  <a:srgbClr val="181717"/>
                </a:solidFill>
                <a:effectLst/>
                <a:latin typeface="Times New Roman" panose="02020603050405020304" pitchFamily="18" charset="0"/>
                <a:ea typeface="Times New Roman" panose="02020603050405020304" pitchFamily="18" charset="0"/>
              </a:rPr>
              <a:t>Cơ cấu sử dụng đất chưa phù hợp với cơ cấu kinh tế, chậm được thay đổi trong 20 năm qua. </a:t>
            </a:r>
            <a:endParaRPr lang="en-US" sz="1800">
              <a:solidFill>
                <a:srgbClr val="181717"/>
              </a:solidFill>
              <a:effectLst/>
              <a:latin typeface="Times New Roman" panose="02020603050405020304" pitchFamily="18" charset="0"/>
              <a:ea typeface="Times New Roman" panose="02020603050405020304" pitchFamily="18"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baseline="0"/>
          </a:p>
        </p:txBody>
      </p:sp>
      <p:sp>
        <p:nvSpPr>
          <p:cNvPr id="1638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BAN TỔ CHỨC TRUNG ƯƠNG</a:t>
            </a:r>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384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9CE404-1574-4CA2-9C0C-4A61F4F0A200}" type="datetime1">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3/19/2021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384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VĂN PHÒNG BAN</a:t>
            </a:r>
          </a:p>
        </p:txBody>
      </p:sp>
      <p:sp>
        <p:nvSpPr>
          <p:cNvPr id="1638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F2CE67-EC33-4A2C-9DFB-9D80C10D4D5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19154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Times New Roman" panose="02020603050405020304" pitchFamily="18" charset="0"/>
              </a:rPr>
              <a:t>KHÔNG ĐẠT CHỈ TIÊU 8-8,5%. </a:t>
            </a:r>
          </a:p>
          <a:p>
            <a:r>
              <a:rPr lang="en-US" sz="1800">
                <a:effectLst/>
                <a:latin typeface="Times New Roman" panose="02020603050405020304" pitchFamily="18" charset="0"/>
                <a:ea typeface="Times New Roman" panose="02020603050405020304" pitchFamily="18" charset="0"/>
              </a:rPr>
              <a:t>Nhiệm kỳ trước 9,6% (chỉ tiêu khá cao 12%, nhưng bối cảnh khủng hoảng, khó khan chung), </a:t>
            </a:r>
            <a:r>
              <a:rPr lang="vi-VN" sz="2800" b="0" i="0">
                <a:solidFill>
                  <a:srgbClr val="333333"/>
                </a:solidFill>
                <a:effectLst/>
                <a:latin typeface="Arial" panose="020B0604020202020204" pitchFamily="34" charset="0"/>
              </a:rPr>
              <a:t>Theo cách tính mới, GRDP 2011 - 2015 ước đạt 7,24%</a:t>
            </a:r>
            <a:r>
              <a:rPr lang="en-US" sz="2800" b="0" i="0">
                <a:solidFill>
                  <a:srgbClr val="333333"/>
                </a:solidFill>
                <a:effectLst/>
                <a:latin typeface="Arial" panose="020B0604020202020204" pitchFamily="34" charset="0"/>
              </a:rPr>
              <a:t> cao hơn TB nhiệm kỳ này chỉ có 6,41%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2020: có thể 1,39%. Giai đoạn 2016 – 2020: 6,42%.</a:t>
            </a:r>
          </a:p>
          <a:p>
            <a:endParaRPr lang="en-US" sz="1800" b="0" i="0">
              <a:solidFill>
                <a:srgbClr val="333333"/>
              </a:solidFill>
              <a:effectLst/>
              <a:latin typeface="Times New Roman" panose="02020603050405020304" pitchFamily="18" charset="0"/>
            </a:endParaRPr>
          </a:p>
          <a:p>
            <a:r>
              <a:rPr lang="en-US" sz="1800">
                <a:effectLst/>
                <a:latin typeface="Times New Roman" panose="02020603050405020304" pitchFamily="18" charset="0"/>
                <a:ea typeface="Times New Roman" panose="02020603050405020304" pitchFamily="18" charset="0"/>
              </a:rPr>
              <a:t>cơ bản dựa trên nền tảng đổi mới sáng tạo, khoa học - công nghệ (NÓI CUỐI dẫn dắt sang chất lượng tang trưởng).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Times New Roman" panose="02020603050405020304" pitchFamily="18" charset="0"/>
              </a:rPr>
              <a:t>2011 – 2015: 7,22. </a:t>
            </a:r>
            <a:r>
              <a:rPr lang="en-US" sz="1800"/>
              <a:t>GDP: cao gấp </a:t>
            </a:r>
            <a:r>
              <a:rPr lang="en-US" sz="1800" b="1"/>
              <a:t>1,66</a:t>
            </a:r>
            <a:r>
              <a:rPr lang="en-US" sz="1800"/>
              <a:t> lần cả nước (công bố năm 2015). Tính lại cao khoảng 1,22 lần. NK 2016 – 2020: 1,08 lần. </a:t>
            </a:r>
          </a:p>
          <a:p>
            <a:endParaRPr lang="en-US" sz="1800">
              <a:effectLst/>
              <a:latin typeface="Times New Roman" panose="02020603050405020304" pitchFamily="18" charset="0"/>
              <a:ea typeface="Times New Roman" panose="02020603050405020304" pitchFamily="18" charset="0"/>
            </a:endParaRPr>
          </a:p>
          <a:p>
            <a:r>
              <a:rPr lang="en-US" sz="1800">
                <a:effectLst/>
                <a:latin typeface="Times New Roman" panose="02020603050405020304" pitchFamily="18" charset="0"/>
                <a:ea typeface="Times New Roman" panose="02020603050405020304" pitchFamily="18" charset="0"/>
              </a:rPr>
              <a:t>giai đoạn 2016 - 2019 tăng </a:t>
            </a:r>
            <a:r>
              <a:rPr lang="vi-VN" sz="1800">
                <a:effectLst/>
                <a:latin typeface="Times New Roman" panose="02020603050405020304" pitchFamily="18" charset="0"/>
                <a:ea typeface="Times New Roman" panose="02020603050405020304" pitchFamily="18" charset="0"/>
              </a:rPr>
              <a:t>bình quân</a:t>
            </a:r>
            <a:r>
              <a:rPr lang="en-US" sz="1800">
                <a:effectLst/>
                <a:latin typeface="Times New Roman" panose="02020603050405020304" pitchFamily="18" charset="0"/>
                <a:ea typeface="Times New Roman" panose="02020603050405020304" pitchFamily="18" charset="0"/>
              </a:rPr>
              <a:t> 7,72%, cả nước 6,8. còn cao khoảng 1,13 lần. </a:t>
            </a:r>
            <a:endParaRPr lang="en-US" sz="2400"/>
          </a:p>
          <a:p>
            <a:r>
              <a:rPr lang="en-US" sz="2400"/>
              <a:t>Giai đoạn 2016 – 2020: tang bình quân 6,41 so 5,9: còn khoảng 1,08 lần. GIẢM DẦN (covid mình bị tác động lớn. Hà Nội năm 2020: 4%). </a:t>
            </a:r>
          </a:p>
          <a:p>
            <a:r>
              <a:rPr lang="en-US" sz="2400"/>
              <a:t>Bối cảnh KT thế giới và các nền kinh tế lớn đều sụt giảm.</a:t>
            </a:r>
          </a:p>
          <a:p>
            <a:endParaRPr lang="en-US" sz="2400"/>
          </a:p>
          <a:p>
            <a:r>
              <a:rPr lang="it-IT" sz="1800" spc="-25">
                <a:effectLst/>
                <a:latin typeface="Times New Roman" panose="02020603050405020304" pitchFamily="18" charset="0"/>
                <a:ea typeface="Times New Roman" panose="02020603050405020304" pitchFamily="18" charset="0"/>
              </a:rPr>
              <a:t>Các ngành dịch vụ phát huy hiệu quả vai trò là ngành mũi nhọn, phát triển đúng định hướng, đạt kết quả cao cả về quy mô và năng suất, tăng trưởng bình quân trong giai đoạn 2016 - 2019 </a:t>
            </a:r>
            <a:r>
              <a:rPr lang="it-IT" sz="1800" b="1" spc="-25">
                <a:effectLst/>
                <a:latin typeface="Times New Roman" panose="02020603050405020304" pitchFamily="18" charset="0"/>
                <a:ea typeface="Times New Roman" panose="02020603050405020304" pitchFamily="18" charset="0"/>
              </a:rPr>
              <a:t>đạt 7,84%</a:t>
            </a:r>
            <a:r>
              <a:rPr lang="it-IT" sz="1800" spc="-25">
                <a:effectLst/>
                <a:latin typeface="Times New Roman" panose="02020603050405020304" pitchFamily="18" charset="0"/>
                <a:ea typeface="Times New Roman" panose="02020603050405020304" pitchFamily="18" charset="0"/>
              </a:rPr>
              <a:t>, ước giai đoạn 2016 - 2020 </a:t>
            </a:r>
            <a:r>
              <a:rPr lang="it-IT" sz="1800" b="1" spc="-25">
                <a:effectLst/>
                <a:latin typeface="Times New Roman" panose="02020603050405020304" pitchFamily="18" charset="0"/>
                <a:ea typeface="Times New Roman" panose="02020603050405020304" pitchFamily="18" charset="0"/>
              </a:rPr>
              <a:t>đạt 6,59%/năm</a:t>
            </a:r>
            <a:r>
              <a:rPr lang="it-IT" sz="1800" spc="-25">
                <a:effectLst/>
                <a:latin typeface="Times New Roman" panose="02020603050405020304" pitchFamily="18" charset="0"/>
                <a:ea typeface="Times New Roman" panose="02020603050405020304" pitchFamily="18" charset="0"/>
              </a:rPr>
              <a:t>, giá trị gia tăng dịch vụ chiếm tỷ trọng bình quân </a:t>
            </a:r>
            <a:r>
              <a:rPr lang="it-IT" sz="1800" b="1" spc="-25">
                <a:effectLst/>
                <a:latin typeface="Times New Roman" panose="02020603050405020304" pitchFamily="18" charset="0"/>
                <a:ea typeface="Times New Roman" panose="02020603050405020304" pitchFamily="18" charset="0"/>
              </a:rPr>
              <a:t>33% toàn ngành</a:t>
            </a:r>
            <a:r>
              <a:rPr lang="it-IT" sz="1800" spc="-25">
                <a:effectLst/>
                <a:latin typeface="Times New Roman" panose="02020603050405020304" pitchFamily="18" charset="0"/>
                <a:ea typeface="Times New Roman" panose="02020603050405020304" pitchFamily="18" charset="0"/>
              </a:rPr>
              <a:t>, đứng đầu cả nước. </a:t>
            </a:r>
          </a:p>
          <a:p>
            <a:r>
              <a:rPr lang="en-US" sz="1800" spc="-25">
                <a:effectLst/>
                <a:latin typeface="Times New Roman" panose="02020603050405020304" pitchFamily="18" charset="0"/>
                <a:ea typeface="Times New Roman" panose="02020603050405020304" pitchFamily="18" charset="0"/>
              </a:rPr>
              <a:t>Ngành thương mại phát triển theo hướng hiện đại, nhất là thương mại điện tử. Hệ thống phân phối hiện đại đã phát triển về số lượng và chất lượng, gia tăng lưu thông hàng hóa và thúc đẩy sản xuất</a:t>
            </a:r>
            <a:r>
              <a:rPr lang="es-PR" sz="1800" spc="-25">
                <a:effectLst/>
                <a:latin typeface="Times New Roman" panose="02020603050405020304" pitchFamily="18" charset="0"/>
                <a:ea typeface="Times New Roman" panose="02020603050405020304" pitchFamily="18" charset="0"/>
              </a:rPr>
              <a:t>. </a:t>
            </a:r>
            <a:r>
              <a:rPr lang="it-IT" sz="1800" spc="-25">
                <a:effectLst/>
                <a:latin typeface="Times New Roman" panose="02020603050405020304" pitchFamily="18" charset="0"/>
                <a:ea typeface="Times New Roman" panose="02020603050405020304" pitchFamily="18" charset="0"/>
              </a:rPr>
              <a:t>Ngành du lịch thành phố tiếp tục dẫn đầu cả nước; các ngành giáo dục, y tế, tài chính - ngân hàng tiếp tục phát triển mạnh, giữ vững vị trí là một trung tâm lớn của cả nước.</a:t>
            </a:r>
          </a:p>
          <a:p>
            <a:r>
              <a:rPr lang="en-US" sz="1800">
                <a:solidFill>
                  <a:srgbClr val="000000"/>
                </a:solidFill>
                <a:effectLst/>
                <a:latin typeface="Times New Roman" panose="02020603050405020304" pitchFamily="18" charset="0"/>
                <a:ea typeface="Times New Roman" panose="02020603050405020304" pitchFamily="18" charset="0"/>
              </a:rPr>
              <a:t>có 206 siêu thị, 49 trung tâm thương mại, </a:t>
            </a:r>
            <a:r>
              <a:rPr lang="it-IT" sz="1800" spc="-25">
                <a:effectLst/>
                <a:latin typeface="Times New Roman" panose="02020603050405020304" pitchFamily="18" charset="0"/>
                <a:ea typeface="Times New Roman" panose="02020603050405020304" pitchFamily="18" charset="0"/>
              </a:rPr>
              <a:t>2656 cửa hàng tiện lợi. (19 siêu thị, 12 trung tâm thương mại, 1800 cửa hàng tiện ích được phát triển thêm)</a:t>
            </a:r>
          </a:p>
          <a:p>
            <a:endParaRPr lang="it-IT" sz="1800" spc="-25">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spc="30">
                <a:solidFill>
                  <a:srgbClr val="181717"/>
                </a:solidFill>
                <a:effectLst/>
                <a:latin typeface="Times New Roman" panose="02020603050405020304" pitchFamily="18" charset="0"/>
                <a:ea typeface="Times New Roman" panose="02020603050405020304" pitchFamily="18" charset="0"/>
              </a:rPr>
              <a:t>Ngành công nghiệp tăng trưởng khá, chỉ số sản xuất toàn ngành công nghiệp tăng bình quân giai đoạn 2016 - 2019 </a:t>
            </a:r>
            <a:r>
              <a:rPr lang="it-IT" sz="1800" b="1" spc="30">
                <a:solidFill>
                  <a:srgbClr val="181717"/>
                </a:solidFill>
                <a:effectLst/>
                <a:latin typeface="Times New Roman" panose="02020603050405020304" pitchFamily="18" charset="0"/>
                <a:ea typeface="Times New Roman" panose="02020603050405020304" pitchFamily="18" charset="0"/>
              </a:rPr>
              <a:t>đạt 7,70%/năm</a:t>
            </a:r>
            <a:r>
              <a:rPr lang="it-IT" sz="1800" spc="30">
                <a:solidFill>
                  <a:srgbClr val="181717"/>
                </a:solidFill>
                <a:effectLst/>
                <a:latin typeface="Times New Roman" panose="02020603050405020304" pitchFamily="18" charset="0"/>
                <a:ea typeface="Times New Roman" panose="02020603050405020304" pitchFamily="18" charset="0"/>
              </a:rPr>
              <a:t>, </a:t>
            </a:r>
            <a:r>
              <a:rPr lang="en-US" sz="1800" spc="30">
                <a:solidFill>
                  <a:srgbClr val="181717"/>
                </a:solidFill>
                <a:effectLst/>
                <a:latin typeface="Times New Roman" panose="02020603050405020304" pitchFamily="18" charset="0"/>
                <a:ea typeface="Times New Roman" panose="02020603050405020304" pitchFamily="18" charset="0"/>
              </a:rPr>
              <a:t>ước giai đoạn 2016 - 2020 </a:t>
            </a:r>
            <a:r>
              <a:rPr lang="en-US" sz="1800" b="1" spc="30">
                <a:solidFill>
                  <a:srgbClr val="181717"/>
                </a:solidFill>
                <a:effectLst/>
                <a:latin typeface="Times New Roman" panose="02020603050405020304" pitchFamily="18" charset="0"/>
                <a:ea typeface="Times New Roman" panose="02020603050405020304" pitchFamily="18" charset="0"/>
              </a:rPr>
              <a:t>đạt 5,51%/năm</a:t>
            </a:r>
            <a:r>
              <a:rPr lang="en-US" sz="1800" spc="30">
                <a:solidFill>
                  <a:srgbClr val="181717"/>
                </a:solidFill>
                <a:effectLst/>
                <a:latin typeface="Times New Roman" panose="02020603050405020304" pitchFamily="18" charset="0"/>
                <a:ea typeface="Times New Roman" panose="02020603050405020304" pitchFamily="18" charset="0"/>
              </a:rPr>
              <a:t>, </a:t>
            </a:r>
            <a:r>
              <a:rPr lang="en-US" sz="1800">
                <a:solidFill>
                  <a:srgbClr val="181717"/>
                </a:solidFill>
                <a:effectLst/>
                <a:latin typeface="Times New Roman" panose="02020603050405020304" pitchFamily="18" charset="0"/>
                <a:ea typeface="Times New Roman" panose="02020603050405020304" pitchFamily="18" charset="0"/>
              </a:rPr>
              <a:t>04 ngành công nghiệp trọng yếu ước tăng 9%/năm, cao hơn mức tăng chung của toàn ngành công nghiệp, </a:t>
            </a:r>
            <a:r>
              <a:rPr lang="it-IT" sz="1800">
                <a:solidFill>
                  <a:srgbClr val="181717"/>
                </a:solidFill>
                <a:effectLst/>
                <a:latin typeface="Times New Roman" panose="02020603050405020304" pitchFamily="18" charset="0"/>
                <a:ea typeface="Times New Roman" panose="02020603050405020304" pitchFamily="18" charset="0"/>
              </a:rPr>
              <a:t>chiếm tỷ trọng 10,2% GRDP</a:t>
            </a:r>
            <a:r>
              <a:rPr lang="it-IT" sz="1800" spc="30">
                <a:solidFill>
                  <a:srgbClr val="181717"/>
                </a:solidFill>
                <a:effectLst/>
                <a:latin typeface="Times New Roman" panose="02020603050405020304" pitchFamily="18" charset="0"/>
                <a:ea typeface="Times New Roman" panose="02020603050405020304" pitchFamily="18" charset="0"/>
              </a:rPr>
              <a:t>.</a:t>
            </a:r>
            <a:r>
              <a:rPr lang="it-IT" sz="1800">
                <a:solidFill>
                  <a:srgbClr val="181717"/>
                </a:solidFill>
                <a:effectLst/>
                <a:latin typeface="Times New Roman" panose="02020603050405020304" pitchFamily="18" charset="0"/>
                <a:ea typeface="Times New Roman" panose="02020603050405020304" pitchFamily="18" charset="0"/>
              </a:rPr>
              <a:t> </a:t>
            </a:r>
            <a:r>
              <a:rPr lang="en-US" sz="1800" spc="-20">
                <a:solidFill>
                  <a:srgbClr val="181717"/>
                </a:solidFill>
                <a:effectLst/>
                <a:latin typeface="Times New Roman" panose="02020603050405020304" pitchFamily="18" charset="0"/>
                <a:ea typeface="Times New Roman" panose="02020603050405020304" pitchFamily="18" charset="0"/>
              </a:rPr>
              <a:t>Khu Công nghệ cao thành phố đã phát triển mạnh mẽ, tổng giá trị xuất khẩu 4 năm đạt 46,36 tỷ USD, ước năm 2020 là 17,24 tỷ USD</a:t>
            </a:r>
            <a:r>
              <a:rPr lang="en-US" sz="1800" spc="30">
                <a:solidFill>
                  <a:srgbClr val="181717"/>
                </a:solidFill>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30">
              <a:solidFill>
                <a:srgbClr val="181717"/>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R" sz="1800">
                <a:effectLst/>
                <a:latin typeface="Times New Roman" panose="02020603050405020304" pitchFamily="18" charset="0"/>
                <a:ea typeface="Times New Roman" panose="02020603050405020304" pitchFamily="18" charset="0"/>
              </a:rPr>
              <a:t>Ngành nông nghiệp phát triển đúng định hướng nông nghiệp đô thị hiện đại, </a:t>
            </a:r>
            <a:r>
              <a:rPr lang="it-IT" sz="1800" spc="30">
                <a:effectLst/>
                <a:latin typeface="Times New Roman" panose="02020603050405020304" pitchFamily="18" charset="0"/>
                <a:ea typeface="Times New Roman" panose="02020603050405020304" pitchFamily="18" charset="0"/>
              </a:rPr>
              <a:t>tập trung vào các ngành nông nghiệp công nghệ cao, công nghệ sinh học</a:t>
            </a:r>
            <a:r>
              <a:rPr lang="es-PR" sz="1800">
                <a:effectLst/>
                <a:latin typeface="Times New Roman" panose="02020603050405020304" pitchFamily="18" charset="0"/>
                <a:ea typeface="Times New Roman" panose="02020603050405020304" pitchFamily="18" charset="0"/>
              </a:rPr>
              <a:t> và năng suất lao động </a:t>
            </a:r>
            <a:r>
              <a:rPr lang="es-PR" sz="1800" b="1">
                <a:effectLst/>
                <a:latin typeface="Times New Roman" panose="02020603050405020304" pitchFamily="18" charset="0"/>
                <a:ea typeface="Times New Roman" panose="02020603050405020304" pitchFamily="18" charset="0"/>
              </a:rPr>
              <a:t>gấp 3 lần</a:t>
            </a:r>
            <a:r>
              <a:rPr lang="es-PR" sz="1800">
                <a:effectLst/>
                <a:latin typeface="Times New Roman" panose="02020603050405020304" pitchFamily="18" charset="0"/>
                <a:ea typeface="Times New Roman" panose="02020603050405020304" pitchFamily="18" charset="0"/>
              </a:rPr>
              <a:t> cả nước</a:t>
            </a:r>
            <a:r>
              <a:rPr lang="en-US" sz="1800">
                <a:effectLst/>
                <a:latin typeface="Times New Roman" panose="02020603050405020304" pitchFamily="18" charset="0"/>
                <a:ea typeface="Times New Roman" panose="02020603050405020304" pitchFamily="18" charset="0"/>
              </a:rPr>
              <a:t>.</a:t>
            </a:r>
            <a:endParaRPr lang="en-US" sz="1800">
              <a:solidFill>
                <a:srgbClr val="181717"/>
              </a:solidFill>
              <a:effectLst/>
              <a:latin typeface="Times New Roman" panose="02020603050405020304" pitchFamily="18" charset="0"/>
              <a:ea typeface="Times New Roman" panose="02020603050405020304" pitchFamily="18" charset="0"/>
            </a:endParaRPr>
          </a:p>
          <a:p>
            <a:endParaRPr lang="en-US" sz="2400"/>
          </a:p>
          <a:p>
            <a:endParaRPr lang="en-US" sz="24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FF384-2162-4C08-9AD7-23A96EB52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19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Thành phố: từ 2010 – 2015: 1,65 lần. 2016 – 2020: 1,23 lần</a:t>
            </a:r>
            <a:endParaRPr lang="en-US" baseline="0"/>
          </a:p>
          <a:p>
            <a:r>
              <a:rPr lang="en-US" baseline="0"/>
              <a:t>So với cả nước: 2015: 2,42 lần. Năm 2020: 2,3 lần. ƯỚC</a:t>
            </a:r>
          </a:p>
          <a:p>
            <a:r>
              <a:rPr lang="en-US" sz="1800">
                <a:solidFill>
                  <a:srgbClr val="0000CC"/>
                </a:solidFill>
                <a:effectLst/>
                <a:latin typeface="Times New Roman" panose="02020603050405020304" pitchFamily="18" charset="0"/>
              </a:rPr>
              <a:t>KHÔNG ĐẠT SO VỚI CHỈ TIÊU 9.800, đạt có 64,5%.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CB698-9158-4371-83FD-6FE16ADB2C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829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2011 – 2015: TP thu hút đầu tư 1,51 triệu tỷ DN trong nước; 39,6 tỷ USD của 5.531 dự án còn hiệu lực.</a:t>
            </a:r>
          </a:p>
          <a:p>
            <a:r>
              <a:rPr lang="en-US" sz="1400"/>
              <a:t>2016 – 2020: </a:t>
            </a:r>
            <a:r>
              <a:rPr lang="en-US" sz="1800">
                <a:solidFill>
                  <a:srgbClr val="000000"/>
                </a:solidFill>
                <a:effectLst/>
                <a:latin typeface="Times New Roman" panose="02020603050405020304" pitchFamily="18" charset="0"/>
                <a:ea typeface="Times New Roman" panose="02020603050405020304" pitchFamily="18" charset="0"/>
              </a:rPr>
              <a:t>2,156,6 triệu tỷ đồng. Nguồn kiều hối giai đoạn 2016 - 2020 ước đạt khoảng 25,7 tỷ USD, tăng 7,14% so với giai đoạn 2011 – 2015. </a:t>
            </a:r>
            <a:endParaRPr lang="en-US" sz="1400"/>
          </a:p>
          <a:p>
            <a:endParaRPr lang="en-US" sz="140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Times New Roman" panose="02020603050405020304" pitchFamily="18" charset="0"/>
                <a:ea typeface="Times New Roman" panose="02020603050405020304" pitchFamily="18" charset="0"/>
              </a:rPr>
              <a:t>Tổng vốn đầu tư toàn xã hội bình quân giai đoạn 2016 - 2019 chiếm 33,0%, ước giai đoạn 2016 - 2020 chiếm 33,5% tổng GRDP của thành phố, vượt kế hoạch đề ra là 30% GRDP. Cơ cấu đầu tư chuyển dịch theo hướng tỷ trọng khu vực Nhà nước giảm (chỉ còn 16,7%).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Times New Roman" panose="02020603050405020304" pitchFamily="18" charset="0"/>
            </a:endParaRPr>
          </a:p>
          <a:p>
            <a:r>
              <a:rPr lang="en-US" sz="1400"/>
              <a:t>“SỨC DÂN” các công trình xã hội.</a:t>
            </a:r>
          </a:p>
          <a:p>
            <a:endParaRPr lang="en-US" sz="1400"/>
          </a:p>
          <a:p>
            <a:r>
              <a:rPr lang="en-US" sz="1800">
                <a:solidFill>
                  <a:srgbClr val="000000"/>
                </a:solidFill>
                <a:effectLst/>
                <a:latin typeface="Times New Roman" panose="02020603050405020304" pitchFamily="18" charset="0"/>
                <a:ea typeface="Times New Roman" panose="02020603050405020304" pitchFamily="18" charset="0"/>
              </a:rPr>
              <a:t>Thu ngân sách thành phố luôn chiếm tỷ trọng lớn nhất cả nước (năm 2019 khoảng 27%)</a:t>
            </a:r>
            <a:endParaRPr lang="en-US" sz="1400"/>
          </a:p>
          <a:p>
            <a:r>
              <a:rPr lang="en-US" sz="1800">
                <a:solidFill>
                  <a:srgbClr val="000000"/>
                </a:solidFill>
                <a:effectLst/>
                <a:latin typeface="Times New Roman" panose="02020603050405020304" pitchFamily="18" charset="0"/>
                <a:ea typeface="Times New Roman" panose="02020603050405020304" pitchFamily="18" charset="0"/>
              </a:rPr>
              <a:t>Dự toán thu ngân sách thành phố năm 2020 là 405.828 tỷ đồng, lớn hơn tổng thu ngân sách của 52 tỉnh, thành trong cả nước có mức thu từ dưới lên trên (401.334 tỷ đồng).</a:t>
            </a:r>
          </a:p>
          <a:p>
            <a:endParaRPr lang="en-US" sz="1800">
              <a:solidFill>
                <a:srgbClr val="000000"/>
              </a:solidFill>
              <a:effectLst/>
              <a:latin typeface="Times New Roman" panose="02020603050405020304" pitchFamily="18" charset="0"/>
            </a:endParaRPr>
          </a:p>
          <a:p>
            <a:r>
              <a:rPr lang="en-US" sz="1800">
                <a:solidFill>
                  <a:srgbClr val="000000"/>
                </a:solidFill>
                <a:effectLst/>
                <a:latin typeface="Times New Roman" panose="02020603050405020304" pitchFamily="18" charset="0"/>
              </a:rPr>
              <a:t>HỆ SỐ KHUẾCH ĐẠI, là 5,13 (trung bình 5 năm). ngân sách TP, chi 1 đồng thu 5,13. Trung bình cả nước 1,85) </a:t>
            </a:r>
            <a:r>
              <a:rPr lang="en-US" sz="1800">
                <a:solidFill>
                  <a:srgbClr val="000000"/>
                </a:solidFill>
                <a:effectLst/>
                <a:latin typeface="Times New Roman" panose="02020603050405020304" pitchFamily="18" charset="0"/>
                <a:sym typeface="Wingdings" panose="05000000000000000000" pitchFamily="2" charset="2"/>
              </a:rPr>
              <a:t> cơ sở</a:t>
            </a:r>
          </a:p>
          <a:p>
            <a:r>
              <a:rPr lang="en-US" sz="1800">
                <a:solidFill>
                  <a:srgbClr val="000000"/>
                </a:solidFill>
                <a:effectLst/>
                <a:latin typeface="Times New Roman" panose="02020603050405020304" pitchFamily="18" charset="0"/>
                <a:sym typeface="Wingdings" panose="05000000000000000000" pitchFamily="2" charset="2"/>
              </a:rPr>
              <a:t>HCM: 5.83</a:t>
            </a:r>
          </a:p>
          <a:p>
            <a:r>
              <a:rPr lang="en-US" sz="1800">
                <a:solidFill>
                  <a:srgbClr val="000000"/>
                </a:solidFill>
                <a:effectLst/>
                <a:latin typeface="Times New Roman" panose="02020603050405020304" pitchFamily="18" charset="0"/>
                <a:sym typeface="Wingdings" panose="05000000000000000000" pitchFamily="2" charset="2"/>
              </a:rPr>
              <a:t>Hải Phòng 3,9</a:t>
            </a:r>
          </a:p>
          <a:p>
            <a:r>
              <a:rPr lang="en-US" sz="1800">
                <a:solidFill>
                  <a:srgbClr val="000000"/>
                </a:solidFill>
                <a:effectLst/>
                <a:latin typeface="Times New Roman" panose="02020603050405020304" pitchFamily="18" charset="0"/>
                <a:sym typeface="Wingdings" panose="05000000000000000000" pitchFamily="2" charset="2"/>
              </a:rPr>
              <a:t>BRVT 3,68</a:t>
            </a:r>
          </a:p>
          <a:p>
            <a:r>
              <a:rPr lang="en-US" sz="1800">
                <a:solidFill>
                  <a:srgbClr val="000000"/>
                </a:solidFill>
                <a:effectLst/>
                <a:latin typeface="Times New Roman" panose="02020603050405020304" pitchFamily="18" charset="0"/>
                <a:sym typeface="Wingdings" panose="05000000000000000000" pitchFamily="2" charset="2"/>
              </a:rPr>
              <a:t>Bình Dương 2,95</a:t>
            </a:r>
          </a:p>
          <a:p>
            <a:r>
              <a:rPr lang="en-US" sz="1800">
                <a:solidFill>
                  <a:srgbClr val="000000"/>
                </a:solidFill>
                <a:effectLst/>
                <a:latin typeface="Times New Roman" panose="02020603050405020304" pitchFamily="18" charset="0"/>
                <a:sym typeface="Wingdings" panose="05000000000000000000" pitchFamily="2" charset="2"/>
              </a:rPr>
              <a:t>Hà Nội 2,73</a:t>
            </a:r>
            <a:endParaRPr lang="en-US" sz="1400"/>
          </a:p>
        </p:txBody>
      </p:sp>
      <p:sp>
        <p:nvSpPr>
          <p:cNvPr id="4" name="Slide Number Placeholder 3"/>
          <p:cNvSpPr>
            <a:spLocks noGrp="1"/>
          </p:cNvSpPr>
          <p:nvPr>
            <p:ph type="sldNum" sz="quarter" idx="10"/>
          </p:nvPr>
        </p:nvSpPr>
        <p:spPr/>
        <p:txBody>
          <a:bodyPr/>
          <a:lstStyle/>
          <a:p>
            <a:fld id="{E39FF384-2162-4C08-9AD7-23A96EB52081}" type="slidenum">
              <a:rPr lang="en-US" smtClean="0"/>
              <a:t>8</a:t>
            </a:fld>
            <a:endParaRPr lang="en-US"/>
          </a:p>
        </p:txBody>
      </p:sp>
    </p:spTree>
    <p:extLst>
      <p:ext uri="{BB962C8B-B14F-4D97-AF65-F5344CB8AC3E}">
        <p14:creationId xmlns:p14="http://schemas.microsoft.com/office/powerpoint/2010/main" val="230483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1435" indent="209550" algn="just">
              <a:lnSpc>
                <a:spcPct val="110000"/>
              </a:lnSpc>
              <a:spcAft>
                <a:spcPts val="565"/>
              </a:spcAft>
            </a:pPr>
            <a:r>
              <a:rPr lang="en-US" sz="1800">
                <a:solidFill>
                  <a:srgbClr val="000000"/>
                </a:solidFill>
                <a:effectLst/>
                <a:latin typeface="Times New Roman" panose="02020603050405020304" pitchFamily="18" charset="0"/>
                <a:ea typeface="Times New Roman" panose="02020603050405020304" pitchFamily="18" charset="0"/>
              </a:rPr>
              <a:t>Công tác quy hoạch: hoàn thành việc phủ kín quy hoạch phân khu trên địa bàn thành phố</a:t>
            </a:r>
            <a:endParaRPr lang="en-US" sz="1800">
              <a:solidFill>
                <a:srgbClr val="181717"/>
              </a:solidFill>
              <a:effectLst/>
              <a:latin typeface="Times New Roman" panose="02020603050405020304" pitchFamily="18" charset="0"/>
              <a:ea typeface="Times New Roman" panose="02020603050405020304" pitchFamily="18" charset="0"/>
            </a:endParaRPr>
          </a:p>
          <a:p>
            <a:pPr marR="51435" indent="209550" algn="just">
              <a:lnSpc>
                <a:spcPct val="110000"/>
              </a:lnSpc>
              <a:spcAft>
                <a:spcPts val="565"/>
              </a:spcAft>
            </a:pPr>
            <a:r>
              <a:rPr lang="en-US" sz="1800">
                <a:solidFill>
                  <a:srgbClr val="000000"/>
                </a:solidFill>
                <a:effectLst/>
                <a:latin typeface="Times New Roman" panose="02020603050405020304" pitchFamily="18" charset="0"/>
                <a:ea typeface="Times New Roman" panose="02020603050405020304" pitchFamily="18" charset="0"/>
              </a:rPr>
              <a:t>Chỉnh trang và phát triển đô thị: Khu trung tâm đô thị mới Thủ Thiêm đã hoàn thành đưa vào sử dụng 1,48 triệu m2 sàn xây dựng nhà ở, đạt 56,9% kế hoạch; Khu đô thị mới Nam: 2,4 triệu m2 sàn xây dựng nhà ở, đạt 57,1% kế hoạch. </a:t>
            </a:r>
          </a:p>
          <a:p>
            <a:pPr marR="51435" indent="209550" algn="just">
              <a:lnSpc>
                <a:spcPct val="110000"/>
              </a:lnSpc>
              <a:spcAft>
                <a:spcPts val="565"/>
              </a:spcAft>
            </a:pPr>
            <a:r>
              <a:rPr lang="en-US" sz="1800">
                <a:solidFill>
                  <a:srgbClr val="FF0000"/>
                </a:solidFill>
                <a:effectLst/>
                <a:latin typeface="Times New Roman" panose="02020603050405020304" pitchFamily="18" charset="0"/>
                <a:ea typeface="Times New Roman" panose="02020603050405020304" pitchFamily="18" charset="0"/>
              </a:rPr>
              <a:t>VƯỢT Chỉ tiêu ĐH X: Đến cuối năm 2020, tổng diện tích  xây dựng mới đạt, 48 triệu m</a:t>
            </a:r>
            <a:r>
              <a:rPr lang="en-US" sz="1800" baseline="30000">
                <a:solidFill>
                  <a:srgbClr val="FF0000"/>
                </a:solidFill>
                <a:effectLst/>
                <a:latin typeface="Times New Roman" panose="02020603050405020304" pitchFamily="18" charset="0"/>
                <a:ea typeface="Times New Roman" panose="02020603050405020304" pitchFamily="18" charset="0"/>
              </a:rPr>
              <a:t>2 </a:t>
            </a:r>
            <a:r>
              <a:rPr lang="en-US" sz="1800">
                <a:solidFill>
                  <a:srgbClr val="FF0000"/>
                </a:solidFill>
                <a:effectLst/>
                <a:latin typeface="Times New Roman" panose="02020603050405020304" pitchFamily="18" charset="0"/>
                <a:ea typeface="Times New Roman" panose="02020603050405020304" pitchFamily="18" charset="0"/>
              </a:rPr>
              <a:t>(vượt chỉ tiêu 40tr, hết 2019 đã 40,2tr m2)</a:t>
            </a:r>
            <a:endParaRPr lang="en-US" sz="1800">
              <a:solidFill>
                <a:srgbClr val="181717"/>
              </a:solidFill>
              <a:effectLst/>
              <a:latin typeface="Times New Roman" panose="02020603050405020304" pitchFamily="18" charset="0"/>
              <a:ea typeface="Times New Roman" panose="02020603050405020304" pitchFamily="18" charset="0"/>
            </a:endParaRPr>
          </a:p>
          <a:p>
            <a:pPr marR="51435" indent="209550" algn="just">
              <a:lnSpc>
                <a:spcPct val="110000"/>
              </a:lnSpc>
              <a:spcAft>
                <a:spcPts val="565"/>
              </a:spcAft>
            </a:pPr>
            <a:endParaRPr lang="en-US" sz="1800">
              <a:solidFill>
                <a:srgbClr val="000000"/>
              </a:solidFill>
              <a:effectLst/>
              <a:latin typeface="Times New Roman" panose="02020603050405020304" pitchFamily="18" charset="0"/>
              <a:ea typeface="Times New Roman" panose="02020603050405020304" pitchFamily="18" charset="0"/>
            </a:endParaRPr>
          </a:p>
          <a:p>
            <a:pPr marR="51435" indent="209550" algn="just">
              <a:lnSpc>
                <a:spcPct val="110000"/>
              </a:lnSpc>
              <a:spcAft>
                <a:spcPts val="565"/>
              </a:spcAft>
            </a:pPr>
            <a:r>
              <a:rPr lang="en-US" sz="1800">
                <a:solidFill>
                  <a:srgbClr val="000000"/>
                </a:solidFill>
                <a:effectLst/>
                <a:latin typeface="Times New Roman" panose="02020603050405020304" pitchFamily="18" charset="0"/>
                <a:ea typeface="Times New Roman" panose="02020603050405020304" pitchFamily="18" charset="0"/>
              </a:rPr>
              <a:t>di dời và tổ chức lại cuộc sống cho người dân đang sống trên và ven kênh, rạch với </a:t>
            </a:r>
            <a:r>
              <a:rPr lang="en-US" sz="1800" b="1">
                <a:solidFill>
                  <a:srgbClr val="000000"/>
                </a:solidFill>
                <a:effectLst/>
                <a:latin typeface="Times New Roman" panose="02020603050405020304" pitchFamily="18" charset="0"/>
                <a:ea typeface="Times New Roman" panose="02020603050405020304" pitchFamily="18" charset="0"/>
              </a:rPr>
              <a:t>2.487</a:t>
            </a:r>
            <a:r>
              <a:rPr lang="en-US" sz="1800">
                <a:solidFill>
                  <a:srgbClr val="000000"/>
                </a:solidFill>
                <a:effectLst/>
                <a:latin typeface="Times New Roman" panose="02020603050405020304" pitchFamily="18" charset="0"/>
                <a:ea typeface="Times New Roman" panose="02020603050405020304" pitchFamily="18" charset="0"/>
              </a:rPr>
              <a:t> căn, đạt </a:t>
            </a:r>
            <a:r>
              <a:rPr lang="en-US" sz="1800" b="1">
                <a:solidFill>
                  <a:srgbClr val="000000"/>
                </a:solidFill>
                <a:effectLst/>
                <a:latin typeface="Times New Roman" panose="02020603050405020304" pitchFamily="18" charset="0"/>
                <a:ea typeface="Times New Roman" panose="02020603050405020304" pitchFamily="18" charset="0"/>
              </a:rPr>
              <a:t>12,4%</a:t>
            </a:r>
            <a:r>
              <a:rPr lang="en-US" sz="1800">
                <a:solidFill>
                  <a:srgbClr val="000000"/>
                </a:solidFill>
                <a:effectLst/>
                <a:latin typeface="Times New Roman" panose="02020603050405020304" pitchFamily="18" charset="0"/>
                <a:ea typeface="Times New Roman" panose="02020603050405020304" pitchFamily="18" charset="0"/>
              </a:rPr>
              <a:t> kế hoạch; cải tạo, sửa chữa và xây dựng mới 222 chung cư, đạt 93,67%</a:t>
            </a:r>
            <a:r>
              <a:rPr lang="en-US" sz="1800" b="1" i="1">
                <a:solidFill>
                  <a:srgbClr val="000000"/>
                </a:solidFill>
                <a:effectLst/>
                <a:latin typeface="Times New Roman" panose="02020603050405020304" pitchFamily="18" charset="0"/>
                <a:ea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rPr>
              <a:t>kế hoạch</a:t>
            </a:r>
            <a:endParaRPr lang="en-US" sz="1800">
              <a:solidFill>
                <a:srgbClr val="181717"/>
              </a:solidFill>
              <a:effectLst/>
              <a:latin typeface="Times New Roman" panose="02020603050405020304" pitchFamily="18" charset="0"/>
              <a:ea typeface="Times New Roman" panose="02020603050405020304" pitchFamily="18" charset="0"/>
            </a:endParaRPr>
          </a:p>
          <a:p>
            <a:pPr marR="51435" indent="209550" algn="just">
              <a:lnSpc>
                <a:spcPct val="110000"/>
              </a:lnSpc>
              <a:spcAft>
                <a:spcPts val="565"/>
              </a:spcAft>
            </a:pPr>
            <a:endParaRPr lang="en-US" sz="1800">
              <a:solidFill>
                <a:srgbClr val="181717"/>
              </a:solidFill>
              <a:effectLst/>
              <a:latin typeface="Times New Roman" panose="02020603050405020304" pitchFamily="18" charset="0"/>
              <a:ea typeface="Times New Roman" panose="02020603050405020304" pitchFamily="18" charset="0"/>
            </a:endParaRPr>
          </a:p>
          <a:p>
            <a:pPr marR="51435" indent="209550" algn="just">
              <a:lnSpc>
                <a:spcPct val="110000"/>
              </a:lnSpc>
              <a:spcAft>
                <a:spcPts val="565"/>
              </a:spcAft>
            </a:pPr>
            <a:r>
              <a:rPr lang="en-US" sz="1800">
                <a:solidFill>
                  <a:srgbClr val="000000"/>
                </a:solidFill>
                <a:effectLst/>
                <a:latin typeface="Times New Roman" panose="02020603050405020304" pitchFamily="18" charset="0"/>
                <a:ea typeface="Times New Roman" panose="02020603050405020304" pitchFamily="18" charset="0"/>
              </a:rPr>
              <a:t>Giảm ngập nước: giải quyết 95/95 tuyến đường trục chính ngập do triều (đạt 100%) và đã giải quyết 111/126 tuyến đường ngập do mưa (đạt 88,09%).</a:t>
            </a:r>
            <a:endParaRPr lang="en-US" sz="1800">
              <a:solidFill>
                <a:srgbClr val="181717"/>
              </a:solidFill>
              <a:effectLst/>
              <a:latin typeface="Times New Roman" panose="02020603050405020304" pitchFamily="18" charset="0"/>
              <a:ea typeface="Times New Roman" panose="02020603050405020304" pitchFamily="18" charset="0"/>
            </a:endParaRPr>
          </a:p>
          <a:p>
            <a:pPr marL="180340" marR="5080" indent="-180340" algn="just">
              <a:lnSpc>
                <a:spcPts val="1600"/>
              </a:lnSpc>
              <a:spcBef>
                <a:spcPts val="400"/>
              </a:spcBef>
              <a:spcAft>
                <a:spcPts val="565"/>
              </a:spcAft>
            </a:pPr>
            <a:r>
              <a:rPr lang="en-US" sz="1800">
                <a:solidFill>
                  <a:srgbClr val="000000"/>
                </a:solidFill>
                <a:effectLst/>
                <a:latin typeface="Times New Roman" panose="02020603050405020304" pitchFamily="18" charset="0"/>
                <a:ea typeface="Times New Roman" panose="02020603050405020304" pitchFamily="18" charset="0"/>
              </a:rPr>
              <a:t>Giảm ô nhiễm môi trường và công tác quản lý tài nguyên: vận hành 02 nhà máy xử lý nước thải tập trung gồm Nhà máy xử lý nước Bình Hưng - giai đoạn 1 công suất 141.000 m3/ngày, Nhà máy Bình Hưng Hòa công suất 30.000m3/ngày và một phần công suất Nhà máy Tham Lương - Bến Cát (15.000m3/ngày/131.000m3/ ngày) với tổng công suất xử lý 186.000m3/ngày.</a:t>
            </a:r>
            <a:endParaRPr lang="en-US" sz="1800">
              <a:solidFill>
                <a:srgbClr val="181717"/>
              </a:solidFill>
              <a:effectLst/>
              <a:latin typeface="Times New Roman" panose="02020603050405020304" pitchFamily="18" charset="0"/>
              <a:ea typeface="Times New Roman" panose="02020603050405020304" pitchFamily="18" charset="0"/>
            </a:endParaRPr>
          </a:p>
          <a:p>
            <a:r>
              <a:rPr lang="en-US" sz="1800">
                <a:solidFill>
                  <a:srgbClr val="000000"/>
                </a:solidFill>
                <a:effectLst/>
                <a:latin typeface="Times New Roman" panose="02020603050405020304" pitchFamily="18" charset="0"/>
                <a:ea typeface="Times New Roman" panose="02020603050405020304" pitchFamily="18" charset="0"/>
              </a:rPr>
              <a:t> 	Kết quả đến nay 97,5% nước thải bệnh viện và 100% nước thải công nghiệp được xử lý đạt quy chuẩn môi trường.</a:t>
            </a:r>
            <a:endParaRPr lang="en-US" sz="1800">
              <a:solidFill>
                <a:srgbClr val="181717"/>
              </a:solidFill>
              <a:effectLst/>
              <a:latin typeface="Times New Roman" panose="02020603050405020304" pitchFamily="18" charset="0"/>
              <a:ea typeface="Times New Roman" panose="02020603050405020304" pitchFamily="18" charset="0"/>
            </a:endParaRPr>
          </a:p>
          <a:p>
            <a:pPr marR="51435" indent="209550" algn="just">
              <a:lnSpc>
                <a:spcPct val="110000"/>
              </a:lnSpc>
              <a:spcAft>
                <a:spcPts val="565"/>
              </a:spcAft>
            </a:pPr>
            <a:r>
              <a:rPr lang="en-US" sz="1800">
                <a:solidFill>
                  <a:srgbClr val="000000"/>
                </a:solidFill>
                <a:effectLst/>
                <a:latin typeface="Times New Roman" panose="02020603050405020304" pitchFamily="18" charset="0"/>
                <a:ea typeface="Times New Roman" panose="02020603050405020304" pitchFamily="18" charset="0"/>
              </a:rPr>
              <a:t>Cấp nước sạch: hoàn thành chỉ tiêu 100% hộ dân được cung cấp nước sạch</a:t>
            </a:r>
            <a:endParaRPr lang="en-US" sz="1800">
              <a:solidFill>
                <a:srgbClr val="181717"/>
              </a:solidFill>
              <a:effectLst/>
              <a:latin typeface="Times New Roman" panose="02020603050405020304" pitchFamily="18" charset="0"/>
              <a:ea typeface="Times New Roman" panose="02020603050405020304" pitchFamily="18" charset="0"/>
            </a:endParaRPr>
          </a:p>
          <a:p>
            <a:pPr marR="51435" indent="209550" algn="just">
              <a:lnSpc>
                <a:spcPct val="110000"/>
              </a:lnSpc>
              <a:spcAft>
                <a:spcPts val="565"/>
              </a:spcAft>
            </a:pPr>
            <a:r>
              <a:rPr lang="en-US" sz="1800">
                <a:solidFill>
                  <a:srgbClr val="000000"/>
                </a:solidFill>
                <a:effectLst/>
                <a:latin typeface="Times New Roman" panose="02020603050405020304" pitchFamily="18" charset="0"/>
                <a:ea typeface="Times New Roman" panose="02020603050405020304" pitchFamily="18" charset="0"/>
              </a:rPr>
              <a:t>Phát triển giao thông, giảm ùn tắc và giảm tai nạn giao thông </a:t>
            </a:r>
            <a:endParaRPr lang="en-US" sz="1800">
              <a:solidFill>
                <a:srgbClr val="181717"/>
              </a:solidFill>
              <a:effectLst/>
              <a:latin typeface="Times New Roman" panose="02020603050405020304" pitchFamily="18" charset="0"/>
              <a:ea typeface="Times New Roman" panose="02020603050405020304" pitchFamily="18" charset="0"/>
            </a:endParaRPr>
          </a:p>
          <a:p>
            <a:pPr marR="51435" indent="209550" algn="just">
              <a:lnSpc>
                <a:spcPct val="110000"/>
              </a:lnSpc>
              <a:spcAft>
                <a:spcPts val="565"/>
              </a:spcAft>
            </a:pPr>
            <a:r>
              <a:rPr lang="en-US" sz="1800">
                <a:solidFill>
                  <a:srgbClr val="000000"/>
                </a:solidFill>
                <a:effectLst/>
                <a:latin typeface="Times New Roman" panose="02020603050405020304" pitchFamily="18" charset="0"/>
                <a:ea typeface="Times New Roman" panose="02020603050405020304" pitchFamily="18" charset="0"/>
              </a:rPr>
              <a:t>Xây dựng thành phố thông minh: đã đạt được một số kết quả giai đoạn 1, gồm: Xây dựng Kho dữ liệu dùng chung và phát triển Hệ sinh thái dữ liệu mở cho Thành phố Hồ Chí Minh; xây dựng Trung tâm điều hành đô thị thông minh; thành lập Trung tâm mô phỏng và dự báo kinh tế - xã hội; phê duyệt Đề án thành lập Công ty Cổ phần vận hành Trung tâm An toàn thông tin thành phố; tổ chức triển khai thí điểm Đề án tại Quận 1 và Quận 12</a:t>
            </a:r>
          </a:p>
          <a:p>
            <a:pPr marR="51435" indent="209550" algn="just">
              <a:lnSpc>
                <a:spcPct val="110000"/>
              </a:lnSpc>
              <a:spcAft>
                <a:spcPts val="565"/>
              </a:spcAft>
            </a:pPr>
            <a:endParaRPr lang="en-US" sz="1800">
              <a:solidFill>
                <a:srgbClr val="181717"/>
              </a:solidFill>
              <a:effectLst/>
              <a:latin typeface="Times New Roman" panose="02020603050405020304" pitchFamily="18" charset="0"/>
              <a:ea typeface="Times New Roman" panose="02020603050405020304" pitchFamily="18" charset="0"/>
            </a:endParaRPr>
          </a:p>
          <a:p>
            <a:pPr algn="just"/>
            <a:r>
              <a:rPr lang="en-US" sz="2400"/>
              <a:t>Nhiều công trình trọng điểm được xây dựng </a:t>
            </a:r>
            <a:r>
              <a:rPr lang="en-US" sz="2400">
                <a:sym typeface="Wingdings" panose="05000000000000000000" pitchFamily="2" charset="2"/>
              </a:rPr>
              <a:t> bộ mặt TP khang trang hơn, nhiều khởi sắc.</a:t>
            </a:r>
            <a:endParaRPr lang="en-US" sz="2400"/>
          </a:p>
        </p:txBody>
      </p:sp>
      <p:sp>
        <p:nvSpPr>
          <p:cNvPr id="4" name="Slide Number Placeholder 3"/>
          <p:cNvSpPr>
            <a:spLocks noGrp="1"/>
          </p:cNvSpPr>
          <p:nvPr>
            <p:ph type="sldNum" sz="quarter" idx="10"/>
          </p:nvPr>
        </p:nvSpPr>
        <p:spPr/>
        <p:txBody>
          <a:bodyPr/>
          <a:lstStyle/>
          <a:p>
            <a:fld id="{E39FF384-2162-4C08-9AD7-23A96EB5208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64902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FF0000"/>
                </a:solidFill>
                <a:effectLst/>
                <a:latin typeface="Times New Roman" panose="02020603050405020304" pitchFamily="18" charset="0"/>
                <a:ea typeface="Times New Roman" panose="02020603050405020304" pitchFamily="18" charset="0"/>
              </a:rPr>
              <a:t>đặc biệt, năm 2020 trước đại dịch Covid-19, thành phố đã chỉ đạo quyết liệt với nhiều giải pháp sáng tạo phòng, chống dịch hiệu quả, chủ động hỗ trợ doanh nghiệp, người lao động và phục hồi kinh tế.</a:t>
            </a:r>
          </a:p>
          <a:p>
            <a:endParaRPr lang="en-US" sz="1200" b="0" i="0" kern="1200">
              <a:solidFill>
                <a:schemeClr val="tx1"/>
              </a:solidFill>
              <a:effectLst/>
              <a:latin typeface="+mn-lt"/>
              <a:ea typeface="+mn-ea"/>
              <a:cs typeface="+mn-cs"/>
            </a:endParaRPr>
          </a:p>
          <a:p>
            <a:r>
              <a:rPr lang="en-US" sz="1800">
                <a:solidFill>
                  <a:srgbClr val="000000"/>
                </a:solidFill>
                <a:effectLst/>
                <a:latin typeface="Times New Roman" panose="02020603050405020304" pitchFamily="18" charset="0"/>
                <a:ea typeface="Times New Roman" panose="02020603050405020304" pitchFamily="18" charset="0"/>
              </a:rPr>
              <a:t>GD ĐH: 38/80 trường đại học, cao đẳng đạt chuẩn chất lượng của Bộ Giáo dục và Đào tạo hoặc chuẩn khu vực và quốc tế, 106 ngành được công nhận đạt chuẩn kiểm định chất lượng quốc tế, khu vực và trong nước</a:t>
            </a:r>
          </a:p>
          <a:p>
            <a:endParaRPr lang="en-US" sz="1800" b="0" i="0" kern="1200">
              <a:solidFill>
                <a:srgbClr val="000000"/>
              </a:solidFill>
              <a:effectLst/>
              <a:latin typeface="Times New Roman" panose="02020603050405020304" pitchFamily="18" charset="0"/>
              <a:ea typeface="+mn-ea"/>
              <a:cs typeface="+mn-cs"/>
            </a:endParaRPr>
          </a:p>
          <a:p>
            <a:r>
              <a:rPr lang="en-US" sz="1800" b="0" i="0" kern="1200">
                <a:solidFill>
                  <a:srgbClr val="000000"/>
                </a:solidFill>
                <a:effectLst/>
                <a:latin typeface="Times New Roman" panose="02020603050405020304" pitchFamily="18" charset="0"/>
                <a:ea typeface="+mn-ea"/>
                <a:cs typeface="+mn-cs"/>
              </a:rPr>
              <a:t>Y tế: 2015” 14 bs/vạn dân. </a:t>
            </a:r>
            <a:r>
              <a:rPr lang="en-US" sz="1800">
                <a:solidFill>
                  <a:srgbClr val="000000"/>
                </a:solidFill>
                <a:effectLst/>
                <a:latin typeface="Times New Roman" panose="02020603050405020304" pitchFamily="18" charset="0"/>
                <a:ea typeface="Times New Roman" panose="02020603050405020304" pitchFamily="18" charset="0"/>
              </a:rPr>
              <a:t>45/55 bệnh viện tự chủ tài chính (giai đoạn 2011 - 2015 có 7/55 bệnh viện tự chủ tài chính); có 57 bệnh viện tư hoạt động với 5.036 giường bệnh, 5.944 phòng khám. Thành phố đã ứng dụng công nghệ cao trong khám và điều trị, áp dụng nhiều kỹ thuật cao vào lĩnh vực lâm sàng và cận lâm sàng để khám chữa bệnh: sử dụng trí tuệ nhân tạo của robot trong phẫu thuật thần kinh, kỹ thuật ECMO trong điều trị suy hô hấp, phẫu thuật hybrid chuyển vị các nhánh động mạch tạng và não,…</a:t>
            </a:r>
          </a:p>
          <a:p>
            <a:endParaRPr lang="en-US" sz="1800" b="0" i="0" kern="1200">
              <a:solidFill>
                <a:srgbClr val="000000"/>
              </a:solidFill>
              <a:effectLst/>
              <a:latin typeface="Times New Roman" panose="02020603050405020304" pitchFamily="18" charset="0"/>
              <a:ea typeface="+mn-ea"/>
              <a:cs typeface="+mn-cs"/>
            </a:endParaRPr>
          </a:p>
          <a:p>
            <a:r>
              <a:rPr lang="en-US" sz="1800" b="0" i="0" kern="1200">
                <a:solidFill>
                  <a:srgbClr val="000000"/>
                </a:solidFill>
                <a:effectLst/>
                <a:latin typeface="Times New Roman" panose="02020603050405020304" pitchFamily="18" charset="0"/>
                <a:ea typeface="+mn-ea"/>
                <a:cs typeface="+mn-cs"/>
              </a:rPr>
              <a:t>Khoa học công nghệ: </a:t>
            </a:r>
            <a:r>
              <a:rPr lang="en-US" sz="1800">
                <a:solidFill>
                  <a:srgbClr val="000000"/>
                </a:solidFill>
                <a:effectLst/>
                <a:latin typeface="Times New Roman" panose="02020603050405020304" pitchFamily="18" charset="0"/>
                <a:ea typeface="Times New Roman" panose="02020603050405020304" pitchFamily="18" charset="0"/>
              </a:rPr>
              <a:t>(TFP) luôn ở mức cao giai đoạn 2016 - 2019, đạt trung bình 37,52% (năm 2016: 35,3%; năm 2017: 36,7%, năm 2018: 38,1%, năm 2019: 40%), trong đó đóng góp của khoa học và công nghệ vào tăng trưởng TFP là 74%.</a:t>
            </a:r>
          </a:p>
          <a:p>
            <a:r>
              <a:rPr lang="en-US" sz="1800">
                <a:solidFill>
                  <a:srgbClr val="000000"/>
                </a:solidFill>
                <a:effectLst/>
                <a:latin typeface="Times New Roman" panose="02020603050405020304" pitchFamily="18" charset="0"/>
                <a:ea typeface="Times New Roman" panose="02020603050405020304" pitchFamily="18" charset="0"/>
              </a:rPr>
              <a:t>Tổng số các nhóm, các doanh nghiệp khởi nghiệp đang hoạt động trên địa bàn thành phố là 1.920 doanh nghiệp , năm 2020 ước khoảng 2.200 doanh nghiệp, chiếm tỷ lệ 55% so với cả nước (khoảng 4.000 doanh nghiệp).</a:t>
            </a:r>
          </a:p>
          <a:p>
            <a:r>
              <a:rPr lang="en-US" sz="1800">
                <a:solidFill>
                  <a:srgbClr val="000000"/>
                </a:solidFill>
                <a:effectLst/>
                <a:latin typeface="Times New Roman" panose="02020603050405020304" pitchFamily="18" charset="0"/>
                <a:ea typeface="Times New Roman" panose="02020603050405020304" pitchFamily="18" charset="0"/>
              </a:rPr>
              <a:t>Khu đô thị sáng tạo tương tác cao phía Đông thành phố (Quận 2, Quận 9 và quận Thủ Đức) năm 2020 có diện tích là 21.000 ha (11% diện tích thành phố), gần 1 triệu dân (11% dân số thành phố), với Khu công nghệ cao (tổng đầu tư trên 7 tỷ USD, xuất khẩu trên 10 tỷ USD/năm) và 4 khu công nghiệp, Khu chế xuất với Đại học Quốc gia và 5 đại học khác (100.000 sinh viên và gần 2.000 tiến sĩ), với Khu đô thị mới Thủ Thiêm có Trung tâm tài chính Thành phố Hồ Chí Minh, với cảng Cát Lái.</a:t>
            </a:r>
          </a:p>
          <a:p>
            <a:endParaRPr lang="en-US" sz="1800">
              <a:solidFill>
                <a:srgbClr val="000000"/>
              </a:solidFill>
              <a:effectLst/>
              <a:latin typeface="Times New Roman" panose="02020603050405020304" pitchFamily="18" charset="0"/>
              <a:ea typeface="Times New Roman" panose="02020603050405020304" pitchFamily="18" charset="0"/>
            </a:endParaRPr>
          </a:p>
          <a:p>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9FF384-2162-4C08-9AD7-23A96EB52081}" type="slidenum">
              <a:rPr lang="en-US" smtClean="0"/>
              <a:t>14</a:t>
            </a:fld>
            <a:endParaRPr lang="en-US"/>
          </a:p>
        </p:txBody>
      </p:sp>
    </p:spTree>
    <p:extLst>
      <p:ext uri="{BB962C8B-B14F-4D97-AF65-F5344CB8AC3E}">
        <p14:creationId xmlns:p14="http://schemas.microsoft.com/office/powerpoint/2010/main" val="397465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FF0000"/>
                </a:solidFill>
                <a:effectLst/>
                <a:latin typeface="Times New Roman" panose="02020603050405020304" pitchFamily="18" charset="0"/>
                <a:ea typeface="Times New Roman" panose="02020603050405020304" pitchFamily="18" charset="0"/>
              </a:rPr>
              <a:t>đặc biệt, năm 2020 trước đại dịch Covid-19, thành phố đã chỉ đạo quyết liệt với nhiều giải pháp sáng tạo phòng, chống dịch hiệu quả, chủ động hỗ trợ doanh nghiệp, người lao động và phục hồi kinh tế.</a:t>
            </a:r>
          </a:p>
          <a:p>
            <a:endParaRPr lang="en-US" sz="1200" b="0" i="0" kern="1200">
              <a:solidFill>
                <a:schemeClr val="tx1"/>
              </a:solidFill>
              <a:effectLst/>
              <a:latin typeface="+mn-lt"/>
              <a:ea typeface="+mn-ea"/>
              <a:cs typeface="+mn-cs"/>
            </a:endParaRPr>
          </a:p>
          <a:p>
            <a:r>
              <a:rPr lang="en-US" sz="1800">
                <a:solidFill>
                  <a:srgbClr val="000000"/>
                </a:solidFill>
                <a:effectLst/>
                <a:latin typeface="Times New Roman" panose="02020603050405020304" pitchFamily="18" charset="0"/>
                <a:ea typeface="Times New Roman" panose="02020603050405020304" pitchFamily="18" charset="0"/>
              </a:rPr>
              <a:t>GD ĐH: 38/80 trường đại học, cao đẳng đạt chuẩn chất lượng của Bộ Giáo dục và Đào tạo hoặc chuẩn khu vực và quốc tế, 106 ngành được công nhận đạt chuẩn kiểm định chất lượng quốc tế, khu vực và trong nước</a:t>
            </a:r>
          </a:p>
          <a:p>
            <a:endParaRPr lang="en-US" sz="1800" b="0" i="0" kern="1200">
              <a:solidFill>
                <a:srgbClr val="000000"/>
              </a:solidFill>
              <a:effectLst/>
              <a:latin typeface="Times New Roman" panose="02020603050405020304" pitchFamily="18" charset="0"/>
              <a:ea typeface="+mn-ea"/>
              <a:cs typeface="+mn-cs"/>
            </a:endParaRPr>
          </a:p>
          <a:p>
            <a:r>
              <a:rPr lang="en-US" sz="1800" b="0" i="0" kern="1200">
                <a:solidFill>
                  <a:srgbClr val="000000"/>
                </a:solidFill>
                <a:effectLst/>
                <a:latin typeface="Times New Roman" panose="02020603050405020304" pitchFamily="18" charset="0"/>
                <a:ea typeface="+mn-ea"/>
                <a:cs typeface="+mn-cs"/>
              </a:rPr>
              <a:t>Y tế: 2015” 14 bs/vạn dân. </a:t>
            </a:r>
            <a:r>
              <a:rPr lang="en-US" sz="1800">
                <a:solidFill>
                  <a:srgbClr val="000000"/>
                </a:solidFill>
                <a:effectLst/>
                <a:latin typeface="Times New Roman" panose="02020603050405020304" pitchFamily="18" charset="0"/>
                <a:ea typeface="Times New Roman" panose="02020603050405020304" pitchFamily="18" charset="0"/>
              </a:rPr>
              <a:t>45/55 bệnh viện tự chủ tài chính (giai đoạn 2011 - 2015 có 7/55 bệnh viện tự chủ tài chính); có 57 bệnh viện tư hoạt động với 5.036 giường bệnh, 5.944 phòng khám. Thành phố đã ứng dụng công nghệ cao trong khám và điều trị, áp dụng nhiều kỹ thuật cao vào lĩnh vực lâm sàng và cận lâm sàng để khám chữa bệnh: sử dụng trí tuệ nhân tạo của robot trong phẫu thuật thần kinh, kỹ thuật ECMO trong điều trị suy hô hấp, phẫu thuật hybrid chuyển vị các nhánh động mạch tạng và não,…</a:t>
            </a:r>
          </a:p>
          <a:p>
            <a:endParaRPr lang="en-US" sz="1800" b="0" i="0" kern="1200">
              <a:solidFill>
                <a:srgbClr val="000000"/>
              </a:solidFill>
              <a:effectLst/>
              <a:latin typeface="Times New Roman" panose="02020603050405020304" pitchFamily="18" charset="0"/>
              <a:ea typeface="+mn-ea"/>
              <a:cs typeface="+mn-cs"/>
            </a:endParaRPr>
          </a:p>
          <a:p>
            <a:r>
              <a:rPr lang="en-US" sz="1800" b="0" i="0" kern="1200">
                <a:solidFill>
                  <a:srgbClr val="000000"/>
                </a:solidFill>
                <a:effectLst/>
                <a:latin typeface="Times New Roman" panose="02020603050405020304" pitchFamily="18" charset="0"/>
                <a:ea typeface="+mn-ea"/>
                <a:cs typeface="+mn-cs"/>
              </a:rPr>
              <a:t>Khoa học công nghệ: </a:t>
            </a:r>
            <a:r>
              <a:rPr lang="en-US" sz="1800">
                <a:solidFill>
                  <a:srgbClr val="000000"/>
                </a:solidFill>
                <a:effectLst/>
                <a:latin typeface="Times New Roman" panose="02020603050405020304" pitchFamily="18" charset="0"/>
                <a:ea typeface="Times New Roman" panose="02020603050405020304" pitchFamily="18" charset="0"/>
              </a:rPr>
              <a:t>(TFP) luôn ở mức cao giai đoạn 2016 - 2019, đạt trung bình 37,52% (năm 2016: 35,3%; năm 2017: 36,7%, năm 2018: 38,1%, năm 2019: 40%), trong đó đóng góp của khoa học và công nghệ vào tăng trưởng TFP là 74%.</a:t>
            </a:r>
          </a:p>
          <a:p>
            <a:r>
              <a:rPr lang="en-US" sz="1800">
                <a:solidFill>
                  <a:srgbClr val="000000"/>
                </a:solidFill>
                <a:effectLst/>
                <a:latin typeface="Times New Roman" panose="02020603050405020304" pitchFamily="18" charset="0"/>
                <a:ea typeface="Times New Roman" panose="02020603050405020304" pitchFamily="18" charset="0"/>
              </a:rPr>
              <a:t>Tổng số các nhóm, các doanh nghiệp khởi nghiệp đang hoạt động trên địa bàn thành phố là 1.920 doanh nghiệp , năm 2020 ước khoảng 2.200 doanh nghiệp, chiếm tỷ lệ 55% so với cả nước (khoảng 4.000 doanh nghiệp).</a:t>
            </a:r>
          </a:p>
          <a:p>
            <a:r>
              <a:rPr lang="en-US" sz="1800">
                <a:solidFill>
                  <a:srgbClr val="000000"/>
                </a:solidFill>
                <a:effectLst/>
                <a:latin typeface="Times New Roman" panose="02020603050405020304" pitchFamily="18" charset="0"/>
                <a:ea typeface="Times New Roman" panose="02020603050405020304" pitchFamily="18" charset="0"/>
              </a:rPr>
              <a:t>Khu đô thị sáng tạo tương tác cao phía Đông thành phố (Quận 2, Quận 9 và quận Thủ Đức) năm 2020 có diện tích là 21.000 ha (11% diện tích thành phố), gần 1 triệu dân (11% dân số thành phố), với Khu công nghệ cao (tổng đầu tư trên 7 tỷ USD, xuất khẩu trên 10 tỷ USD/năm) và 4 khu công nghiệp, Khu chế xuất với Đại học Quốc gia và 5 đại học khác (100.000 sinh viên và gần 2.000 tiến sĩ), với Khu đô thị mới Thủ Thiêm có Trung tâm tài chính Thành phố Hồ Chí Minh, với cảng Cát Lái.</a:t>
            </a:r>
          </a:p>
          <a:p>
            <a:endParaRPr lang="en-US" sz="1800">
              <a:solidFill>
                <a:srgbClr val="000000"/>
              </a:solidFill>
              <a:effectLst/>
              <a:latin typeface="Times New Roman" panose="02020603050405020304" pitchFamily="18" charset="0"/>
              <a:ea typeface="Times New Roman" panose="02020603050405020304" pitchFamily="18" charset="0"/>
            </a:endParaRPr>
          </a:p>
          <a:p>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9FF384-2162-4C08-9AD7-23A96EB52081}" type="slidenum">
              <a:rPr lang="en-US" smtClean="0"/>
              <a:t>15</a:t>
            </a:fld>
            <a:endParaRPr lang="en-US"/>
          </a:p>
        </p:txBody>
      </p:sp>
    </p:spTree>
    <p:extLst>
      <p:ext uri="{BB962C8B-B14F-4D97-AF65-F5344CB8AC3E}">
        <p14:creationId xmlns:p14="http://schemas.microsoft.com/office/powerpoint/2010/main" val="170939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FF0000"/>
                </a:solidFill>
                <a:effectLst/>
                <a:latin typeface="Times New Roman" panose="02020603050405020304" pitchFamily="18" charset="0"/>
                <a:ea typeface="Times New Roman" panose="02020603050405020304" pitchFamily="18" charset="0"/>
              </a:rPr>
              <a:t>đặc biệt, năm 2020 trước đại dịch Covid-19, thành phố đã chỉ đạo quyết liệt với nhiều giải pháp sáng tạo phòng, chống dịch hiệu quả, chủ động hỗ trợ doanh nghiệp, người lao động và phục hồi kinh tế.</a:t>
            </a:r>
          </a:p>
          <a:p>
            <a:endParaRPr lang="en-US" sz="1200" b="0" i="0" kern="1200">
              <a:solidFill>
                <a:schemeClr val="tx1"/>
              </a:solidFill>
              <a:effectLst/>
              <a:latin typeface="+mn-lt"/>
              <a:ea typeface="+mn-ea"/>
              <a:cs typeface="+mn-cs"/>
            </a:endParaRPr>
          </a:p>
          <a:p>
            <a:r>
              <a:rPr lang="en-US" sz="1800">
                <a:solidFill>
                  <a:srgbClr val="000000"/>
                </a:solidFill>
                <a:effectLst/>
                <a:latin typeface="Times New Roman" panose="02020603050405020304" pitchFamily="18" charset="0"/>
                <a:ea typeface="Times New Roman" panose="02020603050405020304" pitchFamily="18" charset="0"/>
              </a:rPr>
              <a:t>GD ĐH: 38/80 trường đại học, cao đẳng đạt chuẩn chất lượng của Bộ Giáo dục và Đào tạo hoặc chuẩn khu vực và quốc tế, 106 ngành được công nhận đạt chuẩn kiểm định chất lượng quốc tế, khu vực và trong nước</a:t>
            </a:r>
          </a:p>
          <a:p>
            <a:endParaRPr lang="en-US" sz="1800" b="0" i="0" kern="1200">
              <a:solidFill>
                <a:srgbClr val="000000"/>
              </a:solidFill>
              <a:effectLst/>
              <a:latin typeface="Times New Roman" panose="02020603050405020304" pitchFamily="18" charset="0"/>
              <a:ea typeface="+mn-ea"/>
              <a:cs typeface="+mn-cs"/>
            </a:endParaRPr>
          </a:p>
          <a:p>
            <a:r>
              <a:rPr lang="en-US" sz="1800" b="0" i="0" kern="1200">
                <a:solidFill>
                  <a:srgbClr val="000000"/>
                </a:solidFill>
                <a:effectLst/>
                <a:latin typeface="Times New Roman" panose="02020603050405020304" pitchFamily="18" charset="0"/>
                <a:ea typeface="+mn-ea"/>
                <a:cs typeface="+mn-cs"/>
              </a:rPr>
              <a:t>Y tế: 2015” 14 bs/vạn dân. </a:t>
            </a:r>
            <a:r>
              <a:rPr lang="en-US" sz="1800">
                <a:solidFill>
                  <a:srgbClr val="000000"/>
                </a:solidFill>
                <a:effectLst/>
                <a:latin typeface="Times New Roman" panose="02020603050405020304" pitchFamily="18" charset="0"/>
                <a:ea typeface="Times New Roman" panose="02020603050405020304" pitchFamily="18" charset="0"/>
              </a:rPr>
              <a:t>45/55 bệnh viện tự chủ tài chính (giai đoạn 2011 - 2015 có 7/55 bệnh viện tự chủ tài chính); có 57 bệnh viện tư hoạt động với 5.036 giường bệnh, 5.944 phòng khám. Thành phố đã ứng dụng công nghệ cao trong khám và điều trị, áp dụng nhiều kỹ thuật cao vào lĩnh vực lâm sàng và cận lâm sàng để khám chữa bệnh: sử dụng trí tuệ nhân tạo của robot trong phẫu thuật thần kinh, kỹ thuật ECMO trong điều trị suy hô hấp, phẫu thuật hybrid chuyển vị các nhánh động mạch tạng và não,…</a:t>
            </a:r>
          </a:p>
          <a:p>
            <a:endParaRPr lang="en-US" sz="1800" b="0" i="0" kern="1200">
              <a:solidFill>
                <a:srgbClr val="000000"/>
              </a:solidFill>
              <a:effectLst/>
              <a:latin typeface="Times New Roman" panose="02020603050405020304" pitchFamily="18" charset="0"/>
              <a:ea typeface="+mn-ea"/>
              <a:cs typeface="+mn-cs"/>
            </a:endParaRPr>
          </a:p>
          <a:p>
            <a:r>
              <a:rPr lang="en-US" sz="1800" b="0" i="0" kern="1200">
                <a:solidFill>
                  <a:srgbClr val="000000"/>
                </a:solidFill>
                <a:effectLst/>
                <a:latin typeface="Times New Roman" panose="02020603050405020304" pitchFamily="18" charset="0"/>
                <a:ea typeface="+mn-ea"/>
                <a:cs typeface="+mn-cs"/>
              </a:rPr>
              <a:t>Khoa học công nghệ: </a:t>
            </a:r>
            <a:r>
              <a:rPr lang="en-US" sz="1800">
                <a:solidFill>
                  <a:srgbClr val="000000"/>
                </a:solidFill>
                <a:effectLst/>
                <a:latin typeface="Times New Roman" panose="02020603050405020304" pitchFamily="18" charset="0"/>
                <a:ea typeface="Times New Roman" panose="02020603050405020304" pitchFamily="18" charset="0"/>
              </a:rPr>
              <a:t>(TFP) luôn ở mức cao giai đoạn 2016 - 2019, đạt trung bình 37,52% (năm 2016: 35,3%; năm 2017: 36,7%, năm 2018: 38,1%, năm 2019: 40%), trong đó đóng góp của khoa học và công nghệ vào tăng trưởng TFP là 74%.</a:t>
            </a:r>
          </a:p>
          <a:p>
            <a:r>
              <a:rPr lang="en-US" sz="1800">
                <a:solidFill>
                  <a:srgbClr val="000000"/>
                </a:solidFill>
                <a:effectLst/>
                <a:latin typeface="Times New Roman" panose="02020603050405020304" pitchFamily="18" charset="0"/>
                <a:ea typeface="Times New Roman" panose="02020603050405020304" pitchFamily="18" charset="0"/>
              </a:rPr>
              <a:t>Tổng số các nhóm, các doanh nghiệp khởi nghiệp đang hoạt động trên địa bàn thành phố là 1.920 doanh nghiệp , năm 2020 ước khoảng 2.200 doanh nghiệp, chiếm tỷ lệ 55% so với cả nước (khoảng 4.000 doanh nghiệp).</a:t>
            </a:r>
          </a:p>
          <a:p>
            <a:r>
              <a:rPr lang="en-US" sz="1800">
                <a:solidFill>
                  <a:srgbClr val="000000"/>
                </a:solidFill>
                <a:effectLst/>
                <a:latin typeface="Times New Roman" panose="02020603050405020304" pitchFamily="18" charset="0"/>
                <a:ea typeface="Times New Roman" panose="02020603050405020304" pitchFamily="18" charset="0"/>
              </a:rPr>
              <a:t>Khu đô thị sáng tạo tương tác cao phía Đông thành phố (Quận 2, Quận 9 và quận Thủ Đức) năm 2020 có diện tích là 21.000 ha (11% diện tích thành phố), gần 1 triệu dân (11% dân số thành phố), với Khu công nghệ cao (tổng đầu tư trên 7 tỷ USD, xuất khẩu trên 10 tỷ USD/năm) và 4 khu công nghiệp, Khu chế xuất với Đại học Quốc gia và 5 đại học khác (100.000 sinh viên và gần 2.000 tiến sĩ), với Khu đô thị mới Thủ Thiêm có Trung tâm tài chính Thành phố Hồ Chí Minh, với cảng Cát Lái.</a:t>
            </a:r>
          </a:p>
          <a:p>
            <a:endParaRPr lang="en-US" sz="1800">
              <a:solidFill>
                <a:srgbClr val="000000"/>
              </a:solidFill>
              <a:effectLst/>
              <a:latin typeface="Times New Roman" panose="02020603050405020304" pitchFamily="18" charset="0"/>
              <a:ea typeface="Times New Roman" panose="02020603050405020304" pitchFamily="18" charset="0"/>
            </a:endParaRPr>
          </a:p>
          <a:p>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9FF384-2162-4C08-9AD7-23A96EB52081}" type="slidenum">
              <a:rPr lang="en-US" smtClean="0"/>
              <a:t>16</a:t>
            </a:fld>
            <a:endParaRPr lang="en-US"/>
          </a:p>
        </p:txBody>
      </p:sp>
    </p:spTree>
    <p:extLst>
      <p:ext uri="{BB962C8B-B14F-4D97-AF65-F5344CB8AC3E}">
        <p14:creationId xmlns:p14="http://schemas.microsoft.com/office/powerpoint/2010/main" val="2558496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1435" indent="209550" algn="just">
              <a:lnSpc>
                <a:spcPct val="110000"/>
              </a:lnSpc>
              <a:spcAft>
                <a:spcPts val="565"/>
              </a:spcAft>
            </a:pPr>
            <a:r>
              <a:rPr lang="en-US" sz="1800">
                <a:solidFill>
                  <a:srgbClr val="FF0000"/>
                </a:solidFill>
                <a:effectLst/>
                <a:latin typeface="Times New Roman" panose="02020603050405020304" pitchFamily="18" charset="0"/>
                <a:ea typeface="Times New Roman" panose="02020603050405020304" pitchFamily="18" charset="0"/>
              </a:rPr>
              <a:t>Trong 5 năm, tạo việc làm mới 671.207, vượt chỉ tiêu 625.000, 7,36%. </a:t>
            </a:r>
            <a:endParaRPr lang="en-US" sz="1800">
              <a:solidFill>
                <a:srgbClr val="181717"/>
              </a:solidFill>
              <a:effectLst/>
              <a:latin typeface="Times New Roman" panose="02020603050405020304" pitchFamily="18" charset="0"/>
              <a:ea typeface="Times New Roman" panose="02020603050405020304" pitchFamily="18" charset="0"/>
            </a:endParaRPr>
          </a:p>
          <a:p>
            <a:endParaRPr lang="en-US" sz="1800">
              <a:solidFill>
                <a:srgbClr val="000000"/>
              </a:solidFill>
              <a:effectLst/>
              <a:latin typeface="Times New Roman" panose="02020603050405020304" pitchFamily="18" charset="0"/>
              <a:ea typeface="Times New Roman" panose="02020603050405020304" pitchFamily="18" charset="0"/>
            </a:endParaRPr>
          </a:p>
          <a:p>
            <a:r>
              <a:rPr lang="en-US" sz="1800">
                <a:solidFill>
                  <a:srgbClr val="000000"/>
                </a:solidFill>
                <a:effectLst/>
                <a:latin typeface="Times New Roman" panose="02020603050405020304" pitchFamily="18" charset="0"/>
                <a:ea typeface="Times New Roman" panose="02020603050405020304" pitchFamily="18" charset="0"/>
              </a:rPr>
              <a:t>Triển khai có hiệu quả Đề án “Phát triển quan hệ lao động giai đoạn 2014 - 2020”, tình hình đình công giảm rõ rệt.</a:t>
            </a:r>
          </a:p>
          <a:p>
            <a:endParaRPr lang="en-US" sz="1800">
              <a:solidFill>
                <a:srgbClr val="000000"/>
              </a:solidFill>
              <a:effectLst/>
              <a:latin typeface="Times New Roman" panose="02020603050405020304" pitchFamily="18" charset="0"/>
              <a:ea typeface="Times New Roman" panose="02020603050405020304" pitchFamily="18" charset="0"/>
            </a:endParaRPr>
          </a:p>
          <a:p>
            <a:r>
              <a:rPr lang="en-US" sz="1800">
                <a:solidFill>
                  <a:srgbClr val="000000"/>
                </a:solidFill>
                <a:effectLst/>
                <a:latin typeface="Times New Roman" panose="02020603050405020304" pitchFamily="18" charset="0"/>
                <a:ea typeface="Times New Roman" panose="02020603050405020304" pitchFamily="18" charset="0"/>
              </a:rPr>
              <a:t>Xã hội: Vận động toàn dân tham gia bảo hiểm xã hội đạt kết quả tốt: 2.736.627 người, tăng hơn 1,4 lần so với năm 2015 (1.954.429 người), chiếm gần 55% lực lượng lao động (cả nước 30%). </a:t>
            </a:r>
          </a:p>
          <a:p>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FF384-2162-4C08-9AD7-23A96EB52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5225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E4F3E6-F81A-4504-956F-335ADB0B0F6C}"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66C5253-EE1B-4669-AC7E-8E3EFC3EB213}" type="slidenum">
              <a:rPr lang="en-US" smtClean="0"/>
              <a:t>‹#›</a:t>
            </a:fld>
            <a:endParaRPr lang="en-US"/>
          </a:p>
        </p:txBody>
      </p:sp>
    </p:spTree>
    <p:extLst>
      <p:ext uri="{BB962C8B-B14F-4D97-AF65-F5344CB8AC3E}">
        <p14:creationId xmlns:p14="http://schemas.microsoft.com/office/powerpoint/2010/main" val="28589766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4F3E6-F81A-4504-956F-335ADB0B0F6C}"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66C5253-EE1B-4669-AC7E-8E3EFC3EB213}" type="slidenum">
              <a:rPr lang="en-US" smtClean="0"/>
              <a:t>‹#›</a:t>
            </a:fld>
            <a:endParaRPr lang="en-US"/>
          </a:p>
        </p:txBody>
      </p:sp>
    </p:spTree>
    <p:extLst>
      <p:ext uri="{BB962C8B-B14F-4D97-AF65-F5344CB8AC3E}">
        <p14:creationId xmlns:p14="http://schemas.microsoft.com/office/powerpoint/2010/main" val="110920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4F3E6-F81A-4504-956F-335ADB0B0F6C}"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66C5253-EE1B-4669-AC7E-8E3EFC3EB21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47654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FE4F3E6-F81A-4504-956F-335ADB0B0F6C}"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6C5253-EE1B-4669-AC7E-8E3EFC3EB213}" type="slidenum">
              <a:rPr lang="en-US" smtClean="0"/>
              <a:t>‹#›</a:t>
            </a:fld>
            <a:endParaRPr lang="en-US"/>
          </a:p>
        </p:txBody>
      </p:sp>
    </p:spTree>
    <p:extLst>
      <p:ext uri="{BB962C8B-B14F-4D97-AF65-F5344CB8AC3E}">
        <p14:creationId xmlns:p14="http://schemas.microsoft.com/office/powerpoint/2010/main" val="142456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FE4F3E6-F81A-4504-956F-335ADB0B0F6C}"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6C5253-EE1B-4669-AC7E-8E3EFC3EB21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01657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FE4F3E6-F81A-4504-956F-335ADB0B0F6C}"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6C5253-EE1B-4669-AC7E-8E3EFC3EB213}" type="slidenum">
              <a:rPr lang="en-US" smtClean="0"/>
              <a:t>‹#›</a:t>
            </a:fld>
            <a:endParaRPr lang="en-US"/>
          </a:p>
        </p:txBody>
      </p:sp>
    </p:spTree>
    <p:extLst>
      <p:ext uri="{BB962C8B-B14F-4D97-AF65-F5344CB8AC3E}">
        <p14:creationId xmlns:p14="http://schemas.microsoft.com/office/powerpoint/2010/main" val="1593101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4F3E6-F81A-4504-956F-335ADB0B0F6C}"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6C5253-EE1B-4669-AC7E-8E3EFC3EB213}" type="slidenum">
              <a:rPr lang="en-US" smtClean="0"/>
              <a:t>‹#›</a:t>
            </a:fld>
            <a:endParaRPr lang="en-US"/>
          </a:p>
        </p:txBody>
      </p:sp>
    </p:spTree>
    <p:extLst>
      <p:ext uri="{BB962C8B-B14F-4D97-AF65-F5344CB8AC3E}">
        <p14:creationId xmlns:p14="http://schemas.microsoft.com/office/powerpoint/2010/main" val="2978869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4F3E6-F81A-4504-956F-335ADB0B0F6C}"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6C5253-EE1B-4669-AC7E-8E3EFC3EB213}" type="slidenum">
              <a:rPr lang="en-US" smtClean="0"/>
              <a:t>‹#›</a:t>
            </a:fld>
            <a:endParaRPr lang="en-US"/>
          </a:p>
        </p:txBody>
      </p:sp>
    </p:spTree>
    <p:extLst>
      <p:ext uri="{BB962C8B-B14F-4D97-AF65-F5344CB8AC3E}">
        <p14:creationId xmlns:p14="http://schemas.microsoft.com/office/powerpoint/2010/main" val="422082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4F3E6-F81A-4504-956F-335ADB0B0F6C}"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6C5253-EE1B-4669-AC7E-8E3EFC3EB213}" type="slidenum">
              <a:rPr lang="en-US" smtClean="0"/>
              <a:t>‹#›</a:t>
            </a:fld>
            <a:endParaRPr lang="en-US"/>
          </a:p>
        </p:txBody>
      </p:sp>
    </p:spTree>
    <p:extLst>
      <p:ext uri="{BB962C8B-B14F-4D97-AF65-F5344CB8AC3E}">
        <p14:creationId xmlns:p14="http://schemas.microsoft.com/office/powerpoint/2010/main" val="330942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4F3E6-F81A-4504-956F-335ADB0B0F6C}"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66C5253-EE1B-4669-AC7E-8E3EFC3EB213}" type="slidenum">
              <a:rPr lang="en-US" smtClean="0"/>
              <a:t>‹#›</a:t>
            </a:fld>
            <a:endParaRPr lang="en-US"/>
          </a:p>
        </p:txBody>
      </p:sp>
    </p:spTree>
    <p:extLst>
      <p:ext uri="{BB962C8B-B14F-4D97-AF65-F5344CB8AC3E}">
        <p14:creationId xmlns:p14="http://schemas.microsoft.com/office/powerpoint/2010/main" val="827336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E4F3E6-F81A-4504-956F-335ADB0B0F6C}"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66C5253-EE1B-4669-AC7E-8E3EFC3EB213}" type="slidenum">
              <a:rPr lang="en-US" smtClean="0"/>
              <a:t>‹#›</a:t>
            </a:fld>
            <a:endParaRPr lang="en-US"/>
          </a:p>
        </p:txBody>
      </p:sp>
    </p:spTree>
    <p:extLst>
      <p:ext uri="{BB962C8B-B14F-4D97-AF65-F5344CB8AC3E}">
        <p14:creationId xmlns:p14="http://schemas.microsoft.com/office/powerpoint/2010/main" val="42789059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E4F3E6-F81A-4504-956F-335ADB0B0F6C}" type="datetimeFigureOut">
              <a:rPr lang="en-US" smtClean="0"/>
              <a:t>3/19/2021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66C5253-EE1B-4669-AC7E-8E3EFC3EB213}" type="slidenum">
              <a:rPr lang="en-US" smtClean="0"/>
              <a:t>‹#›</a:t>
            </a:fld>
            <a:endParaRPr lang="en-US"/>
          </a:p>
        </p:txBody>
      </p:sp>
    </p:spTree>
    <p:extLst>
      <p:ext uri="{BB962C8B-B14F-4D97-AF65-F5344CB8AC3E}">
        <p14:creationId xmlns:p14="http://schemas.microsoft.com/office/powerpoint/2010/main" val="12794780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E4F3E6-F81A-4504-956F-335ADB0B0F6C}" type="datetimeFigureOut">
              <a:rPr lang="en-US" smtClean="0"/>
              <a:t>3/19/2021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66C5253-EE1B-4669-AC7E-8E3EFC3EB213}" type="slidenum">
              <a:rPr lang="en-US" smtClean="0"/>
              <a:t>‹#›</a:t>
            </a:fld>
            <a:endParaRPr lang="en-US"/>
          </a:p>
        </p:txBody>
      </p:sp>
    </p:spTree>
    <p:extLst>
      <p:ext uri="{BB962C8B-B14F-4D97-AF65-F5344CB8AC3E}">
        <p14:creationId xmlns:p14="http://schemas.microsoft.com/office/powerpoint/2010/main" val="850790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4F3E6-F81A-4504-956F-335ADB0B0F6C}" type="datetimeFigureOut">
              <a:rPr lang="en-US" smtClean="0"/>
              <a:t>3/19/2021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66C5253-EE1B-4669-AC7E-8E3EFC3EB213}" type="slidenum">
              <a:rPr lang="en-US" smtClean="0"/>
              <a:t>‹#›</a:t>
            </a:fld>
            <a:endParaRPr lang="en-US"/>
          </a:p>
        </p:txBody>
      </p:sp>
    </p:spTree>
    <p:extLst>
      <p:ext uri="{BB962C8B-B14F-4D97-AF65-F5344CB8AC3E}">
        <p14:creationId xmlns:p14="http://schemas.microsoft.com/office/powerpoint/2010/main" val="211990359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4F3E6-F81A-4504-956F-335ADB0B0F6C}"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66C5253-EE1B-4669-AC7E-8E3EFC3EB213}" type="slidenum">
              <a:rPr lang="en-US" smtClean="0"/>
              <a:t>‹#›</a:t>
            </a:fld>
            <a:endParaRPr lang="en-US"/>
          </a:p>
        </p:txBody>
      </p:sp>
    </p:spTree>
    <p:extLst>
      <p:ext uri="{BB962C8B-B14F-4D97-AF65-F5344CB8AC3E}">
        <p14:creationId xmlns:p14="http://schemas.microsoft.com/office/powerpoint/2010/main" val="67440724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4F3E6-F81A-4504-956F-335ADB0B0F6C}"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6C5253-EE1B-4669-AC7E-8E3EFC3EB213}" type="slidenum">
              <a:rPr lang="en-US" smtClean="0"/>
              <a:t>‹#›</a:t>
            </a:fld>
            <a:endParaRPr lang="en-US"/>
          </a:p>
        </p:txBody>
      </p:sp>
    </p:spTree>
    <p:extLst>
      <p:ext uri="{BB962C8B-B14F-4D97-AF65-F5344CB8AC3E}">
        <p14:creationId xmlns:p14="http://schemas.microsoft.com/office/powerpoint/2010/main" val="725329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FE4F3E6-F81A-4504-956F-335ADB0B0F6C}" type="datetimeFigureOut">
              <a:rPr lang="en-US" smtClean="0"/>
              <a:t>3/19/2021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66C5253-EE1B-4669-AC7E-8E3EFC3EB213}" type="slidenum">
              <a:rPr lang="en-US" smtClean="0"/>
              <a:t>‹#›</a:t>
            </a:fld>
            <a:endParaRPr lang="en-US"/>
          </a:p>
        </p:txBody>
      </p:sp>
    </p:spTree>
    <p:extLst>
      <p:ext uri="{BB962C8B-B14F-4D97-AF65-F5344CB8AC3E}">
        <p14:creationId xmlns:p14="http://schemas.microsoft.com/office/powerpoint/2010/main" val="264673989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5.jpe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jp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5.jpe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5.jpe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5.jpeg"/><Relationship Id="rId4" Type="http://schemas.openxmlformats.org/officeDocument/2006/relationships/image" Target="../media/image4.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7406" y="524162"/>
            <a:ext cx="10517188" cy="1537855"/>
          </a:xfrm>
        </p:spPr>
        <p:txBody>
          <a:bodyPr>
            <a:normAutofit fontScale="90000"/>
          </a:bodyPr>
          <a:lstStyle/>
          <a:p>
            <a:pPr algn="ctr"/>
            <a:br>
              <a:rPr lang="en-US" sz="2400" dirty="0">
                <a:solidFill>
                  <a:srgbClr val="00B0F0"/>
                </a:solidFill>
                <a:latin typeface="Times New Roman" panose="02020603050405020304" pitchFamily="18" charset="0"/>
                <a:cs typeface="Times New Roman" panose="02020603050405020304" pitchFamily="18" charset="0"/>
              </a:rPr>
            </a:br>
            <a:br>
              <a:rPr lang="en-US" sz="2400" dirty="0">
                <a:solidFill>
                  <a:srgbClr val="00B0F0"/>
                </a:solidFill>
                <a:latin typeface="Times New Roman" panose="02020603050405020304" pitchFamily="18" charset="0"/>
                <a:cs typeface="Times New Roman" panose="02020603050405020304" pitchFamily="18" charset="0"/>
              </a:rPr>
            </a:br>
            <a:br>
              <a:rPr lang="en-US" sz="2400" dirty="0">
                <a:solidFill>
                  <a:srgbClr val="00B0F0"/>
                </a:solidFill>
                <a:latin typeface="Times New Roman" panose="02020603050405020304" pitchFamily="18" charset="0"/>
                <a:cs typeface="Times New Roman" panose="02020603050405020304" pitchFamily="18" charset="0"/>
              </a:rPr>
            </a:br>
            <a:br>
              <a:rPr lang="en-US" sz="2400" dirty="0">
                <a:solidFill>
                  <a:srgbClr val="00B0F0"/>
                </a:solidFill>
                <a:latin typeface="Times New Roman" panose="02020603050405020304" pitchFamily="18" charset="0"/>
                <a:cs typeface="Times New Roman" panose="02020603050405020304" pitchFamily="18" charset="0"/>
              </a:rPr>
            </a:br>
            <a:br>
              <a:rPr lang="en-US" sz="2400" dirty="0">
                <a:solidFill>
                  <a:srgbClr val="00B0F0"/>
                </a:solidFill>
                <a:latin typeface="Times New Roman" panose="02020603050405020304" pitchFamily="18" charset="0"/>
                <a:cs typeface="Times New Roman" panose="02020603050405020304" pitchFamily="18" charset="0"/>
              </a:rPr>
            </a:br>
            <a:br>
              <a:rPr lang="en-US" sz="2400" dirty="0">
                <a:solidFill>
                  <a:srgbClr val="00B0F0"/>
                </a:solidFill>
                <a:latin typeface="Times New Roman" panose="02020603050405020304" pitchFamily="18" charset="0"/>
                <a:cs typeface="Times New Roman" panose="02020603050405020304" pitchFamily="18" charset="0"/>
              </a:rPr>
            </a:br>
            <a:br>
              <a:rPr lang="en-US" sz="2400" dirty="0">
                <a:solidFill>
                  <a:srgbClr val="00B0F0"/>
                </a:solidFill>
                <a:latin typeface="Times New Roman" panose="02020603050405020304" pitchFamily="18" charset="0"/>
                <a:cs typeface="Times New Roman" panose="02020603050405020304" pitchFamily="18" charset="0"/>
              </a:rPr>
            </a:br>
            <a:br>
              <a:rPr lang="en-US" sz="2400" dirty="0">
                <a:solidFill>
                  <a:srgbClr val="00B0F0"/>
                </a:solidFill>
                <a:latin typeface="Times New Roman" panose="02020603050405020304" pitchFamily="18" charset="0"/>
                <a:cs typeface="Times New Roman" panose="02020603050405020304" pitchFamily="18" charset="0"/>
              </a:rPr>
            </a:br>
            <a:br>
              <a:rPr lang="en-US" sz="2400" dirty="0">
                <a:solidFill>
                  <a:srgbClr val="00B0F0"/>
                </a:solidFill>
                <a:latin typeface="Times New Roman" panose="02020603050405020304" pitchFamily="18" charset="0"/>
                <a:cs typeface="Times New Roman" panose="02020603050405020304" pitchFamily="18" charset="0"/>
              </a:rPr>
            </a:br>
            <a:br>
              <a:rPr lang="en-US" sz="2400" dirty="0">
                <a:solidFill>
                  <a:srgbClr val="00B0F0"/>
                </a:solidFill>
                <a:latin typeface="Times New Roman" panose="02020603050405020304" pitchFamily="18" charset="0"/>
                <a:cs typeface="Times New Roman" panose="02020603050405020304" pitchFamily="18" charset="0"/>
              </a:rPr>
            </a:br>
            <a:br>
              <a:rPr lang="en-US" sz="2400" dirty="0">
                <a:solidFill>
                  <a:srgbClr val="00B0F0"/>
                </a:solidFill>
                <a:latin typeface="Times New Roman" panose="02020603050405020304" pitchFamily="18" charset="0"/>
                <a:cs typeface="Times New Roman" panose="02020603050405020304" pitchFamily="18" charset="0"/>
              </a:rPr>
            </a:br>
            <a:br>
              <a:rPr lang="en-US" sz="2400" dirty="0">
                <a:solidFill>
                  <a:srgbClr val="00B0F0"/>
                </a:solidFill>
                <a:latin typeface="Times New Roman" panose="02020603050405020304" pitchFamily="18" charset="0"/>
                <a:cs typeface="Times New Roman" panose="02020603050405020304" pitchFamily="18" charset="0"/>
              </a:rPr>
            </a:br>
            <a:br>
              <a:rPr lang="en-US" sz="2400" dirty="0">
                <a:solidFill>
                  <a:srgbClr val="00B0F0"/>
                </a:solidFill>
                <a:latin typeface="Times New Roman" panose="02020603050405020304" pitchFamily="18" charset="0"/>
                <a:cs typeface="Times New Roman" panose="02020603050405020304" pitchFamily="18" charset="0"/>
              </a:rPr>
            </a:br>
            <a:br>
              <a:rPr lang="en-US" sz="2400" dirty="0">
                <a:solidFill>
                  <a:srgbClr val="00B0F0"/>
                </a:solidFill>
                <a:latin typeface="Times New Roman" panose="02020603050405020304" pitchFamily="18" charset="0"/>
                <a:cs typeface="Times New Roman" panose="02020603050405020304" pitchFamily="18" charset="0"/>
              </a:rPr>
            </a:br>
            <a:br>
              <a:rPr lang="en-US" sz="2400" dirty="0">
                <a:solidFill>
                  <a:srgbClr val="00B0F0"/>
                </a:solidFill>
                <a:latin typeface="Times New Roman" panose="02020603050405020304" pitchFamily="18" charset="0"/>
                <a:cs typeface="Times New Roman" panose="02020603050405020304" pitchFamily="18" charset="0"/>
              </a:rPr>
            </a:br>
            <a:br>
              <a:rPr lang="en-US" sz="2400" dirty="0">
                <a:solidFill>
                  <a:srgbClr val="00B0F0"/>
                </a:solidFill>
                <a:latin typeface="Times New Roman" panose="02020603050405020304" pitchFamily="18" charset="0"/>
                <a:cs typeface="Times New Roman" panose="02020603050405020304" pitchFamily="18" charset="0"/>
              </a:rPr>
            </a:br>
            <a:r>
              <a:rPr lang="en-US" sz="2400" b="1" dirty="0" err="1">
                <a:solidFill>
                  <a:srgbClr val="00B0F0"/>
                </a:solidFill>
                <a:latin typeface="Times New Roman" panose="02020603050405020304" pitchFamily="18" charset="0"/>
                <a:cs typeface="Times New Roman" panose="02020603050405020304" pitchFamily="18" charset="0"/>
              </a:rPr>
              <a:t>HỘI</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NGHỊ</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CÁN</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BỘ</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CHỦ</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CHỐT</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THÀNH</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PHỐ</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THỦ</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ĐỨC</a:t>
            </a:r>
            <a:r>
              <a:rPr lang="en-US" sz="2400" b="1" dirty="0">
                <a:solidFill>
                  <a:srgbClr val="00B0F0"/>
                </a:solidFill>
                <a:latin typeface="Times New Roman" panose="02020603050405020304" pitchFamily="18" charset="0"/>
                <a:cs typeface="Times New Roman" panose="02020603050405020304" pitchFamily="18" charset="0"/>
              </a:rPr>
              <a:t> </a:t>
            </a:r>
            <a:br>
              <a:rPr lang="en-US" sz="2400" b="1" dirty="0">
                <a:solidFill>
                  <a:srgbClr val="00B0F0"/>
                </a:solidFill>
                <a:latin typeface="Times New Roman" panose="02020603050405020304" pitchFamily="18" charset="0"/>
                <a:cs typeface="Times New Roman" panose="02020603050405020304" pitchFamily="18" charset="0"/>
              </a:rPr>
            </a:br>
            <a:r>
              <a:rPr lang="en-US" sz="2400" b="1" dirty="0" err="1">
                <a:solidFill>
                  <a:srgbClr val="00B0F0"/>
                </a:solidFill>
                <a:latin typeface="Times New Roman" panose="02020603050405020304" pitchFamily="18" charset="0"/>
                <a:cs typeface="Times New Roman" panose="02020603050405020304" pitchFamily="18" charset="0"/>
              </a:rPr>
              <a:t>HỌC</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TẬP</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QUÁN</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TRIỆT</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VÀ</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TRIỂN</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KHAI</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NGHỊ</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QUYẾT</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ĐẠI</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HỘI</a:t>
            </a:r>
            <a:r>
              <a:rPr lang="en-US" sz="2400" b="1" dirty="0">
                <a:solidFill>
                  <a:srgbClr val="00B0F0"/>
                </a:solidFill>
                <a:latin typeface="Times New Roman" panose="02020603050405020304" pitchFamily="18" charset="0"/>
                <a:cs typeface="Times New Roman" panose="02020603050405020304" pitchFamily="18" charset="0"/>
              </a:rPr>
              <a:t> </a:t>
            </a:r>
            <a:br>
              <a:rPr lang="en-US" sz="2400" b="1" dirty="0">
                <a:solidFill>
                  <a:srgbClr val="00B0F0"/>
                </a:solidFill>
                <a:latin typeface="Times New Roman" panose="02020603050405020304" pitchFamily="18" charset="0"/>
                <a:cs typeface="Times New Roman" panose="02020603050405020304" pitchFamily="18" charset="0"/>
              </a:rPr>
            </a:br>
            <a:r>
              <a:rPr lang="en-US" sz="2400" b="1" dirty="0" err="1">
                <a:solidFill>
                  <a:srgbClr val="00B0F0"/>
                </a:solidFill>
                <a:latin typeface="Times New Roman" panose="02020603050405020304" pitchFamily="18" charset="0"/>
                <a:cs typeface="Times New Roman" panose="02020603050405020304" pitchFamily="18" charset="0"/>
              </a:rPr>
              <a:t>ĐẠI</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BIỂU</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ĐẢNG</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BỘ</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THÀNH</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PHỐ</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HỒ</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CHÍ</a:t>
            </a:r>
            <a:r>
              <a:rPr lang="en-US" sz="2400" b="1" dirty="0">
                <a:solidFill>
                  <a:srgbClr val="00B0F0"/>
                </a:solidFill>
                <a:latin typeface="Times New Roman" panose="02020603050405020304" pitchFamily="18" charset="0"/>
                <a:cs typeface="Times New Roman" panose="02020603050405020304" pitchFamily="18" charset="0"/>
              </a:rPr>
              <a:t> MINH </a:t>
            </a:r>
            <a:br>
              <a:rPr lang="en-US" sz="2400" b="1" dirty="0">
                <a:solidFill>
                  <a:srgbClr val="00B0F0"/>
                </a:solidFill>
                <a:latin typeface="Times New Roman" panose="02020603050405020304" pitchFamily="18" charset="0"/>
                <a:cs typeface="Times New Roman" panose="02020603050405020304" pitchFamily="18" charset="0"/>
              </a:rPr>
            </a:br>
            <a:r>
              <a:rPr lang="en-US" sz="2400" b="1" dirty="0" err="1">
                <a:solidFill>
                  <a:srgbClr val="00B0F0"/>
                </a:solidFill>
                <a:latin typeface="Times New Roman" panose="02020603050405020304" pitchFamily="18" charset="0"/>
                <a:cs typeface="Times New Roman" panose="02020603050405020304" pitchFamily="18" charset="0"/>
              </a:rPr>
              <a:t>LẦN</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THỨ</a:t>
            </a:r>
            <a:r>
              <a:rPr lang="en-US" sz="2400" b="1" dirty="0">
                <a:solidFill>
                  <a:srgbClr val="00B0F0"/>
                </a:solidFill>
                <a:latin typeface="Times New Roman" panose="02020603050405020304" pitchFamily="18" charset="0"/>
                <a:cs typeface="Times New Roman" panose="02020603050405020304" pitchFamily="18" charset="0"/>
              </a:rPr>
              <a:t> XI, </a:t>
            </a:r>
            <a:r>
              <a:rPr lang="en-US" sz="2400" b="1" dirty="0" err="1">
                <a:solidFill>
                  <a:srgbClr val="00B0F0"/>
                </a:solidFill>
                <a:latin typeface="Times New Roman" panose="02020603050405020304" pitchFamily="18" charset="0"/>
                <a:cs typeface="Times New Roman" panose="02020603050405020304" pitchFamily="18" charset="0"/>
              </a:rPr>
              <a:t>NHIỆM</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KỲ</a:t>
            </a:r>
            <a:r>
              <a:rPr lang="en-US" sz="2400" b="1" dirty="0">
                <a:solidFill>
                  <a:srgbClr val="00B0F0"/>
                </a:solidFill>
                <a:latin typeface="Times New Roman" panose="02020603050405020304" pitchFamily="18" charset="0"/>
                <a:cs typeface="Times New Roman" panose="02020603050405020304" pitchFamily="18" charset="0"/>
              </a:rPr>
              <a:t> 2020 – 2025 </a:t>
            </a:r>
            <a:br>
              <a:rPr lang="en-US" sz="2400" dirty="0">
                <a:solidFill>
                  <a:srgbClr val="00B0F0"/>
                </a:solidFill>
              </a:rPr>
            </a:br>
            <a:endParaRPr lang="en-US" sz="2400" dirty="0">
              <a:solidFill>
                <a:srgbClr val="00B0F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91045" y="1776844"/>
            <a:ext cx="10426700" cy="4707083"/>
          </a:xfrm>
        </p:spPr>
        <p:txBody>
          <a:bodyPr>
            <a:normAutofit lnSpcReduction="10000"/>
          </a:bodyPr>
          <a:lstStyle/>
          <a:p>
            <a:pPr>
              <a:spcBef>
                <a:spcPts val="600"/>
              </a:spcBef>
              <a:spcAft>
                <a:spcPts val="600"/>
              </a:spcAft>
            </a:pPr>
            <a:endParaRPr lang="en-US" sz="2400" dirty="0">
              <a:latin typeface="Times New Roman" panose="02020603050405020304" pitchFamily="18" charset="0"/>
              <a:cs typeface="Times New Roman" panose="02020603050405020304" pitchFamily="18" charset="0"/>
            </a:endParaRPr>
          </a:p>
          <a:p>
            <a:pPr algn="ctr">
              <a:spcBef>
                <a:spcPts val="600"/>
              </a:spcBef>
              <a:spcAft>
                <a:spcPts val="600"/>
              </a:spcAft>
            </a:pP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C</a:t>
            </a:r>
            <a:r>
              <a:rPr lang="vi-VN" sz="2800" b="1" dirty="0">
                <a:solidFill>
                  <a:srgbClr val="FF0000"/>
                </a:solidFill>
                <a:latin typeface="Times New Roman" panose="02020603050405020304" pitchFamily="18" charset="0"/>
                <a:cs typeface="Times New Roman" panose="02020603050405020304" pitchFamily="18" charset="0"/>
              </a:rPr>
              <a:t>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HỘI</a:t>
            </a:r>
            <a:r>
              <a:rPr lang="en-US" sz="2800" b="1" dirty="0">
                <a:solidFill>
                  <a:srgbClr val="FF0000"/>
                </a:solidFill>
                <a:latin typeface="Times New Roman" panose="02020603050405020304" pitchFamily="18" charset="0"/>
                <a:cs typeface="Times New Roman" panose="02020603050405020304" pitchFamily="18" charset="0"/>
              </a:rPr>
              <a:t> </a:t>
            </a:r>
          </a:p>
          <a:p>
            <a:pPr algn="ctr">
              <a:spcBef>
                <a:spcPts val="600"/>
              </a:spcBef>
              <a:spcAft>
                <a:spcPts val="600"/>
              </a:spcAft>
            </a:pPr>
            <a:r>
              <a:rPr lang="en-US" sz="2800" b="1" dirty="0" err="1">
                <a:solidFill>
                  <a:srgbClr val="FF0000"/>
                </a:solidFill>
                <a:latin typeface="Times New Roman" panose="02020603050405020304" pitchFamily="18" charset="0"/>
                <a:cs typeface="Times New Roman" panose="02020603050405020304" pitchFamily="18" charset="0"/>
              </a:rPr>
              <a:t>ĐẠI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HỒ</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CHÍ</a:t>
            </a:r>
            <a:r>
              <a:rPr lang="en-US" sz="2800" b="1" dirty="0">
                <a:solidFill>
                  <a:srgbClr val="FF0000"/>
                </a:solidFill>
                <a:latin typeface="Times New Roman" panose="02020603050405020304" pitchFamily="18" charset="0"/>
                <a:cs typeface="Times New Roman" panose="02020603050405020304" pitchFamily="18" charset="0"/>
              </a:rPr>
              <a:t> MINH </a:t>
            </a:r>
          </a:p>
          <a:p>
            <a:pPr algn="ctr">
              <a:spcBef>
                <a:spcPts val="600"/>
              </a:spcBef>
              <a:spcAft>
                <a:spcPts val="600"/>
              </a:spcAft>
            </a:pPr>
            <a:r>
              <a:rPr lang="en-US" sz="2800" b="1" dirty="0" err="1">
                <a:solidFill>
                  <a:srgbClr val="FF0000"/>
                </a:solidFill>
                <a:latin typeface="Times New Roman" panose="02020603050405020304" pitchFamily="18" charset="0"/>
                <a:cs typeface="Times New Roman" panose="02020603050405020304" pitchFamily="18" charset="0"/>
              </a:rPr>
              <a:t>LẦN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THỨ</a:t>
            </a:r>
            <a:r>
              <a:rPr lang="en-US" sz="2800" b="1" dirty="0">
                <a:solidFill>
                  <a:srgbClr val="FF0000"/>
                </a:solidFill>
                <a:latin typeface="Times New Roman" panose="02020603050405020304" pitchFamily="18" charset="0"/>
                <a:cs typeface="Times New Roman" panose="02020603050405020304" pitchFamily="18" charset="0"/>
              </a:rPr>
              <a:t> XI, </a:t>
            </a:r>
            <a:r>
              <a:rPr lang="en-US" sz="2800" b="1" dirty="0" err="1">
                <a:solidFill>
                  <a:srgbClr val="FF0000"/>
                </a:solidFill>
                <a:latin typeface="Times New Roman" panose="02020603050405020304" pitchFamily="18" charset="0"/>
                <a:cs typeface="Times New Roman" panose="02020603050405020304" pitchFamily="18" charset="0"/>
              </a:rPr>
              <a:t>NHIỆM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KỲ</a:t>
            </a:r>
            <a:r>
              <a:rPr lang="en-US" sz="2800" b="1" dirty="0">
                <a:solidFill>
                  <a:srgbClr val="FF0000"/>
                </a:solidFill>
                <a:latin typeface="Times New Roman" panose="02020603050405020304" pitchFamily="18" charset="0"/>
                <a:cs typeface="Times New Roman" panose="02020603050405020304" pitchFamily="18" charset="0"/>
              </a:rPr>
              <a:t> 2020 – 2025 </a:t>
            </a:r>
          </a:p>
          <a:p>
            <a:pPr algn="ctr">
              <a:spcBef>
                <a:spcPts val="600"/>
              </a:spcBef>
              <a:spcAft>
                <a:spcPts val="600"/>
              </a:spcAft>
            </a:pPr>
            <a:endParaRPr lang="en-US" sz="2400" b="1" dirty="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t>
            </a:r>
            <a:r>
              <a:rPr lang="en-US" sz="2400" dirty="0" err="1">
                <a:solidFill>
                  <a:schemeClr val="tx1"/>
                </a:solidFill>
                <a:latin typeface="Times New Roman" panose="02020603050405020304" pitchFamily="18" charset="0"/>
                <a:cs typeface="Times New Roman" panose="02020603050405020304" pitchFamily="18" charset="0"/>
              </a:rPr>
              <a:t>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chí</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NGUYỄN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HIẾU</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Ủy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khuyết</a:t>
            </a:r>
            <a:r>
              <a:rPr lang="en-US" sz="2400" dirty="0">
                <a:solidFill>
                  <a:schemeClr val="tx1"/>
                </a:solidFill>
                <a:latin typeface="Times New Roman" panose="02020603050405020304" pitchFamily="18" charset="0"/>
                <a:cs typeface="Times New Roman" panose="02020603050405020304" pitchFamily="18" charset="0"/>
              </a:rPr>
              <a:t> Ban </a:t>
            </a:r>
            <a:r>
              <a:rPr lang="en-US" sz="2400" dirty="0" err="1">
                <a:solidFill>
                  <a:schemeClr val="tx1"/>
                </a:solidFill>
                <a:latin typeface="Times New Roman" panose="02020603050405020304" pitchFamily="18" charset="0"/>
                <a:cs typeface="Times New Roman" panose="02020603050405020304" pitchFamily="18" charset="0"/>
              </a:rPr>
              <a:t>Chấp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Trung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Ủy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viên</a:t>
            </a:r>
            <a:r>
              <a:rPr lang="en-US" sz="2400" dirty="0">
                <a:solidFill>
                  <a:schemeClr val="tx1"/>
                </a:solidFill>
                <a:latin typeface="Times New Roman" panose="02020603050405020304" pitchFamily="18" charset="0"/>
                <a:cs typeface="Times New Roman" panose="02020603050405020304" pitchFamily="18" charset="0"/>
              </a:rPr>
              <a:t> Ban Th</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vụ</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ủy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Hồ</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Chí</a:t>
            </a:r>
            <a:r>
              <a:rPr lang="en-US" sz="2400" dirty="0">
                <a:solidFill>
                  <a:schemeClr val="tx1"/>
                </a:solidFill>
                <a:latin typeface="Times New Roman" panose="02020603050405020304" pitchFamily="18" charset="0"/>
                <a:cs typeface="Times New Roman" panose="02020603050405020304" pitchFamily="18" charset="0"/>
              </a:rPr>
              <a:t> Minh,       	</a:t>
            </a:r>
            <a:r>
              <a:rPr lang="en-US" sz="2400" dirty="0" err="1">
                <a:solidFill>
                  <a:schemeClr val="tx1"/>
                </a:solidFill>
                <a:latin typeface="Times New Roman" panose="02020603050405020304" pitchFamily="18" charset="0"/>
                <a:cs typeface="Times New Roman" panose="02020603050405020304" pitchFamily="18" charset="0"/>
              </a:rPr>
              <a:t>Bí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ủy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Đức</a:t>
            </a:r>
            <a:r>
              <a:rPr lang="en-US" sz="2400" dirty="0">
                <a:solidFill>
                  <a:schemeClr val="tx1"/>
                </a:solidFill>
                <a:latin typeface="Times New Roman" panose="02020603050405020304" pitchFamily="18" charset="0"/>
                <a:cs typeface="Times New Roman" panose="02020603050405020304" pitchFamily="18" charset="0"/>
              </a:rPr>
              <a:t>.</a:t>
            </a:r>
          </a:p>
          <a:p>
            <a:pPr>
              <a:spcBef>
                <a:spcPts val="600"/>
              </a:spcBef>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lgn="ctr">
              <a:spcBef>
                <a:spcPts val="600"/>
              </a:spcBef>
              <a:spcAft>
                <a:spcPts val="600"/>
              </a:spcAft>
            </a:pP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19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2021</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0753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55B2B2-9D89-46B8-A5F1-943CADA0A27D}"/>
              </a:ext>
            </a:extLst>
          </p:cNvPr>
          <p:cNvSpPr>
            <a:spLocks noGrp="1"/>
          </p:cNvSpPr>
          <p:nvPr>
            <p:ph idx="1"/>
          </p:nvPr>
        </p:nvSpPr>
        <p:spPr>
          <a:xfrm>
            <a:off x="1644073" y="1329839"/>
            <a:ext cx="10196945" cy="4964444"/>
          </a:xfrm>
        </p:spPr>
        <p:txBody>
          <a:bodyPr>
            <a:normAutofit fontScale="70000" lnSpcReduction="20000"/>
          </a:bodyPr>
          <a:lstStyle/>
          <a:p>
            <a:pPr algn="just"/>
            <a:r>
              <a:rPr lang="en-US" sz="3400" dirty="0" err="1">
                <a:solidFill>
                  <a:srgbClr val="FF0000"/>
                </a:solidFill>
                <a:latin typeface="Times New Roman" panose="02020603050405020304" pitchFamily="18" charset="0"/>
                <a:cs typeface="Times New Roman" panose="02020603050405020304" pitchFamily="18" charset="0"/>
              </a:rPr>
              <a:t>Thành</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quả</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đạt</a:t>
            </a:r>
            <a:r>
              <a:rPr lang="en-US" sz="3400" dirty="0">
                <a:solidFill>
                  <a:srgbClr val="FF0000"/>
                </a:solidFill>
                <a:latin typeface="Times New Roman" panose="02020603050405020304" pitchFamily="18" charset="0"/>
                <a:cs typeface="Times New Roman" panose="02020603050405020304" pitchFamily="18" charset="0"/>
              </a:rPr>
              <a:t> đ</a:t>
            </a:r>
            <a:r>
              <a:rPr lang="vi-VN" sz="3400" dirty="0">
                <a:solidFill>
                  <a:srgbClr val="FF0000"/>
                </a:solidFill>
                <a:latin typeface="Times New Roman" panose="02020603050405020304" pitchFamily="18" charset="0"/>
                <a:cs typeface="Times New Roman" panose="02020603050405020304" pitchFamily="18" charset="0"/>
              </a:rPr>
              <a:t>ư</a:t>
            </a:r>
            <a:r>
              <a:rPr lang="en-US" sz="3400" dirty="0" err="1">
                <a:solidFill>
                  <a:srgbClr val="FF0000"/>
                </a:solidFill>
                <a:latin typeface="Times New Roman" panose="02020603050405020304" pitchFamily="18" charset="0"/>
                <a:cs typeface="Times New Roman" panose="02020603050405020304" pitchFamily="18" charset="0"/>
              </a:rPr>
              <a:t>ợc</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trong</a:t>
            </a:r>
            <a:r>
              <a:rPr lang="en-US" sz="3400" dirty="0">
                <a:solidFill>
                  <a:srgbClr val="FF0000"/>
                </a:solidFill>
                <a:latin typeface="Times New Roman" panose="02020603050405020304" pitchFamily="18" charset="0"/>
                <a:cs typeface="Times New Roman" panose="02020603050405020304" pitchFamily="18" charset="0"/>
              </a:rPr>
              <a:t> 20 </a:t>
            </a:r>
            <a:r>
              <a:rPr lang="en-US" sz="3400" dirty="0" err="1">
                <a:solidFill>
                  <a:srgbClr val="FF0000"/>
                </a:solidFill>
                <a:latin typeface="Times New Roman" panose="02020603050405020304" pitchFamily="18" charset="0"/>
                <a:cs typeface="Times New Roman" panose="02020603050405020304" pitchFamily="18" charset="0"/>
              </a:rPr>
              <a:t>năm</a:t>
            </a:r>
            <a:r>
              <a:rPr lang="en-US" sz="3400" dirty="0">
                <a:solidFill>
                  <a:srgbClr val="FF0000"/>
                </a:solidFill>
                <a:latin typeface="Times New Roman" panose="02020603050405020304" pitchFamily="18" charset="0"/>
                <a:cs typeface="Times New Roman" panose="02020603050405020304" pitchFamily="18" charset="0"/>
              </a:rPr>
              <a:t> qua: </a:t>
            </a:r>
          </a:p>
          <a:p>
            <a:pPr marL="0" indent="0" algn="just">
              <a:buNone/>
            </a:pPr>
            <a:r>
              <a:rPr lang="en-US" sz="24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Giữ</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vững</a:t>
            </a:r>
            <a:r>
              <a:rPr lang="en-US" sz="3100" dirty="0">
                <a:latin typeface="Times New Roman" panose="02020603050405020304" pitchFamily="18" charset="0"/>
                <a:cs typeface="Times New Roman" panose="02020603050405020304" pitchFamily="18" charset="0"/>
              </a:rPr>
              <a:t> an </a:t>
            </a:r>
            <a:r>
              <a:rPr lang="en-US" sz="3100" dirty="0" err="1">
                <a:latin typeface="Times New Roman" panose="02020603050405020304" pitchFamily="18" charset="0"/>
                <a:cs typeface="Times New Roman" panose="02020603050405020304" pitchFamily="18" charset="0"/>
              </a:rPr>
              <a:t>ninh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chính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trị</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đảm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bảo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quốc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phòng</a:t>
            </a:r>
            <a:r>
              <a:rPr lang="en-US" sz="3100" dirty="0">
                <a:latin typeface="Times New Roman" panose="02020603050405020304" pitchFamily="18" charset="0"/>
                <a:cs typeface="Times New Roman" panose="02020603050405020304" pitchFamily="18" charset="0"/>
              </a:rPr>
              <a:t>; </a:t>
            </a:r>
          </a:p>
          <a:p>
            <a:pPr marL="0" indent="0" algn="just">
              <a:buNone/>
            </a:pPr>
            <a:r>
              <a:rPr lang="en-US" sz="3100" dirty="0">
                <a:latin typeface="Times New Roman" panose="02020603050405020304" pitchFamily="18" charset="0"/>
                <a:cs typeface="Times New Roman" panose="02020603050405020304" pitchFamily="18" charset="0"/>
              </a:rPr>
              <a:t>	+ </a:t>
            </a:r>
            <a:r>
              <a:rPr lang="en-US" sz="3100" dirty="0" err="1">
                <a:latin typeface="Times New Roman" panose="02020603050405020304" pitchFamily="18" charset="0"/>
                <a:cs typeface="Times New Roman" panose="02020603050405020304" pitchFamily="18" charset="0"/>
              </a:rPr>
              <a:t>Năng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suất</a:t>
            </a:r>
            <a:r>
              <a:rPr lang="en-US" sz="3100" dirty="0">
                <a:latin typeface="Times New Roman" panose="02020603050405020304" pitchFamily="18" charset="0"/>
                <a:cs typeface="Times New Roman" panose="02020603050405020304" pitchFamily="18" charset="0"/>
              </a:rPr>
              <a:t> lao </a:t>
            </a:r>
            <a:r>
              <a:rPr lang="en-US" sz="3100" dirty="0" err="1">
                <a:latin typeface="Times New Roman" panose="02020603050405020304" pitchFamily="18" charset="0"/>
                <a:cs typeface="Times New Roman" panose="02020603050405020304" pitchFamily="18" charset="0"/>
              </a:rPr>
              <a:t>động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cao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hơn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bình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quân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cả</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nước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trên</a:t>
            </a:r>
            <a:r>
              <a:rPr lang="en-US" sz="3100" dirty="0">
                <a:latin typeface="Times New Roman" panose="02020603050405020304" pitchFamily="18" charset="0"/>
                <a:cs typeface="Times New Roman" panose="02020603050405020304" pitchFamily="18" charset="0"/>
              </a:rPr>
              <a:t> </a:t>
            </a:r>
            <a:r>
              <a:rPr lang="en-US" sz="3100" b="1" dirty="0">
                <a:latin typeface="Times New Roman" panose="02020603050405020304" pitchFamily="18" charset="0"/>
                <a:cs typeface="Times New Roman" panose="02020603050405020304" pitchFamily="18" charset="0"/>
              </a:rPr>
              <a:t>2,8 </a:t>
            </a:r>
            <a:r>
              <a:rPr lang="en-US" sz="3100" b="1" dirty="0" err="1">
                <a:latin typeface="Times New Roman" panose="02020603050405020304" pitchFamily="18" charset="0"/>
                <a:cs typeface="Times New Roman" panose="02020603050405020304" pitchFamily="18" charset="0"/>
              </a:rPr>
              <a:t>lần</a:t>
            </a:r>
            <a:r>
              <a:rPr lang="en-US" sz="3100" dirty="0">
                <a:latin typeface="Times New Roman" panose="02020603050405020304" pitchFamily="18" charset="0"/>
                <a:cs typeface="Times New Roman" panose="02020603050405020304" pitchFamily="18" charset="0"/>
              </a:rPr>
              <a:t>; </a:t>
            </a:r>
          </a:p>
          <a:p>
            <a:pPr marL="0" indent="0" algn="just">
              <a:buNone/>
            </a:pPr>
            <a:r>
              <a:rPr lang="en-US" sz="3100" dirty="0">
                <a:latin typeface="Times New Roman" panose="02020603050405020304" pitchFamily="18" charset="0"/>
                <a:cs typeface="Times New Roman" panose="02020603050405020304" pitchFamily="18" charset="0"/>
              </a:rPr>
              <a:t>	+ </a:t>
            </a:r>
            <a:r>
              <a:rPr lang="en-US" sz="3100" dirty="0" err="1">
                <a:latin typeface="Times New Roman" panose="02020603050405020304" pitchFamily="18" charset="0"/>
                <a:cs typeface="Times New Roman" panose="02020603050405020304" pitchFamily="18" charset="0"/>
              </a:rPr>
              <a:t>Tỷ</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trọng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đóng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góp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kinh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tế</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cả</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nước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liên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tục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tăng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đạt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khoảng</a:t>
            </a:r>
            <a:r>
              <a:rPr lang="en-US" sz="3100" dirty="0">
                <a:latin typeface="Times New Roman" panose="02020603050405020304" pitchFamily="18" charset="0"/>
                <a:cs typeface="Times New Roman" panose="02020603050405020304" pitchFamily="18" charset="0"/>
              </a:rPr>
              <a:t> </a:t>
            </a:r>
            <a:r>
              <a:rPr lang="en-US" sz="3100" b="1" dirty="0">
                <a:latin typeface="Times New Roman" panose="02020603050405020304" pitchFamily="18" charset="0"/>
                <a:cs typeface="Times New Roman" panose="02020603050405020304" pitchFamily="18" charset="0"/>
              </a:rPr>
              <a:t>23% GDP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Việt</a:t>
            </a:r>
            <a:r>
              <a:rPr lang="en-US" sz="3100" dirty="0">
                <a:latin typeface="Times New Roman" panose="02020603050405020304" pitchFamily="18" charset="0"/>
                <a:cs typeface="Times New Roman" panose="02020603050405020304" pitchFamily="18" charset="0"/>
              </a:rPr>
              <a:t> Nam; </a:t>
            </a:r>
          </a:p>
          <a:p>
            <a:pPr marL="0" indent="0" algn="just">
              <a:buNone/>
            </a:pPr>
            <a:r>
              <a:rPr lang="en-US" sz="3100" dirty="0">
                <a:latin typeface="Times New Roman" panose="02020603050405020304" pitchFamily="18" charset="0"/>
                <a:cs typeface="Times New Roman" panose="02020603050405020304" pitchFamily="18" charset="0"/>
              </a:rPr>
              <a:t>	+ </a:t>
            </a:r>
            <a:r>
              <a:rPr lang="en-US" sz="3100" dirty="0" err="1">
                <a:latin typeface="Times New Roman" panose="02020603050405020304" pitchFamily="18" charset="0"/>
                <a:cs typeface="Times New Roman" panose="02020603050405020304" pitchFamily="18" charset="0"/>
              </a:rPr>
              <a:t>Là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trung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tâm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dịch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vụ</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công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nghiệp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lớn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nhất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cả</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nước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một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địa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phương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đầu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trong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sản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xuất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dịch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vụ</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công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nghệ</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cao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xây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dựng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đô</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thị</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thông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minh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địa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phương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có</a:t>
            </a:r>
            <a:r>
              <a:rPr lang="en-US" sz="3100"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tỷ</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trọng</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đầu</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tư</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của</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tư</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nhân</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trên</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tổng</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đầu</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tư</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xã</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hội</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cao</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nhất</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cả</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nước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đời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sống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văn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hóa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tinh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thần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vật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chất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Nhân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dân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không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ngừng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được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nâng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cao</a:t>
            </a:r>
            <a:r>
              <a:rPr lang="en-US" sz="3100" dirty="0">
                <a:latin typeface="Times New Roman" panose="02020603050405020304" pitchFamily="18" charset="0"/>
                <a:cs typeface="Times New Roman" panose="02020603050405020304" pitchFamily="18" charset="0"/>
              </a:rPr>
              <a:t>.</a:t>
            </a:r>
          </a:p>
          <a:p>
            <a:pPr marL="0" indent="0" algn="just">
              <a:buNone/>
            </a:pPr>
            <a:endParaRPr lang="en-US" sz="2400" dirty="0">
              <a:latin typeface="Times New Roman" panose="02020603050405020304" pitchFamily="18" charset="0"/>
              <a:cs typeface="Times New Roman" panose="02020603050405020304" pitchFamily="18" charset="0"/>
            </a:endParaRPr>
          </a:p>
          <a:p>
            <a:pPr algn="just"/>
            <a:r>
              <a:rPr lang="en-US" sz="3100" dirty="0" err="1">
                <a:latin typeface="Times New Roman" panose="02020603050405020304" pitchFamily="18" charset="0"/>
                <a:cs typeface="Times New Roman" panose="02020603050405020304" pitchFamily="18" charset="0"/>
              </a:rPr>
              <a:t>Tuy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nhiên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Thành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phố</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Hồ</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Chí</a:t>
            </a:r>
            <a:r>
              <a:rPr lang="en-US" sz="3100" dirty="0">
                <a:latin typeface="Times New Roman" panose="02020603050405020304" pitchFamily="18" charset="0"/>
                <a:cs typeface="Times New Roman" panose="02020603050405020304" pitchFamily="18" charset="0"/>
              </a:rPr>
              <a:t> Minh </a:t>
            </a:r>
            <a:r>
              <a:rPr lang="en-US" sz="3100" dirty="0" err="1">
                <a:latin typeface="Times New Roman" panose="02020603050405020304" pitchFamily="18" charset="0"/>
                <a:cs typeface="Times New Roman" panose="02020603050405020304" pitchFamily="18" charset="0"/>
              </a:rPr>
              <a:t>đang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đối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diện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với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nhiều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thách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thức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mới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ngày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càng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tăng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Đó</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sự</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vượt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trội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về</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tăng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trưởng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kinh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tế</a:t>
            </a:r>
            <a:r>
              <a:rPr lang="en-US" sz="3100" dirty="0">
                <a:latin typeface="Times New Roman" panose="02020603050405020304" pitchFamily="18" charset="0"/>
                <a:cs typeface="Times New Roman" panose="02020603050405020304" pitchFamily="18" charset="0"/>
              </a:rPr>
              <a:t> so </a:t>
            </a:r>
            <a:r>
              <a:rPr lang="en-US" sz="3100" dirty="0" err="1">
                <a:latin typeface="Times New Roman" panose="02020603050405020304" pitchFamily="18" charset="0"/>
                <a:cs typeface="Times New Roman" panose="02020603050405020304" pitchFamily="18" charset="0"/>
              </a:rPr>
              <a:t>với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cả</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nước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giảm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tỷ</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trọng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xuất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khẩu</a:t>
            </a:r>
            <a:r>
              <a:rPr lang="en-US" sz="3100" dirty="0">
                <a:latin typeface="Times New Roman" panose="02020603050405020304" pitchFamily="18" charset="0"/>
                <a:cs typeface="Times New Roman" panose="02020603050405020304" pitchFamily="18" charset="0"/>
              </a:rPr>
              <a:t> so </a:t>
            </a:r>
            <a:r>
              <a:rPr lang="en-US" sz="3100" dirty="0" err="1">
                <a:latin typeface="Times New Roman" panose="02020603050405020304" pitchFamily="18" charset="0"/>
                <a:cs typeface="Times New Roman" panose="02020603050405020304" pitchFamily="18" charset="0"/>
              </a:rPr>
              <a:t>với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cả</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nước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giảm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sự</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vượt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trội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về</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tính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cạnh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tranh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môi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trường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đầu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tư</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kinh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doanh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giảm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hạ</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tầng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giao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thông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bất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cập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cản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trở</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lớn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sự</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phát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triển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nhanh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hơn</a:t>
            </a:r>
            <a:r>
              <a:rPr lang="en-US" sz="3100" dirty="0">
                <a:latin typeface="Times New Roman" panose="02020603050405020304" pitchFamily="18" charset="0"/>
                <a:cs typeface="Times New Roman" panose="02020603050405020304" pitchFamily="18" charset="0"/>
              </a:rPr>
              <a:t>, </a:t>
            </a:r>
            <a:br>
              <a:rPr lang="en-US" sz="3100" dirty="0">
                <a:latin typeface="Times New Roman" panose="02020603050405020304" pitchFamily="18" charset="0"/>
                <a:cs typeface="Times New Roman" panose="02020603050405020304" pitchFamily="18" charset="0"/>
              </a:rPr>
            </a:br>
            <a:r>
              <a:rPr lang="en-US" sz="3100" dirty="0" err="1">
                <a:latin typeface="Times New Roman" panose="02020603050405020304" pitchFamily="18" charset="0"/>
                <a:cs typeface="Times New Roman" panose="02020603050405020304" pitchFamily="18" charset="0"/>
              </a:rPr>
              <a:t>bền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vững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hơn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Thành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phố</a:t>
            </a:r>
            <a:r>
              <a:rPr lang="en-US" sz="3100" dirty="0">
                <a:latin typeface="Times New Roman" panose="02020603050405020304" pitchFamily="18" charset="0"/>
                <a:cs typeface="Times New Roman" panose="02020603050405020304" pitchFamily="18" charset="0"/>
              </a:rPr>
              <a:t>.</a:t>
            </a:r>
          </a:p>
          <a:p>
            <a:endParaRPr lang="en-US" dirty="0"/>
          </a:p>
        </p:txBody>
      </p:sp>
      <p:pic>
        <p:nvPicPr>
          <p:cNvPr id="4" name="Picture 3">
            <a:extLst>
              <a:ext uri="{FF2B5EF4-FFF2-40B4-BE49-F238E27FC236}">
                <a16:creationId xmlns:a16="http://schemas.microsoft.com/office/drawing/2014/main" id="{5DD91DEA-A2B6-4947-A590-F4EEC4D9AD56}"/>
              </a:ext>
            </a:extLst>
          </p:cNvPr>
          <p:cNvPicPr>
            <a:picLocks noChangeAspect="1"/>
          </p:cNvPicPr>
          <p:nvPr/>
        </p:nvPicPr>
        <p:blipFill>
          <a:blip r:embed="rId2"/>
          <a:stretch>
            <a:fillRect/>
          </a:stretch>
        </p:blipFill>
        <p:spPr>
          <a:xfrm>
            <a:off x="1907894" y="563717"/>
            <a:ext cx="9085551" cy="766122"/>
          </a:xfrm>
          <a:prstGeom prst="rect">
            <a:avLst/>
          </a:prstGeom>
        </p:spPr>
      </p:pic>
    </p:spTree>
    <p:extLst>
      <p:ext uri="{BB962C8B-B14F-4D97-AF65-F5344CB8AC3E}">
        <p14:creationId xmlns:p14="http://schemas.microsoft.com/office/powerpoint/2010/main" val="2706459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2" name="Text Box 32"/>
          <p:cNvSpPr txBox="1">
            <a:spLocks noChangeArrowheads="1"/>
          </p:cNvSpPr>
          <p:nvPr/>
        </p:nvSpPr>
        <p:spPr bwMode="auto">
          <a:xfrm>
            <a:off x="3184525" y="702234"/>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solidFill>
                <a:srgbClr val="000000"/>
              </a:solidFill>
            </a:endParaRPr>
          </a:p>
        </p:txBody>
      </p:sp>
      <p:sp>
        <p:nvSpPr>
          <p:cNvPr id="41031" name="Text Box 71"/>
          <p:cNvSpPr txBox="1">
            <a:spLocks noChangeArrowheads="1"/>
          </p:cNvSpPr>
          <p:nvPr/>
        </p:nvSpPr>
        <p:spPr bwMode="gray">
          <a:xfrm>
            <a:off x="1352761" y="2770717"/>
            <a:ext cx="1851641" cy="15696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4800" b="1">
                <a:solidFill>
                  <a:srgbClr val="3333FF"/>
                </a:solidFill>
              </a:rPr>
              <a:t>Đô thị</a:t>
            </a:r>
            <a:endParaRPr lang="en-US" sz="3600" b="1" dirty="0">
              <a:solidFill>
                <a:srgbClr val="3333FF"/>
              </a:solidFill>
            </a:endParaRPr>
          </a:p>
        </p:txBody>
      </p:sp>
      <p:grpSp>
        <p:nvGrpSpPr>
          <p:cNvPr id="19" name="Group 18"/>
          <p:cNvGrpSpPr/>
          <p:nvPr/>
        </p:nvGrpSpPr>
        <p:grpSpPr>
          <a:xfrm>
            <a:off x="2057400" y="1453036"/>
            <a:ext cx="8576970" cy="810407"/>
            <a:chOff x="1752599" y="2678671"/>
            <a:chExt cx="7991141" cy="649287"/>
          </a:xfrm>
        </p:grpSpPr>
        <p:grpSp>
          <p:nvGrpSpPr>
            <p:cNvPr id="20" name="Group 56"/>
            <p:cNvGrpSpPr>
              <a:grpSpLocks/>
            </p:cNvGrpSpPr>
            <p:nvPr/>
          </p:nvGrpSpPr>
          <p:grpSpPr bwMode="auto">
            <a:xfrm>
              <a:off x="1752599" y="2678671"/>
              <a:ext cx="6934199" cy="649287"/>
              <a:chOff x="1258" y="1081"/>
              <a:chExt cx="3156" cy="320"/>
            </a:xfrm>
          </p:grpSpPr>
          <p:sp>
            <p:nvSpPr>
              <p:cNvPr id="24" name="Oval 57"/>
              <p:cNvSpPr>
                <a:spLocks noChangeArrowheads="1"/>
              </p:cNvSpPr>
              <p:nvPr/>
            </p:nvSpPr>
            <p:spPr bwMode="gray">
              <a:xfrm>
                <a:off x="1258" y="1091"/>
                <a:ext cx="304" cy="303"/>
              </a:xfrm>
              <a:prstGeom prst="ellipse">
                <a:avLst/>
              </a:prstGeom>
              <a:gradFill rotWithShape="1">
                <a:gsLst>
                  <a:gs pos="0">
                    <a:schemeClr val="accent1">
                      <a:gamma/>
                      <a:shade val="46275"/>
                      <a:invGamma/>
                    </a:schemeClr>
                  </a:gs>
                  <a:gs pos="100000">
                    <a:schemeClr val="accent1"/>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sp>
            <p:nvSpPr>
              <p:cNvPr id="25" name="AutoShape 58"/>
              <p:cNvSpPr>
                <a:spLocks noChangeArrowheads="1"/>
              </p:cNvSpPr>
              <p:nvPr/>
            </p:nvSpPr>
            <p:spPr bwMode="gray">
              <a:xfrm>
                <a:off x="1491" y="1081"/>
                <a:ext cx="2923" cy="320"/>
              </a:xfrm>
              <a:prstGeom prst="roundRect">
                <a:avLst>
                  <a:gd name="adj" fmla="val 50000"/>
                </a:avLst>
              </a:prstGeom>
              <a:gradFill rotWithShape="1">
                <a:gsLst>
                  <a:gs pos="0">
                    <a:schemeClr val="accent1"/>
                  </a:gs>
                  <a:gs pos="100000">
                    <a:schemeClr val="accent1">
                      <a:gamma/>
                      <a:tint val="0"/>
                      <a:invGamma/>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grpSp>
        <p:sp>
          <p:nvSpPr>
            <p:cNvPr id="21" name="Oval 59"/>
            <p:cNvSpPr>
              <a:spLocks noChangeArrowheads="1"/>
            </p:cNvSpPr>
            <p:nvPr/>
          </p:nvSpPr>
          <p:spPr bwMode="gray">
            <a:xfrm>
              <a:off x="1838616" y="2763603"/>
              <a:ext cx="456306" cy="442118"/>
            </a:xfrm>
            <a:prstGeom prst="ellipse">
              <a:avLst/>
            </a:prstGeom>
            <a:gradFill rotWithShape="1">
              <a:gsLst>
                <a:gs pos="0">
                  <a:schemeClr val="accent2"/>
                </a:gs>
                <a:gs pos="100000">
                  <a:schemeClr val="accent2">
                    <a:gamma/>
                    <a:shade val="57255"/>
                    <a:invGamma/>
                  </a:schemeClr>
                </a:gs>
              </a:gsLst>
              <a:lin ang="5400000" scaled="1"/>
            </a:gradFill>
            <a:ln>
              <a:noFill/>
            </a:ln>
            <a:effectLst>
              <a:outerShdw dist="35921" dir="2700000" algn="ctr" rotWithShape="0">
                <a:schemeClr val="tx2">
                  <a:alpha val="50000"/>
                </a:scheme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fontAlgn="base">
                <a:spcBef>
                  <a:spcPct val="0"/>
                </a:spcBef>
                <a:spcAft>
                  <a:spcPct val="0"/>
                </a:spcAft>
              </a:pPr>
              <a:endParaRPr lang="en-US" b="1">
                <a:solidFill>
                  <a:srgbClr val="000000"/>
                </a:solidFill>
              </a:endParaRPr>
            </a:p>
          </p:txBody>
        </p:sp>
        <p:sp>
          <p:nvSpPr>
            <p:cNvPr id="22" name="Oval 60"/>
            <p:cNvSpPr>
              <a:spLocks noChangeArrowheads="1"/>
            </p:cNvSpPr>
            <p:nvPr/>
          </p:nvSpPr>
          <p:spPr bwMode="gray">
            <a:xfrm>
              <a:off x="1820394" y="2775488"/>
              <a:ext cx="393745" cy="332405"/>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sp>
          <p:nvSpPr>
            <p:cNvPr id="23" name="Text Box 15"/>
            <p:cNvSpPr txBox="1">
              <a:spLocks noChangeArrowheads="1"/>
            </p:cNvSpPr>
            <p:nvPr/>
          </p:nvSpPr>
          <p:spPr bwMode="auto">
            <a:xfrm>
              <a:off x="2440574" y="2702811"/>
              <a:ext cx="7303166" cy="61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fontAlgn="base" hangingPunct="0">
                <a:spcBef>
                  <a:spcPct val="0"/>
                </a:spcBef>
                <a:spcAft>
                  <a:spcPct val="0"/>
                </a:spcAft>
              </a:pPr>
              <a:r>
                <a:rPr lang="en-US" sz="2200" b="1">
                  <a:solidFill>
                    <a:srgbClr val="002060"/>
                  </a:solidFill>
                  <a:latin typeface="+mj-lt"/>
                  <a:ea typeface="Times New Roman" panose="02020603050405020304" pitchFamily="18" charset="0"/>
                </a:rPr>
                <a:t>Công tác quy hoạch, quản lý và phát triển hạ tầng và dịch vụ đô thị đạt nhiều kết quả thiết thực.</a:t>
              </a:r>
              <a:endParaRPr lang="en-US" sz="2200" b="1">
                <a:solidFill>
                  <a:srgbClr val="002060"/>
                </a:solidFill>
                <a:latin typeface="+mj-lt"/>
              </a:endParaRPr>
            </a:p>
          </p:txBody>
        </p:sp>
      </p:grpSp>
      <p:pic>
        <p:nvPicPr>
          <p:cNvPr id="18434" name="Picture 2" descr="TP. Hồ Chí Minh: Vốn đầu tư metro số 1 giảm 3.400 tỷ đồng">
            <a:extLst>
              <a:ext uri="{FF2B5EF4-FFF2-40B4-BE49-F238E27FC236}">
                <a16:creationId xmlns:a16="http://schemas.microsoft.com/office/drawing/2014/main" id="{D395F601-0386-40C0-93D3-5D1CF34BB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931" y="2337425"/>
            <a:ext cx="3338253" cy="200295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8436" name="Picture 4" descr="Dự án ngăn triều 10.000 tỷ: Xắn tay đồng lòng mới cán đích - VOV Giao thông">
            <a:extLst>
              <a:ext uri="{FF2B5EF4-FFF2-40B4-BE49-F238E27FC236}">
                <a16:creationId xmlns:a16="http://schemas.microsoft.com/office/drawing/2014/main" id="{F996642D-B46C-453A-8F65-6DB4F5B53D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4176775"/>
            <a:ext cx="3597930" cy="239612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0136FE3A-2BE6-44E9-B5DA-77B51E2B23F2}"/>
              </a:ext>
            </a:extLst>
          </p:cNvPr>
          <p:cNvSpPr txBox="1"/>
          <p:nvPr/>
        </p:nvSpPr>
        <p:spPr>
          <a:xfrm>
            <a:off x="2166856" y="1604124"/>
            <a:ext cx="458999" cy="523220"/>
          </a:xfrm>
          <a:prstGeom prst="rect">
            <a:avLst/>
          </a:prstGeom>
          <a:noFill/>
        </p:spPr>
        <p:txBody>
          <a:bodyPr wrap="square">
            <a:spAutoFit/>
          </a:bodyPr>
          <a:lstStyle/>
          <a:p>
            <a:pPr algn="ctr" eaLnBrk="1" hangingPunct="1">
              <a:spcBef>
                <a:spcPct val="50000"/>
              </a:spcBef>
              <a:defRPr/>
            </a:pPr>
            <a:r>
              <a:rPr lang="en-US" altLang="zh-CN" sz="2800" b="1" kern="0">
                <a:solidFill>
                  <a:schemeClr val="bg1"/>
                </a:solidFill>
                <a:ea typeface="宋体" pitchFamily="2" charset="-122"/>
              </a:rPr>
              <a:t>2</a:t>
            </a:r>
            <a:r>
              <a:rPr lang="en-US" altLang="zh-CN" sz="2000" kern="0">
                <a:solidFill>
                  <a:schemeClr val="bg1"/>
                </a:solidFill>
                <a:ea typeface="宋体" pitchFamily="2" charset="-122"/>
              </a:rPr>
              <a:t>.</a:t>
            </a:r>
            <a:endParaRPr lang="en-US" altLang="zh-CN" sz="2000" kern="0" dirty="0">
              <a:solidFill>
                <a:schemeClr val="bg1"/>
              </a:solidFill>
              <a:ea typeface="宋体" pitchFamily="2" charset="-122"/>
            </a:endParaRPr>
          </a:p>
        </p:txBody>
      </p:sp>
      <p:pic>
        <p:nvPicPr>
          <p:cNvPr id="27" name="Picture 26">
            <a:extLst>
              <a:ext uri="{FF2B5EF4-FFF2-40B4-BE49-F238E27FC236}">
                <a16:creationId xmlns:a16="http://schemas.microsoft.com/office/drawing/2014/main" id="{3CC5236C-E93E-441C-B893-3B53290A870F}"/>
              </a:ext>
            </a:extLst>
          </p:cNvPr>
          <p:cNvPicPr>
            <a:picLocks noChangeAspect="1"/>
          </p:cNvPicPr>
          <p:nvPr/>
        </p:nvPicPr>
        <p:blipFill>
          <a:blip r:embed="rId5"/>
          <a:stretch>
            <a:fillRect/>
          </a:stretch>
        </p:blipFill>
        <p:spPr>
          <a:xfrm>
            <a:off x="1907894" y="563717"/>
            <a:ext cx="9085551" cy="766122"/>
          </a:xfrm>
          <a:prstGeom prst="rect">
            <a:avLst/>
          </a:prstGeom>
        </p:spPr>
      </p:pic>
    </p:spTree>
    <p:extLst>
      <p:ext uri="{BB962C8B-B14F-4D97-AF65-F5344CB8AC3E}">
        <p14:creationId xmlns:p14="http://schemas.microsoft.com/office/powerpoint/2010/main" val="201962880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1031"/>
                                        </p:tgtEl>
                                        <p:attrNameLst>
                                          <p:attrName>style.visibility</p:attrName>
                                        </p:attrNameLst>
                                      </p:cBhvr>
                                      <p:to>
                                        <p:strVal val="visible"/>
                                      </p:to>
                                    </p:set>
                                    <p:animEffect transition="in" filter="dissolve">
                                      <p:cBhvr>
                                        <p:cTn id="7" dur="250"/>
                                        <p:tgtEl>
                                          <p:spTgt spid="41031"/>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7B2F6-D4D2-41D1-A0B1-72F31868E1E9}"/>
              </a:ext>
            </a:extLst>
          </p:cNvPr>
          <p:cNvSpPr>
            <a:spLocks noGrp="1"/>
          </p:cNvSpPr>
          <p:nvPr>
            <p:ph idx="1"/>
          </p:nvPr>
        </p:nvSpPr>
        <p:spPr>
          <a:xfrm>
            <a:off x="2005597" y="1569985"/>
            <a:ext cx="9499015" cy="4789251"/>
          </a:xfrm>
        </p:spPr>
        <p:txBody>
          <a:bodyPr>
            <a:normAutofit fontScale="92500" lnSpcReduction="10000"/>
          </a:bodyPr>
          <a:lstStyle/>
          <a:p>
            <a:pPr algn="just"/>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do </a:t>
            </a:r>
            <a:r>
              <a:rPr lang="en-US" sz="2600" dirty="0" err="1">
                <a:latin typeface="Times New Roman" panose="02020603050405020304" pitchFamily="18" charset="0"/>
                <a:cs typeface="Times New Roman" panose="02020603050405020304" pitchFamily="18" charset="0"/>
              </a:rPr>
              <a:t>triều</a:t>
            </a:r>
            <a:r>
              <a:rPr lang="en-US" sz="2600" dirty="0">
                <a:latin typeface="Times New Roman" panose="02020603050405020304" pitchFamily="18" charset="0"/>
                <a:cs typeface="Times New Roman" panose="02020603050405020304" pitchFamily="18" charset="0"/>
              </a:rPr>
              <a:t> c</a:t>
            </a:r>
            <a:r>
              <a:rPr lang="vi-VN" sz="2600" dirty="0">
                <a:latin typeface="Times New Roman" panose="02020603050405020304" pitchFamily="18" charset="0"/>
                <a:cs typeface="Times New Roman" panose="02020603050405020304" pitchFamily="18" charset="0"/>
              </a:rPr>
              <a:t>ư</a:t>
            </a:r>
            <a:r>
              <a:rPr lang="en-US" sz="2600" dirty="0" err="1">
                <a:latin typeface="Times New Roman" panose="02020603050405020304" pitchFamily="18" charset="0"/>
                <a:cs typeface="Times New Roman" panose="02020603050405020304" pitchFamily="18" charset="0"/>
              </a:rPr>
              <a:t>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giảm</a:t>
            </a:r>
            <a:r>
              <a:rPr lang="en-US" sz="2600" dirty="0">
                <a:latin typeface="Times New Roman" panose="02020603050405020304" pitchFamily="18" charset="0"/>
                <a:cs typeface="Times New Roman" panose="02020603050405020304" pitchFamily="18" charset="0"/>
              </a:rPr>
              <a:t> ô </a:t>
            </a:r>
            <a:r>
              <a:rPr lang="en-US" sz="2600" dirty="0" err="1">
                <a:latin typeface="Times New Roman" panose="02020603050405020304" pitchFamily="18" charset="0"/>
                <a:cs typeface="Times New Roman" panose="02020603050405020304" pitchFamily="18" charset="0"/>
              </a:rPr>
              <a:t>nhiễm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trọng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ô </a:t>
            </a:r>
            <a:r>
              <a:rPr lang="en-US" sz="2600" dirty="0" err="1">
                <a:latin typeface="Times New Roman" panose="02020603050405020304" pitchFamily="18" charset="0"/>
                <a:cs typeface="Times New Roman" panose="02020603050405020304" pitchFamily="18" charset="0"/>
              </a:rPr>
              <a:t>nhiễm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soát</a:t>
            </a:r>
            <a:r>
              <a:rPr lang="es-PR" sz="2600" dirty="0">
                <a:latin typeface="Times New Roman" panose="02020603050405020304" pitchFamily="18" charset="0"/>
                <a:cs typeface="Times New Roman" panose="02020603050405020304" pitchFamily="18" charset="0"/>
              </a:rPr>
              <a:t>; </a:t>
            </a:r>
          </a:p>
          <a:p>
            <a:pPr algn="just"/>
            <a:r>
              <a:rPr lang="es-PR" sz="2600" dirty="0">
                <a:latin typeface="Times New Roman" panose="02020603050405020304" pitchFamily="18" charset="0"/>
                <a:cs typeface="Times New Roman" panose="02020603050405020304" pitchFamily="18" charset="0"/>
              </a:rPr>
              <a:t>C</a:t>
            </a:r>
            <a:r>
              <a:rPr lang="vi-VN" sz="2600" dirty="0">
                <a:latin typeface="Times New Roman" panose="02020603050405020304" pitchFamily="18" charset="0"/>
                <a:cs typeface="Times New Roman" panose="02020603050405020304" pitchFamily="18" charset="0"/>
              </a:rPr>
              <a:t>uộc vận động “Người dân </a:t>
            </a:r>
            <a:r>
              <a:rPr lang="es-PR" sz="2600" dirty="0" err="1">
                <a:latin typeface="Times New Roman" panose="02020603050405020304" pitchFamily="18" charset="0"/>
                <a:cs typeface="Times New Roman" panose="02020603050405020304" pitchFamily="18" charset="0"/>
              </a:rPr>
              <a:t>Thành</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phố</a:t>
            </a:r>
            <a:r>
              <a:rPr lang="vi-VN" sz="2600" dirty="0">
                <a:latin typeface="Times New Roman" panose="02020603050405020304" pitchFamily="18" charset="0"/>
                <a:cs typeface="Times New Roman" panose="02020603050405020304" pitchFamily="18" charset="0"/>
              </a:rPr>
              <a:t> Hồ Chí Minh không xả rác </a:t>
            </a:r>
            <a:br>
              <a:rPr lang="en-US" sz="2600" dirty="0">
                <a:latin typeface="Times New Roman" panose="02020603050405020304" pitchFamily="18" charset="0"/>
                <a:cs typeface="Times New Roman" panose="02020603050405020304" pitchFamily="18" charset="0"/>
              </a:rPr>
            </a:br>
            <a:r>
              <a:rPr lang="vi-VN" sz="2600" dirty="0">
                <a:latin typeface="Times New Roman" panose="02020603050405020304" pitchFamily="18" charset="0"/>
                <a:cs typeface="Times New Roman" panose="02020603050405020304" pitchFamily="18" charset="0"/>
              </a:rPr>
              <a:t>ra đường và kênh rạch, vì </a:t>
            </a:r>
            <a:r>
              <a:rPr lang="es-PR" sz="2600" dirty="0" err="1">
                <a:latin typeface="Times New Roman" panose="02020603050405020304" pitchFamily="18" charset="0"/>
                <a:cs typeface="Times New Roman" panose="02020603050405020304" pitchFamily="18" charset="0"/>
              </a:rPr>
              <a:t>Thành</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phố</a:t>
            </a:r>
            <a:r>
              <a:rPr lang="vi-VN" sz="2600" dirty="0">
                <a:latin typeface="Times New Roman" panose="02020603050405020304" pitchFamily="18" charset="0"/>
                <a:cs typeface="Times New Roman" panose="02020603050405020304" pitchFamily="18" charset="0"/>
              </a:rPr>
              <a:t> sạch và giảm ngập nước” </a:t>
            </a:r>
            <a:r>
              <a:rPr lang="es-PR" sz="2600" dirty="0" err="1">
                <a:latin typeface="Times New Roman" panose="02020603050405020304" pitchFamily="18" charset="0"/>
                <a:cs typeface="Times New Roman" panose="02020603050405020304" pitchFamily="18" charset="0"/>
              </a:rPr>
              <a:t>đạt</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được</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kết</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quả</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rất</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tích</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cực</a:t>
            </a:r>
            <a:r>
              <a:rPr lang="es-PR" sz="2600" dirty="0">
                <a:latin typeface="Times New Roman" panose="02020603050405020304" pitchFamily="18" charset="0"/>
                <a:cs typeface="Times New Roman" panose="02020603050405020304" pitchFamily="18" charset="0"/>
              </a:rPr>
              <a:t>, </a:t>
            </a:r>
            <a:r>
              <a:rPr lang="es-PR" sz="2600" b="1" dirty="0" err="1">
                <a:latin typeface="Times New Roman" panose="02020603050405020304" pitchFamily="18" charset="0"/>
                <a:cs typeface="Times New Roman" panose="02020603050405020304" pitchFamily="18" charset="0"/>
              </a:rPr>
              <a:t>trên</a:t>
            </a:r>
            <a:r>
              <a:rPr lang="es-PR" sz="2600" b="1" dirty="0">
                <a:latin typeface="Times New Roman" panose="02020603050405020304" pitchFamily="18" charset="0"/>
                <a:cs typeface="Times New Roman" panose="02020603050405020304" pitchFamily="18" charset="0"/>
              </a:rPr>
              <a:t> 98% </a:t>
            </a:r>
            <a:r>
              <a:rPr lang="es-PR" sz="2600" dirty="0" err="1">
                <a:latin typeface="Times New Roman" panose="02020603050405020304" pitchFamily="18" charset="0"/>
                <a:cs typeface="Times New Roman" panose="02020603050405020304" pitchFamily="18" charset="0"/>
              </a:rPr>
              <a:t>phường</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xã</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thị</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trấn</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được</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công</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nhận</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đạt</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tiêu</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chí</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Sạch</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không</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xả</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rác</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ra</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đường</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và</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kênh</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rạch</a:t>
            </a:r>
            <a:r>
              <a:rPr lang="es-PR" sz="2600" dirty="0">
                <a:latin typeface="Times New Roman" panose="02020603050405020304" pitchFamily="18" charset="0"/>
                <a:cs typeface="Times New Roman" panose="02020603050405020304" pitchFamily="18" charset="0"/>
              </a:rPr>
              <a:t>”; </a:t>
            </a:r>
          </a:p>
          <a:p>
            <a:pPr algn="just"/>
            <a:r>
              <a:rPr lang="en-US" sz="2600" dirty="0" err="1">
                <a:latin typeface="Times New Roman" panose="02020603050405020304" pitchFamily="18" charset="0"/>
                <a:cs typeface="Times New Roman" panose="02020603050405020304" pitchFamily="18" charset="0"/>
              </a:rPr>
              <a:t>Đảm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ùn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giảm</a:t>
            </a:r>
            <a:r>
              <a:rPr lang="en-US" sz="2600" dirty="0">
                <a:latin typeface="Times New Roman" panose="02020603050405020304" pitchFamily="18" charset="0"/>
                <a:cs typeface="Times New Roman" panose="02020603050405020304" pitchFamily="18" charset="0"/>
              </a:rPr>
              <a:t> tai </a:t>
            </a:r>
            <a:r>
              <a:rPr lang="en-US" sz="2600" dirty="0" err="1">
                <a:latin typeface="Times New Roman" panose="02020603050405020304" pitchFamily="18" charset="0"/>
                <a:cs typeface="Times New Roman" panose="02020603050405020304" pitchFamily="18" charset="0"/>
              </a:rPr>
              <a:t>nạn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minh</a:t>
            </a:r>
            <a:r>
              <a:rPr lang="en-US" sz="2600" dirty="0">
                <a:latin typeface="Times New Roman" panose="02020603050405020304" pitchFamily="18" charset="0"/>
                <a:cs typeface="Times New Roman" panose="02020603050405020304" pitchFamily="18" charset="0"/>
              </a:rPr>
              <a:t>. </a:t>
            </a:r>
          </a:p>
          <a:p>
            <a:pPr algn="just"/>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chỉ</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kéo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phép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phép</a:t>
            </a:r>
            <a:r>
              <a:rPr lang="en-US" sz="2600" dirty="0">
                <a:latin typeface="Times New Roman" panose="02020603050405020304" pitchFamily="18" charset="0"/>
                <a:cs typeface="Times New Roman" panose="02020603050405020304" pitchFamily="18" charset="0"/>
              </a:rPr>
              <a:t>.</a:t>
            </a:r>
          </a:p>
          <a:p>
            <a:endParaRPr lang="en-US" dirty="0"/>
          </a:p>
        </p:txBody>
      </p:sp>
      <p:pic>
        <p:nvPicPr>
          <p:cNvPr id="4" name="Picture 3">
            <a:extLst>
              <a:ext uri="{FF2B5EF4-FFF2-40B4-BE49-F238E27FC236}">
                <a16:creationId xmlns:a16="http://schemas.microsoft.com/office/drawing/2014/main" id="{628DDF12-D2B2-47CF-9540-1D8A70F6525F}"/>
              </a:ext>
            </a:extLst>
          </p:cNvPr>
          <p:cNvPicPr>
            <a:picLocks noChangeAspect="1"/>
          </p:cNvPicPr>
          <p:nvPr/>
        </p:nvPicPr>
        <p:blipFill>
          <a:blip r:embed="rId2"/>
          <a:stretch>
            <a:fillRect/>
          </a:stretch>
        </p:blipFill>
        <p:spPr>
          <a:xfrm>
            <a:off x="2005597" y="498764"/>
            <a:ext cx="9499015" cy="1071221"/>
          </a:xfrm>
          <a:prstGeom prst="rect">
            <a:avLst/>
          </a:prstGeom>
        </p:spPr>
      </p:pic>
    </p:spTree>
    <p:extLst>
      <p:ext uri="{BB962C8B-B14F-4D97-AF65-F5344CB8AC3E}">
        <p14:creationId xmlns:p14="http://schemas.microsoft.com/office/powerpoint/2010/main" val="167024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7B2F6-D4D2-41D1-A0B1-72F31868E1E9}"/>
              </a:ext>
            </a:extLst>
          </p:cNvPr>
          <p:cNvSpPr>
            <a:spLocks noGrp="1"/>
          </p:cNvSpPr>
          <p:nvPr>
            <p:ph idx="1"/>
          </p:nvPr>
        </p:nvSpPr>
        <p:spPr>
          <a:xfrm>
            <a:off x="2005597" y="1569985"/>
            <a:ext cx="9499015" cy="4789251"/>
          </a:xfrm>
        </p:spPr>
        <p:txBody>
          <a:bodyPr>
            <a:normAutofit/>
          </a:bodyPr>
          <a:lstStyle/>
          <a:p>
            <a:pPr algn="just"/>
            <a:r>
              <a:rPr lang="en-US" sz="2600" b="1" i="1" dirty="0" err="1">
                <a:latin typeface="Times New Roman" panose="02020603050405020304" pitchFamily="18" charset="0"/>
                <a:cs typeface="Times New Roman" panose="02020603050405020304" pitchFamily="18" charset="0"/>
              </a:rPr>
              <a:t>Tuy</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nhiên</a:t>
            </a:r>
            <a:r>
              <a:rPr lang="en-US" sz="2600" b="1" i="1"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pl-PL" sz="2600" dirty="0">
                <a:latin typeface="Times New Roman" panose="02020603050405020304" pitchFamily="18" charset="0"/>
                <a:cs typeface="Times New Roman" panose="02020603050405020304" pitchFamily="18" charset="0"/>
              </a:rPr>
              <a:t>công tác quản lý quy hoạch còn khó khăn, hệ thống </a:t>
            </a:r>
            <a:br>
              <a:rPr lang="en-US" sz="2600" dirty="0">
                <a:latin typeface="Times New Roman" panose="02020603050405020304" pitchFamily="18" charset="0"/>
                <a:cs typeface="Times New Roman" panose="02020603050405020304" pitchFamily="18" charset="0"/>
              </a:rPr>
            </a:br>
            <a:r>
              <a:rPr lang="pl-PL" sz="2600" dirty="0">
                <a:latin typeface="Times New Roman" panose="02020603050405020304" pitchFamily="18" charset="0"/>
                <a:cs typeface="Times New Roman" panose="02020603050405020304" pitchFamily="18" charset="0"/>
              </a:rPr>
              <a:t>kết cấu hạ tầng và giao thông chưa đáp ứng yêu cầu. </a:t>
            </a:r>
            <a:endParaRPr lang="en-US" sz="2600" dirty="0">
              <a:latin typeface="Times New Roman" panose="02020603050405020304" pitchFamily="18" charset="0"/>
              <a:cs typeface="Times New Roman" panose="02020603050405020304" pitchFamily="18" charset="0"/>
            </a:endParaRPr>
          </a:p>
          <a:p>
            <a:pPr algn="just"/>
            <a:r>
              <a:rPr lang="vi-VN" sz="2600" dirty="0">
                <a:latin typeface="Times New Roman" panose="02020603050405020304" pitchFamily="18" charset="0"/>
                <a:cs typeface="Times New Roman" panose="02020603050405020304" pitchFamily="18" charset="0"/>
              </a:rPr>
              <a:t>Cơ chế huy động nguồn lực</a:t>
            </a:r>
            <a:r>
              <a:rPr lang="pl-PL" sz="2600" dirty="0">
                <a:latin typeface="Times New Roman" panose="02020603050405020304" pitchFamily="18" charset="0"/>
                <a:cs typeface="Times New Roman" panose="02020603050405020304" pitchFamily="18" charset="0"/>
              </a:rPr>
              <a:t> thực hiện dự án </a:t>
            </a:r>
            <a:r>
              <a:rPr lang="vi-VN" sz="2600" dirty="0">
                <a:latin typeface="Times New Roman" panose="02020603050405020304" pitchFamily="18" charset="0"/>
                <a:cs typeface="Times New Roman" panose="02020603050405020304" pitchFamily="18" charset="0"/>
              </a:rPr>
              <a:t>theo hình thức hợp tác công tư (PPP)</a:t>
            </a:r>
            <a:r>
              <a:rPr lang="pl-PL" sz="2600" dirty="0">
                <a:latin typeface="Times New Roman" panose="02020603050405020304" pitchFamily="18" charset="0"/>
                <a:cs typeface="Times New Roman" panose="02020603050405020304" pitchFamily="18" charset="0"/>
              </a:rPr>
              <a:t> còn nhiều vướng mắc</a:t>
            </a:r>
            <a:r>
              <a:rPr lang="vi-VN" sz="2600" dirty="0">
                <a:latin typeface="Times New Roman" panose="02020603050405020304" pitchFamily="18" charset="0"/>
                <a:cs typeface="Times New Roman" panose="02020603050405020304" pitchFamily="18" charset="0"/>
              </a:rPr>
              <a:t>. Thị trường bất động sản </a:t>
            </a:r>
            <a:br>
              <a:rPr lang="en-US" sz="2600" dirty="0">
                <a:latin typeface="Times New Roman" panose="02020603050405020304" pitchFamily="18" charset="0"/>
                <a:cs typeface="Times New Roman" panose="02020603050405020304" pitchFamily="18" charset="0"/>
              </a:rPr>
            </a:br>
            <a:r>
              <a:rPr lang="vi-VN" sz="2600" dirty="0">
                <a:latin typeface="Times New Roman" panose="02020603050405020304" pitchFamily="18" charset="0"/>
                <a:cs typeface="Times New Roman" panose="02020603050405020304" pitchFamily="18" charset="0"/>
              </a:rPr>
              <a:t>phát triển chưa bền vững. </a:t>
            </a:r>
            <a:endParaRPr lang="en-US" sz="2600" dirty="0">
              <a:latin typeface="Times New Roman" panose="02020603050405020304" pitchFamily="18" charset="0"/>
              <a:cs typeface="Times New Roman" panose="02020603050405020304" pitchFamily="18" charset="0"/>
            </a:endParaRPr>
          </a:p>
          <a:p>
            <a:pPr algn="just"/>
            <a:r>
              <a:rPr lang="vi-VN" sz="2600" dirty="0">
                <a:latin typeface="Times New Roman" panose="02020603050405020304" pitchFamily="18" charset="0"/>
                <a:cs typeface="Times New Roman" panose="02020603050405020304" pitchFamily="18" charset="0"/>
              </a:rPr>
              <a:t>Một số dự án thuộc chương trình giảm ngập nước triển khai thực hiện còn chậm; </a:t>
            </a:r>
            <a:r>
              <a:rPr lang="en-US" sz="2600" dirty="0" err="1">
                <a:latin typeface="Times New Roman" panose="02020603050405020304" pitchFamily="18" charset="0"/>
                <a:cs typeface="Times New Roman" panose="02020603050405020304" pitchFamily="18" charset="0"/>
              </a:rPr>
              <a:t>tình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tai </a:t>
            </a:r>
            <a:r>
              <a:rPr lang="en-US" sz="2600" dirty="0" err="1">
                <a:latin typeface="Times New Roman" panose="02020603050405020304" pitchFamily="18" charset="0"/>
                <a:cs typeface="Times New Roman" panose="02020603050405020304" pitchFamily="18" charset="0"/>
              </a:rPr>
              <a:t>nạn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ùn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vẫn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diễn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tạp</a:t>
            </a:r>
            <a:r>
              <a:rPr lang="en-US" sz="2600" dirty="0">
                <a:latin typeface="Times New Roman" panose="02020603050405020304" pitchFamily="18" charset="0"/>
                <a:cs typeface="Times New Roman" panose="02020603050405020304" pitchFamily="18" charset="0"/>
              </a:rPr>
              <a:t>. </a:t>
            </a:r>
          </a:p>
          <a:p>
            <a:pPr algn="just"/>
            <a:r>
              <a:rPr lang="en-US" sz="2600" dirty="0" err="1">
                <a:latin typeface="Times New Roman" panose="02020603050405020304" pitchFamily="18" charset="0"/>
                <a:cs typeface="Times New Roman" panose="02020603050405020304" pitchFamily="18" charset="0"/>
              </a:rPr>
              <a:t>Vận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vẫn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lòng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vỉa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hè</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a:t>
            </a:r>
          </a:p>
          <a:p>
            <a:endParaRPr lang="en-US" dirty="0"/>
          </a:p>
        </p:txBody>
      </p:sp>
      <p:pic>
        <p:nvPicPr>
          <p:cNvPr id="4" name="Picture 3">
            <a:extLst>
              <a:ext uri="{FF2B5EF4-FFF2-40B4-BE49-F238E27FC236}">
                <a16:creationId xmlns:a16="http://schemas.microsoft.com/office/drawing/2014/main" id="{628DDF12-D2B2-47CF-9540-1D8A70F6525F}"/>
              </a:ext>
            </a:extLst>
          </p:cNvPr>
          <p:cNvPicPr>
            <a:picLocks noChangeAspect="1"/>
          </p:cNvPicPr>
          <p:nvPr/>
        </p:nvPicPr>
        <p:blipFill>
          <a:blip r:embed="rId2"/>
          <a:stretch>
            <a:fillRect/>
          </a:stretch>
        </p:blipFill>
        <p:spPr>
          <a:xfrm>
            <a:off x="2005597" y="498764"/>
            <a:ext cx="9499015" cy="1071221"/>
          </a:xfrm>
          <a:prstGeom prst="rect">
            <a:avLst/>
          </a:prstGeom>
        </p:spPr>
      </p:pic>
    </p:spTree>
    <p:extLst>
      <p:ext uri="{BB962C8B-B14F-4D97-AF65-F5344CB8AC3E}">
        <p14:creationId xmlns:p14="http://schemas.microsoft.com/office/powerpoint/2010/main" val="3218901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613946" y="607054"/>
            <a:ext cx="5961674" cy="487363"/>
          </a:xfrm>
        </p:spPr>
        <p:txBody>
          <a:bodyPr>
            <a:normAutofit fontScale="90000"/>
          </a:bodyPr>
          <a:lstStyle/>
          <a:p>
            <a:r>
              <a:rPr lang="en-US" sz="2800" dirty="0" err="1"/>
              <a:t>Kết</a:t>
            </a:r>
            <a:r>
              <a:rPr lang="en-US" sz="2800" dirty="0"/>
              <a:t> </a:t>
            </a:r>
            <a:r>
              <a:rPr lang="en-US" sz="2800" dirty="0" err="1"/>
              <a:t>quả</a:t>
            </a:r>
            <a:r>
              <a:rPr lang="en-US" sz="2800" dirty="0"/>
              <a:t> </a:t>
            </a:r>
            <a:r>
              <a:rPr lang="en-US" sz="2800" dirty="0" err="1"/>
              <a:t>quan</a:t>
            </a:r>
            <a:r>
              <a:rPr lang="en-US" sz="2800" dirty="0"/>
              <a:t> </a:t>
            </a:r>
            <a:r>
              <a:rPr lang="en-US" sz="2800" dirty="0" err="1"/>
              <a:t>trọng</a:t>
            </a:r>
            <a:r>
              <a:rPr lang="en-US" sz="2800" dirty="0"/>
              <a:t>, </a:t>
            </a:r>
            <a:r>
              <a:rPr lang="en-US" sz="2800" dirty="0" err="1"/>
              <a:t>toàn</a:t>
            </a:r>
            <a:r>
              <a:rPr lang="en-US" sz="2800" dirty="0"/>
              <a:t> </a:t>
            </a:r>
            <a:r>
              <a:rPr lang="en-US" sz="2800" dirty="0" err="1"/>
              <a:t>diện</a:t>
            </a:r>
            <a:endParaRPr lang="en-US" sz="2800" dirty="0">
              <a:solidFill>
                <a:schemeClr val="accent1"/>
              </a:solidFill>
            </a:endParaRPr>
          </a:p>
        </p:txBody>
      </p:sp>
      <p:sp>
        <p:nvSpPr>
          <p:cNvPr id="40992" name="Text Box 32"/>
          <p:cNvSpPr txBox="1">
            <a:spLocks noChangeArrowheads="1"/>
          </p:cNvSpPr>
          <p:nvPr/>
        </p:nvSpPr>
        <p:spPr bwMode="auto">
          <a:xfrm>
            <a:off x="3184525" y="702234"/>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solidFill>
                <a:srgbClr val="000000"/>
              </a:solidFill>
            </a:endParaRPr>
          </a:p>
        </p:txBody>
      </p:sp>
      <p:sp>
        <p:nvSpPr>
          <p:cNvPr id="40998" name="AutoShape 38"/>
          <p:cNvSpPr>
            <a:spLocks noChangeArrowheads="1"/>
          </p:cNvSpPr>
          <p:nvPr/>
        </p:nvSpPr>
        <p:spPr bwMode="ltGray">
          <a:xfrm rot="5400000">
            <a:off x="-741960" y="1570122"/>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accent1"/>
              </a:gs>
              <a:gs pos="50000">
                <a:schemeClr val="bg1"/>
              </a:gs>
              <a:gs pos="100000">
                <a:schemeClr val="accent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sp>
        <p:nvSpPr>
          <p:cNvPr id="41031" name="Text Box 71"/>
          <p:cNvSpPr txBox="1">
            <a:spLocks noChangeArrowheads="1"/>
          </p:cNvSpPr>
          <p:nvPr/>
        </p:nvSpPr>
        <p:spPr bwMode="gray">
          <a:xfrm>
            <a:off x="1713765" y="2514098"/>
            <a:ext cx="1851641" cy="28007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4400" b="1">
                <a:solidFill>
                  <a:srgbClr val="3333FF"/>
                </a:solidFill>
              </a:rPr>
              <a:t>Văn hóa Xã hội</a:t>
            </a:r>
            <a:endParaRPr lang="en-US" sz="3200" b="1" dirty="0">
              <a:solidFill>
                <a:srgbClr val="3333FF"/>
              </a:solidFill>
            </a:endParaRPr>
          </a:p>
        </p:txBody>
      </p:sp>
      <p:grpSp>
        <p:nvGrpSpPr>
          <p:cNvPr id="52" name="Group 61"/>
          <p:cNvGrpSpPr>
            <a:grpSpLocks/>
          </p:cNvGrpSpPr>
          <p:nvPr/>
        </p:nvGrpSpPr>
        <p:grpSpPr bwMode="auto">
          <a:xfrm>
            <a:off x="2660704" y="1284574"/>
            <a:ext cx="7535488" cy="1145496"/>
            <a:chOff x="891" y="1175"/>
            <a:chExt cx="3156" cy="320"/>
          </a:xfrm>
        </p:grpSpPr>
        <p:grpSp>
          <p:nvGrpSpPr>
            <p:cNvPr id="53" name="Group 62"/>
            <p:cNvGrpSpPr>
              <a:grpSpLocks/>
            </p:cNvGrpSpPr>
            <p:nvPr/>
          </p:nvGrpSpPr>
          <p:grpSpPr bwMode="auto">
            <a:xfrm>
              <a:off x="891" y="1175"/>
              <a:ext cx="3156" cy="320"/>
              <a:chOff x="1258" y="1081"/>
              <a:chExt cx="3156" cy="320"/>
            </a:xfrm>
          </p:grpSpPr>
          <p:sp>
            <p:nvSpPr>
              <p:cNvPr id="56" name="Oval 63"/>
              <p:cNvSpPr>
                <a:spLocks noChangeArrowheads="1"/>
              </p:cNvSpPr>
              <p:nvPr/>
            </p:nvSpPr>
            <p:spPr bwMode="gray">
              <a:xfrm>
                <a:off x="1258" y="1091"/>
                <a:ext cx="304" cy="303"/>
              </a:xfrm>
              <a:prstGeom prst="ellipse">
                <a:avLst/>
              </a:prstGeom>
              <a:gradFill rotWithShape="1">
                <a:gsLst>
                  <a:gs pos="0">
                    <a:schemeClr val="accent2">
                      <a:gamma/>
                      <a:shade val="25490"/>
                      <a:invGamma/>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sp>
            <p:nvSpPr>
              <p:cNvPr id="57" name="AutoShape 64"/>
              <p:cNvSpPr>
                <a:spLocks noChangeArrowheads="1"/>
              </p:cNvSpPr>
              <p:nvPr/>
            </p:nvSpPr>
            <p:spPr bwMode="gray">
              <a:xfrm>
                <a:off x="1491" y="1081"/>
                <a:ext cx="2923" cy="320"/>
              </a:xfrm>
              <a:prstGeom prst="roundRect">
                <a:avLst>
                  <a:gd name="adj" fmla="val 50000"/>
                </a:avLst>
              </a:prstGeom>
              <a:gradFill rotWithShape="1">
                <a:gsLst>
                  <a:gs pos="0">
                    <a:schemeClr val="accent2"/>
                  </a:gs>
                  <a:gs pos="100000">
                    <a:schemeClr val="accent2">
                      <a:gamma/>
                      <a:tint val="0"/>
                      <a:invGamma/>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grpSp>
        <p:sp>
          <p:nvSpPr>
            <p:cNvPr id="54" name="Oval 65"/>
            <p:cNvSpPr>
              <a:spLocks noChangeArrowheads="1"/>
            </p:cNvSpPr>
            <p:nvPr/>
          </p:nvSpPr>
          <p:spPr bwMode="gray">
            <a:xfrm>
              <a:off x="941" y="1225"/>
              <a:ext cx="211" cy="177"/>
            </a:xfrm>
            <a:prstGeom prst="ellipse">
              <a:avLst/>
            </a:prstGeom>
            <a:gradFill rotWithShape="1">
              <a:gsLst>
                <a:gs pos="0">
                  <a:schemeClr val="hlink"/>
                </a:gs>
                <a:gs pos="100000">
                  <a:schemeClr val="hlink">
                    <a:gamma/>
                    <a:shade val="22353"/>
                    <a:invGamma/>
                  </a:schemeClr>
                </a:gs>
              </a:gsLst>
              <a:lin ang="5400000" scaled="1"/>
            </a:gradFill>
            <a:ln>
              <a:noFill/>
            </a:ln>
            <a:effectLst>
              <a:outerShdw dist="35921" dir="2700000" algn="ctr" rotWithShape="0">
                <a:schemeClr val="tx2">
                  <a:alpha val="50000"/>
                </a:scheme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fontAlgn="base">
                <a:spcBef>
                  <a:spcPct val="0"/>
                </a:spcBef>
                <a:spcAft>
                  <a:spcPct val="0"/>
                </a:spcAft>
              </a:pPr>
              <a:endParaRPr lang="en-US" b="1">
                <a:solidFill>
                  <a:srgbClr val="000000"/>
                </a:solidFill>
              </a:endParaRPr>
            </a:p>
          </p:txBody>
        </p:sp>
        <p:sp>
          <p:nvSpPr>
            <p:cNvPr id="55" name="Oval 66"/>
            <p:cNvSpPr>
              <a:spLocks noChangeArrowheads="1"/>
            </p:cNvSpPr>
            <p:nvPr/>
          </p:nvSpPr>
          <p:spPr bwMode="gray">
            <a:xfrm>
              <a:off x="945" y="1217"/>
              <a:ext cx="152" cy="153"/>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grpSp>
      <p:sp>
        <p:nvSpPr>
          <p:cNvPr id="79" name="Text Box 15"/>
          <p:cNvSpPr txBox="1">
            <a:spLocks noChangeArrowheads="1"/>
          </p:cNvSpPr>
          <p:nvPr/>
        </p:nvSpPr>
        <p:spPr bwMode="auto">
          <a:xfrm>
            <a:off x="3403271" y="1463351"/>
            <a:ext cx="71031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fontAlgn="base" hangingPunct="0">
              <a:spcBef>
                <a:spcPct val="0"/>
              </a:spcBef>
              <a:spcAft>
                <a:spcPct val="0"/>
              </a:spcAft>
            </a:pPr>
            <a:r>
              <a:rPr lang="en-US" sz="2400" b="1">
                <a:solidFill>
                  <a:srgbClr val="002060"/>
                </a:solidFill>
              </a:rPr>
              <a:t>Văn hóa - xã hội, y tế, giáo dục - đào tạo, khoa học - công nghệ tiếp tục phát triển</a:t>
            </a:r>
            <a:endParaRPr lang="en-US" sz="3200" b="1" dirty="0">
              <a:solidFill>
                <a:srgbClr val="002060"/>
              </a:solidFill>
            </a:endParaRPr>
          </a:p>
        </p:txBody>
      </p:sp>
      <p:sp>
        <p:nvSpPr>
          <p:cNvPr id="49" name="Oval 48"/>
          <p:cNvSpPr/>
          <p:nvPr/>
        </p:nvSpPr>
        <p:spPr>
          <a:xfrm>
            <a:off x="9581776" y="48507"/>
            <a:ext cx="950355" cy="997631"/>
          </a:xfrm>
          <a:prstGeom prst="ellipse">
            <a:avLst/>
          </a:prstGeom>
          <a:blipFill>
            <a:blip r:embed="rId3" cstate="print">
              <a:extLst>
                <a:ext uri="{28A0092B-C50C-407E-A947-70E740481C1C}">
                  <a14:useLocalDpi xmlns:a14="http://schemas.microsoft.com/office/drawing/2010/main" val="0"/>
                </a:ext>
              </a:extLst>
            </a:blip>
            <a:srcRect/>
            <a:stretch>
              <a:fillRect l="-18000" r="-1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0" name="Oval 49"/>
          <p:cNvSpPr/>
          <p:nvPr/>
        </p:nvSpPr>
        <p:spPr>
          <a:xfrm>
            <a:off x="2660704" y="77593"/>
            <a:ext cx="909046" cy="885792"/>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8" name="Oval 47"/>
          <p:cNvSpPr/>
          <p:nvPr/>
        </p:nvSpPr>
        <p:spPr>
          <a:xfrm>
            <a:off x="1670246" y="306810"/>
            <a:ext cx="1265742" cy="1290305"/>
          </a:xfrm>
          <a:prstGeom prst="ellipse">
            <a:avLst/>
          </a:prstGeom>
          <a:blipFill>
            <a:blip r:embed="rId5" cstate="print">
              <a:extLst>
                <a:ext uri="{28A0092B-C50C-407E-A947-70E740481C1C}">
                  <a14:useLocalDpi xmlns:a14="http://schemas.microsoft.com/office/drawing/2010/main" val="0"/>
                </a:ext>
              </a:extLst>
            </a:blip>
            <a:srcRect/>
            <a:stretch>
              <a:fillRect l="-21000" r="-2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Rectangle 3"/>
          <p:cNvSpPr/>
          <p:nvPr/>
        </p:nvSpPr>
        <p:spPr>
          <a:xfrm>
            <a:off x="3986869" y="2751259"/>
            <a:ext cx="6545262" cy="2739211"/>
          </a:xfrm>
          <a:prstGeom prst="rect">
            <a:avLst/>
          </a:prstGeom>
        </p:spPr>
        <p:txBody>
          <a:bodyPr wrap="square">
            <a:spAutoFit/>
          </a:bodyPr>
          <a:lstStyle/>
          <a:p>
            <a:pPr algn="just"/>
            <a:r>
              <a:rPr lang="en-US" sz="2800" b="1" dirty="0" err="1">
                <a:solidFill>
                  <a:srgbClr val="FF0000"/>
                </a:solidFill>
                <a:latin typeface="Arial" panose="020B0604020202020204" pitchFamily="34" charset="0"/>
              </a:rPr>
              <a:t>Giáo</a:t>
            </a:r>
            <a:r>
              <a:rPr lang="en-US" sz="2800" b="1" dirty="0">
                <a:solidFill>
                  <a:srgbClr val="FF0000"/>
                </a:solidFill>
                <a:latin typeface="Arial" panose="020B0604020202020204" pitchFamily="34" charset="0"/>
              </a:rPr>
              <a:t> </a:t>
            </a:r>
            <a:r>
              <a:rPr lang="en-US" sz="2800" b="1" dirty="0" err="1">
                <a:solidFill>
                  <a:srgbClr val="FF0000"/>
                </a:solidFill>
                <a:latin typeface="Arial" panose="020B0604020202020204" pitchFamily="34" charset="0"/>
              </a:rPr>
              <a:t>dục</a:t>
            </a:r>
            <a:r>
              <a:rPr lang="en-US" sz="2800" b="1" dirty="0">
                <a:solidFill>
                  <a:srgbClr val="FF0000"/>
                </a:solidFill>
                <a:latin typeface="Arial" panose="020B0604020202020204" pitchFamily="34" charset="0"/>
              </a:rPr>
              <a:t>: </a:t>
            </a:r>
            <a:r>
              <a:rPr lang="en-US" sz="2400" b="1" dirty="0" err="1">
                <a:solidFill>
                  <a:srgbClr val="002060"/>
                </a:solidFill>
              </a:rPr>
              <a:t>phát</a:t>
            </a:r>
            <a:r>
              <a:rPr lang="en-US" sz="2400" b="1" dirty="0">
                <a:solidFill>
                  <a:srgbClr val="002060"/>
                </a:solidFill>
              </a:rPr>
              <a:t> </a:t>
            </a:r>
            <a:r>
              <a:rPr lang="en-US" sz="2400" b="1" dirty="0" err="1">
                <a:solidFill>
                  <a:srgbClr val="002060"/>
                </a:solidFill>
              </a:rPr>
              <a:t>triển</a:t>
            </a:r>
            <a:r>
              <a:rPr lang="en-US" sz="2400" b="1" dirty="0">
                <a:solidFill>
                  <a:srgbClr val="002060"/>
                </a:solidFill>
              </a:rPr>
              <a:t> </a:t>
            </a:r>
            <a:r>
              <a:rPr lang="en-US" sz="2400" b="1" dirty="0" err="1">
                <a:solidFill>
                  <a:srgbClr val="002060"/>
                </a:solidFill>
              </a:rPr>
              <a:t>về</a:t>
            </a:r>
            <a:r>
              <a:rPr lang="en-US" sz="2400" b="1" dirty="0">
                <a:solidFill>
                  <a:srgbClr val="002060"/>
                </a:solidFill>
              </a:rPr>
              <a:t> </a:t>
            </a:r>
            <a:r>
              <a:rPr lang="en-US" sz="2400" b="1" dirty="0" err="1">
                <a:solidFill>
                  <a:srgbClr val="002060"/>
                </a:solidFill>
              </a:rPr>
              <a:t>quy</a:t>
            </a:r>
            <a:r>
              <a:rPr lang="en-US" sz="2400" b="1" dirty="0">
                <a:solidFill>
                  <a:srgbClr val="002060"/>
                </a:solidFill>
              </a:rPr>
              <a:t> </a:t>
            </a:r>
            <a:r>
              <a:rPr lang="en-US" sz="2400" b="1" dirty="0" err="1">
                <a:solidFill>
                  <a:srgbClr val="002060"/>
                </a:solidFill>
              </a:rPr>
              <a:t>mô</a:t>
            </a:r>
            <a:r>
              <a:rPr lang="en-US" sz="2400" b="1" dirty="0">
                <a:solidFill>
                  <a:srgbClr val="002060"/>
                </a:solidFill>
              </a:rPr>
              <a:t>, </a:t>
            </a:r>
            <a:r>
              <a:rPr lang="en-US" sz="2400" b="1" dirty="0" err="1">
                <a:solidFill>
                  <a:srgbClr val="002060"/>
                </a:solidFill>
              </a:rPr>
              <a:t>nâng</a:t>
            </a:r>
            <a:r>
              <a:rPr lang="en-US" sz="2400" b="1" dirty="0">
                <a:solidFill>
                  <a:srgbClr val="002060"/>
                </a:solidFill>
              </a:rPr>
              <a:t> </a:t>
            </a:r>
            <a:r>
              <a:rPr lang="en-US" sz="2400" b="1" dirty="0" err="1">
                <a:solidFill>
                  <a:srgbClr val="002060"/>
                </a:solidFill>
              </a:rPr>
              <a:t>cao</a:t>
            </a:r>
            <a:r>
              <a:rPr lang="en-US" sz="2400" b="1" dirty="0">
                <a:solidFill>
                  <a:srgbClr val="002060"/>
                </a:solidFill>
              </a:rPr>
              <a:t> </a:t>
            </a:r>
            <a:r>
              <a:rPr lang="en-US" sz="2400" b="1" dirty="0" err="1">
                <a:solidFill>
                  <a:srgbClr val="002060"/>
                </a:solidFill>
              </a:rPr>
              <a:t>về</a:t>
            </a:r>
            <a:r>
              <a:rPr lang="en-US" sz="2400" b="1" dirty="0">
                <a:solidFill>
                  <a:srgbClr val="002060"/>
                </a:solidFill>
              </a:rPr>
              <a:t> </a:t>
            </a:r>
            <a:r>
              <a:rPr lang="en-US" sz="2400" b="1" dirty="0" err="1">
                <a:solidFill>
                  <a:srgbClr val="002060"/>
                </a:solidFill>
              </a:rPr>
              <a:t>chất</a:t>
            </a:r>
            <a:r>
              <a:rPr lang="en-US" sz="2400" b="1" dirty="0">
                <a:solidFill>
                  <a:srgbClr val="002060"/>
                </a:solidFill>
              </a:rPr>
              <a:t> </a:t>
            </a:r>
            <a:r>
              <a:rPr lang="en-US" sz="2400" b="1" dirty="0" err="1">
                <a:solidFill>
                  <a:srgbClr val="002060"/>
                </a:solidFill>
              </a:rPr>
              <a:t>lượng</a:t>
            </a:r>
            <a:r>
              <a:rPr lang="en-US" sz="2400" b="1" dirty="0">
                <a:solidFill>
                  <a:srgbClr val="002060"/>
                </a:solidFill>
              </a:rPr>
              <a:t>; </a:t>
            </a:r>
            <a:r>
              <a:rPr lang="en-US" sz="2400" b="1" dirty="0" err="1">
                <a:solidFill>
                  <a:srgbClr val="002060"/>
                </a:solidFill>
              </a:rPr>
              <a:t>tiếp</a:t>
            </a:r>
            <a:r>
              <a:rPr lang="en-US" sz="2400" b="1" dirty="0">
                <a:solidFill>
                  <a:srgbClr val="002060"/>
                </a:solidFill>
              </a:rPr>
              <a:t> </a:t>
            </a:r>
            <a:r>
              <a:rPr lang="en-US" sz="2400" b="1" dirty="0" err="1">
                <a:solidFill>
                  <a:srgbClr val="002060"/>
                </a:solidFill>
              </a:rPr>
              <a:t>tục</a:t>
            </a:r>
            <a:r>
              <a:rPr lang="en-US" sz="2400" b="1" dirty="0">
                <a:solidFill>
                  <a:srgbClr val="002060"/>
                </a:solidFill>
              </a:rPr>
              <a:t> </a:t>
            </a:r>
            <a:r>
              <a:rPr lang="en-US" sz="2400" b="1" dirty="0" err="1">
                <a:solidFill>
                  <a:srgbClr val="002060"/>
                </a:solidFill>
              </a:rPr>
              <a:t>phân</a:t>
            </a:r>
            <a:r>
              <a:rPr lang="en-US" sz="2400" b="1" dirty="0">
                <a:solidFill>
                  <a:srgbClr val="002060"/>
                </a:solidFill>
              </a:rPr>
              <a:t> </a:t>
            </a:r>
            <a:r>
              <a:rPr lang="en-US" sz="2400" b="1" dirty="0" err="1">
                <a:solidFill>
                  <a:srgbClr val="002060"/>
                </a:solidFill>
              </a:rPr>
              <a:t>cấp</a:t>
            </a:r>
            <a:r>
              <a:rPr lang="en-US" sz="2400" b="1" dirty="0">
                <a:solidFill>
                  <a:srgbClr val="002060"/>
                </a:solidFill>
              </a:rPr>
              <a:t> </a:t>
            </a:r>
            <a:r>
              <a:rPr lang="en-US" sz="2400" b="1" dirty="0" err="1">
                <a:solidFill>
                  <a:srgbClr val="002060"/>
                </a:solidFill>
              </a:rPr>
              <a:t>mạnh</a:t>
            </a:r>
            <a:r>
              <a:rPr lang="en-US" sz="2400" b="1" dirty="0">
                <a:solidFill>
                  <a:srgbClr val="002060"/>
                </a:solidFill>
              </a:rPr>
              <a:t> </a:t>
            </a:r>
            <a:r>
              <a:rPr lang="en-US" sz="2400" b="1" dirty="0" err="1">
                <a:solidFill>
                  <a:srgbClr val="002060"/>
                </a:solidFill>
              </a:rPr>
              <a:t>mẽ</a:t>
            </a:r>
            <a:r>
              <a:rPr lang="en-US" sz="2400" b="1" dirty="0">
                <a:solidFill>
                  <a:srgbClr val="002060"/>
                </a:solidFill>
              </a:rPr>
              <a:t>. </a:t>
            </a:r>
            <a:r>
              <a:rPr lang="en-US" sz="2400" b="1" dirty="0" err="1">
                <a:solidFill>
                  <a:srgbClr val="002060"/>
                </a:solidFill>
              </a:rPr>
              <a:t>Tỷ</a:t>
            </a:r>
            <a:r>
              <a:rPr lang="en-US" sz="2400" b="1" dirty="0">
                <a:solidFill>
                  <a:srgbClr val="002060"/>
                </a:solidFill>
              </a:rPr>
              <a:t> </a:t>
            </a:r>
            <a:r>
              <a:rPr lang="en-US" sz="2400" b="1" dirty="0" err="1">
                <a:solidFill>
                  <a:srgbClr val="002060"/>
                </a:solidFill>
              </a:rPr>
              <a:t>lệ</a:t>
            </a:r>
            <a:r>
              <a:rPr lang="en-US" sz="2400" b="1" dirty="0">
                <a:solidFill>
                  <a:srgbClr val="002060"/>
                </a:solidFill>
              </a:rPr>
              <a:t> lao </a:t>
            </a:r>
            <a:r>
              <a:rPr lang="en-US" sz="2400" b="1" dirty="0" err="1">
                <a:solidFill>
                  <a:srgbClr val="002060"/>
                </a:solidFill>
              </a:rPr>
              <a:t>động</a:t>
            </a:r>
            <a:r>
              <a:rPr lang="en-US" sz="2400" b="1" dirty="0">
                <a:solidFill>
                  <a:srgbClr val="002060"/>
                </a:solidFill>
              </a:rPr>
              <a:t> </a:t>
            </a:r>
            <a:r>
              <a:rPr lang="en-US" sz="2400" b="1" dirty="0" err="1">
                <a:solidFill>
                  <a:srgbClr val="002060"/>
                </a:solidFill>
              </a:rPr>
              <a:t>đang</a:t>
            </a:r>
            <a:r>
              <a:rPr lang="en-US" sz="2400" b="1" dirty="0">
                <a:solidFill>
                  <a:srgbClr val="002060"/>
                </a:solidFill>
              </a:rPr>
              <a:t> </a:t>
            </a:r>
            <a:r>
              <a:rPr lang="en-US" sz="2400" b="1" dirty="0" err="1">
                <a:solidFill>
                  <a:srgbClr val="002060"/>
                </a:solidFill>
              </a:rPr>
              <a:t>làm</a:t>
            </a:r>
            <a:r>
              <a:rPr lang="en-US" sz="2400" b="1" dirty="0">
                <a:solidFill>
                  <a:srgbClr val="002060"/>
                </a:solidFill>
              </a:rPr>
              <a:t> </a:t>
            </a:r>
            <a:r>
              <a:rPr lang="en-US" sz="2400" b="1" dirty="0" err="1">
                <a:solidFill>
                  <a:srgbClr val="002060"/>
                </a:solidFill>
              </a:rPr>
              <a:t>việc</a:t>
            </a:r>
            <a:r>
              <a:rPr lang="en-US" sz="2400" b="1" dirty="0">
                <a:solidFill>
                  <a:srgbClr val="002060"/>
                </a:solidFill>
              </a:rPr>
              <a:t> </a:t>
            </a:r>
            <a:r>
              <a:rPr lang="en-US" sz="2400" b="1" dirty="0" err="1">
                <a:solidFill>
                  <a:srgbClr val="002060"/>
                </a:solidFill>
              </a:rPr>
              <a:t>đã</a:t>
            </a:r>
            <a:r>
              <a:rPr lang="en-US" sz="2400" b="1" dirty="0">
                <a:solidFill>
                  <a:srgbClr val="002060"/>
                </a:solidFill>
              </a:rPr>
              <a:t> qua </a:t>
            </a:r>
            <a:r>
              <a:rPr lang="en-US" sz="2400" b="1" dirty="0" err="1">
                <a:solidFill>
                  <a:srgbClr val="002060"/>
                </a:solidFill>
              </a:rPr>
              <a:t>đào</a:t>
            </a:r>
            <a:r>
              <a:rPr lang="en-US" sz="2400" b="1" dirty="0">
                <a:solidFill>
                  <a:srgbClr val="002060"/>
                </a:solidFill>
              </a:rPr>
              <a:t> </a:t>
            </a:r>
            <a:r>
              <a:rPr lang="en-US" sz="2400" b="1" dirty="0" err="1">
                <a:solidFill>
                  <a:srgbClr val="002060"/>
                </a:solidFill>
              </a:rPr>
              <a:t>tạo</a:t>
            </a:r>
            <a:r>
              <a:rPr lang="en-US" sz="2400" b="1" dirty="0">
                <a:solidFill>
                  <a:srgbClr val="002060"/>
                </a:solidFill>
              </a:rPr>
              <a:t> </a:t>
            </a:r>
            <a:r>
              <a:rPr lang="en-US" sz="2400" b="1" dirty="0" err="1">
                <a:solidFill>
                  <a:srgbClr val="002060"/>
                </a:solidFill>
              </a:rPr>
              <a:t>nghề</a:t>
            </a:r>
            <a:r>
              <a:rPr lang="en-US" sz="2400" b="1" dirty="0">
                <a:solidFill>
                  <a:srgbClr val="002060"/>
                </a:solidFill>
              </a:rPr>
              <a:t> </a:t>
            </a:r>
            <a:r>
              <a:rPr lang="en-US" sz="2400" b="1" dirty="0" err="1">
                <a:solidFill>
                  <a:srgbClr val="002060"/>
                </a:solidFill>
              </a:rPr>
              <a:t>năm</a:t>
            </a:r>
            <a:r>
              <a:rPr lang="en-US" sz="2400" b="1" dirty="0">
                <a:solidFill>
                  <a:srgbClr val="002060"/>
                </a:solidFill>
              </a:rPr>
              <a:t> 2019 </a:t>
            </a:r>
            <a:r>
              <a:rPr lang="en-US" sz="2400" b="1" dirty="0" err="1">
                <a:solidFill>
                  <a:srgbClr val="FF0000"/>
                </a:solidFill>
              </a:rPr>
              <a:t>đạt</a:t>
            </a:r>
            <a:r>
              <a:rPr lang="en-US" sz="2400" b="1" dirty="0">
                <a:solidFill>
                  <a:srgbClr val="FF0000"/>
                </a:solidFill>
              </a:rPr>
              <a:t> 84,79%, </a:t>
            </a:r>
            <a:r>
              <a:rPr lang="en-US" sz="2400" b="1" dirty="0" err="1">
                <a:solidFill>
                  <a:srgbClr val="002060"/>
                </a:solidFill>
              </a:rPr>
              <a:t>ước</a:t>
            </a:r>
            <a:r>
              <a:rPr lang="en-US" sz="2400" b="1" dirty="0">
                <a:solidFill>
                  <a:srgbClr val="002060"/>
                </a:solidFill>
              </a:rPr>
              <a:t> </a:t>
            </a:r>
            <a:r>
              <a:rPr lang="en-US" sz="2400" b="1" dirty="0" err="1">
                <a:solidFill>
                  <a:srgbClr val="002060"/>
                </a:solidFill>
              </a:rPr>
              <a:t>năm</a:t>
            </a:r>
            <a:r>
              <a:rPr lang="en-US" sz="2400" b="1" dirty="0">
                <a:solidFill>
                  <a:srgbClr val="002060"/>
                </a:solidFill>
              </a:rPr>
              <a:t> 2020 </a:t>
            </a:r>
            <a:r>
              <a:rPr lang="en-US" sz="2400" b="1" dirty="0" err="1">
                <a:solidFill>
                  <a:srgbClr val="002060"/>
                </a:solidFill>
              </a:rPr>
              <a:t>đạt</a:t>
            </a:r>
            <a:r>
              <a:rPr lang="en-US" sz="2400" b="1" dirty="0">
                <a:solidFill>
                  <a:srgbClr val="002060"/>
                </a:solidFill>
              </a:rPr>
              <a:t> </a:t>
            </a:r>
            <a:r>
              <a:rPr lang="en-US" sz="2400" b="1" dirty="0">
                <a:solidFill>
                  <a:srgbClr val="FF0000"/>
                </a:solidFill>
              </a:rPr>
              <a:t>85,2%</a:t>
            </a:r>
            <a:r>
              <a:rPr lang="en-US" sz="2400" b="1" dirty="0">
                <a:solidFill>
                  <a:srgbClr val="002060"/>
                </a:solidFill>
              </a:rPr>
              <a:t>. </a:t>
            </a:r>
            <a:r>
              <a:rPr lang="en-US" sz="2400" b="1" dirty="0" err="1">
                <a:solidFill>
                  <a:srgbClr val="002060"/>
                </a:solidFill>
              </a:rPr>
              <a:t>Tỷ</a:t>
            </a:r>
            <a:r>
              <a:rPr lang="en-US" sz="2400" b="1" dirty="0">
                <a:solidFill>
                  <a:srgbClr val="002060"/>
                </a:solidFill>
              </a:rPr>
              <a:t> </a:t>
            </a:r>
            <a:r>
              <a:rPr lang="en-US" sz="2400" b="1" dirty="0" err="1">
                <a:solidFill>
                  <a:srgbClr val="002060"/>
                </a:solidFill>
              </a:rPr>
              <a:t>lệ</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việc</a:t>
            </a:r>
            <a:r>
              <a:rPr lang="en-US" sz="2400" b="1" dirty="0">
                <a:solidFill>
                  <a:srgbClr val="002060"/>
                </a:solidFill>
              </a:rPr>
              <a:t> </a:t>
            </a:r>
            <a:r>
              <a:rPr lang="en-US" sz="2400" b="1" dirty="0" err="1">
                <a:solidFill>
                  <a:srgbClr val="002060"/>
                </a:solidFill>
              </a:rPr>
              <a:t>làm</a:t>
            </a:r>
            <a:r>
              <a:rPr lang="en-US" sz="2400" b="1" dirty="0">
                <a:solidFill>
                  <a:srgbClr val="002060"/>
                </a:solidFill>
              </a:rPr>
              <a:t> </a:t>
            </a:r>
            <a:r>
              <a:rPr lang="en-US" sz="2400" b="1" dirty="0" err="1">
                <a:solidFill>
                  <a:srgbClr val="002060"/>
                </a:solidFill>
              </a:rPr>
              <a:t>trên</a:t>
            </a:r>
            <a:r>
              <a:rPr lang="en-US" sz="2400" b="1" dirty="0">
                <a:solidFill>
                  <a:srgbClr val="002060"/>
                </a:solidFill>
              </a:rPr>
              <a:t> </a:t>
            </a:r>
            <a:r>
              <a:rPr lang="en-US" sz="2400" b="1" dirty="0">
                <a:solidFill>
                  <a:srgbClr val="FF0000"/>
                </a:solidFill>
              </a:rPr>
              <a:t>85%. </a:t>
            </a:r>
            <a:r>
              <a:rPr lang="en-US" sz="2400" b="1" dirty="0" err="1">
                <a:solidFill>
                  <a:srgbClr val="002060"/>
                </a:solidFill>
              </a:rPr>
              <a:t>Giáo</a:t>
            </a:r>
            <a:r>
              <a:rPr lang="en-US" sz="2400" b="1" dirty="0">
                <a:solidFill>
                  <a:srgbClr val="002060"/>
                </a:solidFill>
              </a:rPr>
              <a:t> </a:t>
            </a:r>
            <a:r>
              <a:rPr lang="en-US" sz="2400" b="1" dirty="0" err="1">
                <a:solidFill>
                  <a:srgbClr val="002060"/>
                </a:solidFill>
              </a:rPr>
              <a:t>dục</a:t>
            </a:r>
            <a:r>
              <a:rPr lang="en-US" sz="2400" b="1" dirty="0">
                <a:solidFill>
                  <a:srgbClr val="002060"/>
                </a:solidFill>
              </a:rPr>
              <a:t> </a:t>
            </a:r>
            <a:r>
              <a:rPr lang="en-US" sz="2400" b="1" dirty="0" err="1">
                <a:solidFill>
                  <a:srgbClr val="002060"/>
                </a:solidFill>
              </a:rPr>
              <a:t>đại</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phát</a:t>
            </a:r>
            <a:r>
              <a:rPr lang="en-US" sz="2400" b="1" dirty="0">
                <a:solidFill>
                  <a:srgbClr val="002060"/>
                </a:solidFill>
              </a:rPr>
              <a:t> </a:t>
            </a:r>
            <a:r>
              <a:rPr lang="en-US" sz="2400" b="1" dirty="0" err="1">
                <a:solidFill>
                  <a:srgbClr val="002060"/>
                </a:solidFill>
              </a:rPr>
              <a:t>triển</a:t>
            </a:r>
            <a:r>
              <a:rPr lang="en-US" sz="2400" b="1" dirty="0">
                <a:solidFill>
                  <a:srgbClr val="002060"/>
                </a:solidFill>
              </a:rPr>
              <a:t> </a:t>
            </a:r>
            <a:r>
              <a:rPr lang="en-US" sz="2400" b="1" dirty="0" err="1">
                <a:solidFill>
                  <a:srgbClr val="002060"/>
                </a:solidFill>
              </a:rPr>
              <a:t>theo</a:t>
            </a:r>
            <a:r>
              <a:rPr lang="en-US" sz="2400" b="1" dirty="0">
                <a:solidFill>
                  <a:srgbClr val="002060"/>
                </a:solidFill>
              </a:rPr>
              <a:t> </a:t>
            </a:r>
            <a:r>
              <a:rPr lang="en-US" sz="2400" b="1" dirty="0" err="1">
                <a:solidFill>
                  <a:srgbClr val="002060"/>
                </a:solidFill>
              </a:rPr>
              <a:t>định</a:t>
            </a:r>
            <a:r>
              <a:rPr lang="en-US" sz="2400" b="1" dirty="0">
                <a:solidFill>
                  <a:srgbClr val="002060"/>
                </a:solidFill>
              </a:rPr>
              <a:t> </a:t>
            </a:r>
            <a:r>
              <a:rPr lang="en-US" sz="2400" b="1" dirty="0" err="1">
                <a:solidFill>
                  <a:srgbClr val="002060"/>
                </a:solidFill>
              </a:rPr>
              <a:t>hướng</a:t>
            </a:r>
            <a:r>
              <a:rPr lang="en-US" sz="2400" b="1" dirty="0">
                <a:solidFill>
                  <a:srgbClr val="002060"/>
                </a:solidFill>
              </a:rPr>
              <a:t> </a:t>
            </a:r>
            <a:r>
              <a:rPr lang="en-US" sz="2400" b="1" dirty="0" err="1">
                <a:solidFill>
                  <a:srgbClr val="002060"/>
                </a:solidFill>
              </a:rPr>
              <a:t>chuẩn</a:t>
            </a:r>
            <a:r>
              <a:rPr lang="en-US" sz="2400" b="1" dirty="0">
                <a:solidFill>
                  <a:srgbClr val="002060"/>
                </a:solidFill>
              </a:rPr>
              <a:t>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và</a:t>
            </a:r>
            <a:r>
              <a:rPr lang="en-US" sz="2400" b="1" dirty="0">
                <a:solidFill>
                  <a:srgbClr val="002060"/>
                </a:solidFill>
              </a:rPr>
              <a:t> </a:t>
            </a:r>
            <a:r>
              <a:rPr lang="en-US" sz="2400" b="1" dirty="0" err="1">
                <a:solidFill>
                  <a:srgbClr val="002060"/>
                </a:solidFill>
              </a:rPr>
              <a:t>quốc</a:t>
            </a:r>
            <a:r>
              <a:rPr lang="en-US" sz="2400" b="1" dirty="0">
                <a:solidFill>
                  <a:srgbClr val="002060"/>
                </a:solidFill>
              </a:rPr>
              <a:t> </a:t>
            </a:r>
            <a:r>
              <a:rPr lang="en-US" sz="2400" b="1" dirty="0" err="1">
                <a:solidFill>
                  <a:srgbClr val="002060"/>
                </a:solidFill>
              </a:rPr>
              <a:t>tế</a:t>
            </a:r>
            <a:r>
              <a:rPr lang="en-US" sz="2400" b="1" dirty="0">
                <a:solidFill>
                  <a:srgbClr val="002060"/>
                </a:solidFill>
              </a:rPr>
              <a:t>. </a:t>
            </a:r>
            <a:endParaRPr lang="en-US" sz="2800" b="1" dirty="0">
              <a:solidFill>
                <a:srgbClr val="002060"/>
              </a:solidFill>
            </a:endParaRPr>
          </a:p>
        </p:txBody>
      </p:sp>
      <p:sp>
        <p:nvSpPr>
          <p:cNvPr id="20" name="TextBox 19">
            <a:extLst>
              <a:ext uri="{FF2B5EF4-FFF2-40B4-BE49-F238E27FC236}">
                <a16:creationId xmlns:a16="http://schemas.microsoft.com/office/drawing/2014/main" id="{804B803C-A8A7-412F-AC38-7C01AE15B845}"/>
              </a:ext>
            </a:extLst>
          </p:cNvPr>
          <p:cNvSpPr txBox="1"/>
          <p:nvPr/>
        </p:nvSpPr>
        <p:spPr>
          <a:xfrm>
            <a:off x="2832929" y="1518749"/>
            <a:ext cx="458999" cy="523220"/>
          </a:xfrm>
          <a:prstGeom prst="rect">
            <a:avLst/>
          </a:prstGeom>
          <a:noFill/>
        </p:spPr>
        <p:txBody>
          <a:bodyPr wrap="square">
            <a:spAutoFit/>
          </a:bodyPr>
          <a:lstStyle/>
          <a:p>
            <a:pPr algn="ctr" eaLnBrk="1" hangingPunct="1">
              <a:spcBef>
                <a:spcPct val="50000"/>
              </a:spcBef>
              <a:defRPr/>
            </a:pPr>
            <a:r>
              <a:rPr lang="en-US" altLang="zh-CN" sz="2800" b="1" kern="0">
                <a:solidFill>
                  <a:schemeClr val="bg1"/>
                </a:solidFill>
                <a:ea typeface="宋体" pitchFamily="2" charset="-122"/>
              </a:rPr>
              <a:t>3</a:t>
            </a:r>
            <a:r>
              <a:rPr lang="en-US" altLang="zh-CN" sz="2000" kern="0">
                <a:solidFill>
                  <a:schemeClr val="bg1"/>
                </a:solidFill>
                <a:ea typeface="宋体" pitchFamily="2" charset="-122"/>
              </a:rPr>
              <a:t>.</a:t>
            </a:r>
            <a:endParaRPr lang="en-US" altLang="zh-CN" sz="2000" kern="0" dirty="0">
              <a:solidFill>
                <a:schemeClr val="bg1"/>
              </a:solidFill>
              <a:ea typeface="宋体" pitchFamily="2" charset="-122"/>
            </a:endParaRPr>
          </a:p>
        </p:txBody>
      </p:sp>
    </p:spTree>
    <p:extLst>
      <p:ext uri="{BB962C8B-B14F-4D97-AF65-F5344CB8AC3E}">
        <p14:creationId xmlns:p14="http://schemas.microsoft.com/office/powerpoint/2010/main" val="393990623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ssolve">
                                      <p:cBhvr>
                                        <p:cTn id="7" dur="250"/>
                                        <p:tgtEl>
                                          <p:spTgt spid="40962"/>
                                        </p:tgtEl>
                                      </p:cBhvr>
                                    </p:animEffect>
                                  </p:childTnLst>
                                </p:cTn>
                              </p:par>
                              <p:par>
                                <p:cTn id="8" presetID="9" presetClass="entr" presetSubtype="0" fill="hold" grpId="1" nodeType="withEffect">
                                  <p:stCondLst>
                                    <p:cond delay="0"/>
                                  </p:stCondLst>
                                  <p:childTnLst>
                                    <p:set>
                                      <p:cBhvr>
                                        <p:cTn id="9" dur="1" fill="hold">
                                          <p:stCondLst>
                                            <p:cond delay="0"/>
                                          </p:stCondLst>
                                        </p:cTn>
                                        <p:tgtEl>
                                          <p:spTgt spid="40962"/>
                                        </p:tgtEl>
                                        <p:attrNameLst>
                                          <p:attrName>style.visibility</p:attrName>
                                        </p:attrNameLst>
                                      </p:cBhvr>
                                      <p:to>
                                        <p:strVal val="visible"/>
                                      </p:to>
                                    </p:set>
                                    <p:animEffect transition="in" filter="dissolve">
                                      <p:cBhvr>
                                        <p:cTn id="10" dur="250"/>
                                        <p:tgtEl>
                                          <p:spTgt spid="4096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8"/>
                                        </p:tgtEl>
                                        <p:attrNameLst>
                                          <p:attrName>style.visibility</p:attrName>
                                        </p:attrNameLst>
                                      </p:cBhvr>
                                      <p:to>
                                        <p:strVal val="visible"/>
                                      </p:to>
                                    </p:set>
                                    <p:animEffect transition="in" filter="dissolve">
                                      <p:cBhvr>
                                        <p:cTn id="13" dur="250"/>
                                        <p:tgtEl>
                                          <p:spTgt spid="4099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1031"/>
                                        </p:tgtEl>
                                        <p:attrNameLst>
                                          <p:attrName>style.visibility</p:attrName>
                                        </p:attrNameLst>
                                      </p:cBhvr>
                                      <p:to>
                                        <p:strVal val="visible"/>
                                      </p:to>
                                    </p:set>
                                    <p:animEffect transition="in" filter="dissolve">
                                      <p:cBhvr>
                                        <p:cTn id="16" dur="250"/>
                                        <p:tgtEl>
                                          <p:spTgt spid="4103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dissolve">
                                      <p:cBhvr>
                                        <p:cTn id="21" dur="250"/>
                                        <p:tgtEl>
                                          <p:spTgt spid="5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dissolve">
                                      <p:cBhvr>
                                        <p:cTn id="24" dur="250"/>
                                        <p:tgtEl>
                                          <p:spTgt spid="7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25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250"/>
                                        <p:tgtEl>
                                          <p:spTgt spid="4"/>
                                        </p:tgtEl>
                                      </p:cBhvr>
                                    </p:animEffect>
                                    <p:set>
                                      <p:cBhvr>
                                        <p:cTn id="34" dur="1" fill="hold">
                                          <p:stCondLst>
                                            <p:cond delay="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2" grpId="1"/>
      <p:bldP spid="40998" grpId="0" animBg="1"/>
      <p:bldP spid="41031" grpId="0" animBg="1"/>
      <p:bldP spid="79" grpId="0"/>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613946" y="607054"/>
            <a:ext cx="5961674" cy="487363"/>
          </a:xfrm>
        </p:spPr>
        <p:txBody>
          <a:bodyPr>
            <a:normAutofit fontScale="90000"/>
          </a:bodyPr>
          <a:lstStyle/>
          <a:p>
            <a:r>
              <a:rPr lang="en-US" sz="2800"/>
              <a:t>Kết quả quan trọng, toàn diện</a:t>
            </a:r>
            <a:endParaRPr lang="en-US" sz="2800">
              <a:solidFill>
                <a:schemeClr val="accent1"/>
              </a:solidFill>
            </a:endParaRPr>
          </a:p>
        </p:txBody>
      </p:sp>
      <p:sp>
        <p:nvSpPr>
          <p:cNvPr id="40992" name="Text Box 32"/>
          <p:cNvSpPr txBox="1">
            <a:spLocks noChangeArrowheads="1"/>
          </p:cNvSpPr>
          <p:nvPr/>
        </p:nvSpPr>
        <p:spPr bwMode="auto">
          <a:xfrm>
            <a:off x="3184525" y="702234"/>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solidFill>
                <a:srgbClr val="000000"/>
              </a:solidFill>
            </a:endParaRPr>
          </a:p>
        </p:txBody>
      </p:sp>
      <p:sp>
        <p:nvSpPr>
          <p:cNvPr id="40998" name="AutoShape 38"/>
          <p:cNvSpPr>
            <a:spLocks noChangeArrowheads="1"/>
          </p:cNvSpPr>
          <p:nvPr/>
        </p:nvSpPr>
        <p:spPr bwMode="ltGray">
          <a:xfrm rot="5400000">
            <a:off x="-741960" y="1570122"/>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accent1"/>
              </a:gs>
              <a:gs pos="50000">
                <a:schemeClr val="bg1"/>
              </a:gs>
              <a:gs pos="100000">
                <a:schemeClr val="accent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sp>
        <p:nvSpPr>
          <p:cNvPr id="41031" name="Text Box 71"/>
          <p:cNvSpPr txBox="1">
            <a:spLocks noChangeArrowheads="1"/>
          </p:cNvSpPr>
          <p:nvPr/>
        </p:nvSpPr>
        <p:spPr bwMode="gray">
          <a:xfrm>
            <a:off x="1670247" y="2509648"/>
            <a:ext cx="1851641" cy="28007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4400" b="1">
                <a:solidFill>
                  <a:srgbClr val="3333FF"/>
                </a:solidFill>
              </a:rPr>
              <a:t>Văn hóa Xã hội</a:t>
            </a:r>
            <a:endParaRPr lang="en-US" sz="3200" b="1" dirty="0">
              <a:solidFill>
                <a:srgbClr val="3333FF"/>
              </a:solidFill>
            </a:endParaRPr>
          </a:p>
        </p:txBody>
      </p:sp>
      <p:grpSp>
        <p:nvGrpSpPr>
          <p:cNvPr id="52" name="Group 61"/>
          <p:cNvGrpSpPr>
            <a:grpSpLocks/>
          </p:cNvGrpSpPr>
          <p:nvPr/>
        </p:nvGrpSpPr>
        <p:grpSpPr bwMode="auto">
          <a:xfrm>
            <a:off x="2660704" y="1284574"/>
            <a:ext cx="7535488" cy="1145496"/>
            <a:chOff x="891" y="1175"/>
            <a:chExt cx="3156" cy="320"/>
          </a:xfrm>
        </p:grpSpPr>
        <p:grpSp>
          <p:nvGrpSpPr>
            <p:cNvPr id="53" name="Group 62"/>
            <p:cNvGrpSpPr>
              <a:grpSpLocks/>
            </p:cNvGrpSpPr>
            <p:nvPr/>
          </p:nvGrpSpPr>
          <p:grpSpPr bwMode="auto">
            <a:xfrm>
              <a:off x="891" y="1175"/>
              <a:ext cx="3156" cy="320"/>
              <a:chOff x="1258" y="1081"/>
              <a:chExt cx="3156" cy="320"/>
            </a:xfrm>
          </p:grpSpPr>
          <p:sp>
            <p:nvSpPr>
              <p:cNvPr id="56" name="Oval 63"/>
              <p:cNvSpPr>
                <a:spLocks noChangeArrowheads="1"/>
              </p:cNvSpPr>
              <p:nvPr/>
            </p:nvSpPr>
            <p:spPr bwMode="gray">
              <a:xfrm>
                <a:off x="1258" y="1091"/>
                <a:ext cx="304" cy="303"/>
              </a:xfrm>
              <a:prstGeom prst="ellipse">
                <a:avLst/>
              </a:prstGeom>
              <a:gradFill rotWithShape="1">
                <a:gsLst>
                  <a:gs pos="0">
                    <a:schemeClr val="accent2">
                      <a:gamma/>
                      <a:shade val="25490"/>
                      <a:invGamma/>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sp>
            <p:nvSpPr>
              <p:cNvPr id="57" name="AutoShape 64"/>
              <p:cNvSpPr>
                <a:spLocks noChangeArrowheads="1"/>
              </p:cNvSpPr>
              <p:nvPr/>
            </p:nvSpPr>
            <p:spPr bwMode="gray">
              <a:xfrm>
                <a:off x="1491" y="1081"/>
                <a:ext cx="2923" cy="320"/>
              </a:xfrm>
              <a:prstGeom prst="roundRect">
                <a:avLst>
                  <a:gd name="adj" fmla="val 50000"/>
                </a:avLst>
              </a:prstGeom>
              <a:gradFill rotWithShape="1">
                <a:gsLst>
                  <a:gs pos="0">
                    <a:schemeClr val="accent2"/>
                  </a:gs>
                  <a:gs pos="100000">
                    <a:schemeClr val="accent2">
                      <a:gamma/>
                      <a:tint val="0"/>
                      <a:invGamma/>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grpSp>
        <p:sp>
          <p:nvSpPr>
            <p:cNvPr id="54" name="Oval 65"/>
            <p:cNvSpPr>
              <a:spLocks noChangeArrowheads="1"/>
            </p:cNvSpPr>
            <p:nvPr/>
          </p:nvSpPr>
          <p:spPr bwMode="gray">
            <a:xfrm>
              <a:off x="941" y="1225"/>
              <a:ext cx="211" cy="177"/>
            </a:xfrm>
            <a:prstGeom prst="ellipse">
              <a:avLst/>
            </a:prstGeom>
            <a:gradFill rotWithShape="1">
              <a:gsLst>
                <a:gs pos="0">
                  <a:schemeClr val="hlink"/>
                </a:gs>
                <a:gs pos="100000">
                  <a:schemeClr val="hlink">
                    <a:gamma/>
                    <a:shade val="22353"/>
                    <a:invGamma/>
                  </a:schemeClr>
                </a:gs>
              </a:gsLst>
              <a:lin ang="5400000" scaled="1"/>
            </a:gradFill>
            <a:ln>
              <a:noFill/>
            </a:ln>
            <a:effectLst>
              <a:outerShdw dist="35921" dir="2700000" algn="ctr" rotWithShape="0">
                <a:schemeClr val="tx2">
                  <a:alpha val="50000"/>
                </a:scheme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fontAlgn="base">
                <a:spcBef>
                  <a:spcPct val="0"/>
                </a:spcBef>
                <a:spcAft>
                  <a:spcPct val="0"/>
                </a:spcAft>
              </a:pPr>
              <a:endParaRPr lang="en-US" b="1">
                <a:solidFill>
                  <a:srgbClr val="000000"/>
                </a:solidFill>
              </a:endParaRPr>
            </a:p>
          </p:txBody>
        </p:sp>
        <p:sp>
          <p:nvSpPr>
            <p:cNvPr id="55" name="Oval 66"/>
            <p:cNvSpPr>
              <a:spLocks noChangeArrowheads="1"/>
            </p:cNvSpPr>
            <p:nvPr/>
          </p:nvSpPr>
          <p:spPr bwMode="gray">
            <a:xfrm>
              <a:off x="945" y="1217"/>
              <a:ext cx="152" cy="153"/>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grpSp>
      <p:sp>
        <p:nvSpPr>
          <p:cNvPr id="79" name="Text Box 15"/>
          <p:cNvSpPr txBox="1">
            <a:spLocks noChangeArrowheads="1"/>
          </p:cNvSpPr>
          <p:nvPr/>
        </p:nvSpPr>
        <p:spPr bwMode="auto">
          <a:xfrm>
            <a:off x="3403271" y="1463351"/>
            <a:ext cx="71031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fontAlgn="base" hangingPunct="0">
              <a:spcBef>
                <a:spcPct val="0"/>
              </a:spcBef>
              <a:spcAft>
                <a:spcPct val="0"/>
              </a:spcAft>
            </a:pPr>
            <a:r>
              <a:rPr lang="en-US" sz="2400" b="1">
                <a:solidFill>
                  <a:srgbClr val="002060"/>
                </a:solidFill>
              </a:rPr>
              <a:t>Văn hóa - xã hội, y tế, giáo dục - đào tạo, khoa học - công nghệ tiếp tục phát triển</a:t>
            </a:r>
            <a:endParaRPr lang="en-US" sz="3200" b="1" dirty="0">
              <a:solidFill>
                <a:srgbClr val="002060"/>
              </a:solidFill>
            </a:endParaRPr>
          </a:p>
        </p:txBody>
      </p:sp>
      <p:sp>
        <p:nvSpPr>
          <p:cNvPr id="49" name="Oval 48"/>
          <p:cNvSpPr/>
          <p:nvPr/>
        </p:nvSpPr>
        <p:spPr>
          <a:xfrm>
            <a:off x="9581776" y="48507"/>
            <a:ext cx="950355" cy="997631"/>
          </a:xfrm>
          <a:prstGeom prst="ellipse">
            <a:avLst/>
          </a:prstGeom>
          <a:blipFill>
            <a:blip r:embed="rId3" cstate="print">
              <a:extLst>
                <a:ext uri="{28A0092B-C50C-407E-A947-70E740481C1C}">
                  <a14:useLocalDpi xmlns:a14="http://schemas.microsoft.com/office/drawing/2010/main" val="0"/>
                </a:ext>
              </a:extLst>
            </a:blip>
            <a:srcRect/>
            <a:stretch>
              <a:fillRect l="-18000" r="-1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0" name="Oval 49"/>
          <p:cNvSpPr/>
          <p:nvPr/>
        </p:nvSpPr>
        <p:spPr>
          <a:xfrm>
            <a:off x="2660704" y="77593"/>
            <a:ext cx="909046" cy="885792"/>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8" name="Oval 47"/>
          <p:cNvSpPr/>
          <p:nvPr/>
        </p:nvSpPr>
        <p:spPr>
          <a:xfrm>
            <a:off x="1670246" y="306810"/>
            <a:ext cx="1265742" cy="1290305"/>
          </a:xfrm>
          <a:prstGeom prst="ellipse">
            <a:avLst/>
          </a:prstGeom>
          <a:blipFill>
            <a:blip r:embed="rId5" cstate="print">
              <a:extLst>
                <a:ext uri="{28A0092B-C50C-407E-A947-70E740481C1C}">
                  <a14:useLocalDpi xmlns:a14="http://schemas.microsoft.com/office/drawing/2010/main" val="0"/>
                </a:ext>
              </a:extLst>
            </a:blip>
            <a:srcRect/>
            <a:stretch>
              <a:fillRect l="-21000" r="-2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Rectangle 2"/>
          <p:cNvSpPr/>
          <p:nvPr/>
        </p:nvSpPr>
        <p:spPr>
          <a:xfrm>
            <a:off x="3988553" y="2627894"/>
            <a:ext cx="6545262" cy="3847207"/>
          </a:xfrm>
          <a:prstGeom prst="rect">
            <a:avLst/>
          </a:prstGeom>
        </p:spPr>
        <p:txBody>
          <a:bodyPr wrap="square">
            <a:spAutoFit/>
          </a:bodyPr>
          <a:lstStyle/>
          <a:p>
            <a:pPr algn="just"/>
            <a:r>
              <a:rPr lang="en-US" sz="2400" b="1">
                <a:solidFill>
                  <a:srgbClr val="FF0000"/>
                </a:solidFill>
                <a:latin typeface="Arial" panose="020B0604020202020204" pitchFamily="34" charset="0"/>
              </a:rPr>
              <a:t>Khoa học công nghệ:</a:t>
            </a:r>
            <a:r>
              <a:rPr lang="en-US" sz="2400" b="1">
                <a:solidFill>
                  <a:srgbClr val="333333"/>
                </a:solidFill>
                <a:latin typeface="Arial" panose="020B0604020202020204" pitchFamily="34" charset="0"/>
              </a:rPr>
              <a:t> </a:t>
            </a:r>
            <a:r>
              <a:rPr lang="en-US" sz="2400" b="1">
                <a:solidFill>
                  <a:srgbClr val="002060"/>
                </a:solidFill>
              </a:rPr>
              <a:t>Hoạt động khoa học - công nghệ và đổi mới sáng tạo giữ vững vai trò trung tâm khoa học - công nghệ của cả nước, từng bước trở thành động lực chủ yếu phát triển kinh tế - xã hội gắn với phát triển kinh tế tri thức; bước đầu hình thành và phát triển hệ sinh thái khởi nghiệp, đổi mới sáng tạo và đang trở thành cái nôi của cộng đồng doanh nghiệp khởi nghiệp trên cả nước.</a:t>
            </a:r>
            <a:endParaRPr lang="en-US" sz="2800" b="1">
              <a:solidFill>
                <a:srgbClr val="002060"/>
              </a:solidFill>
            </a:endParaRPr>
          </a:p>
        </p:txBody>
      </p:sp>
      <p:sp>
        <p:nvSpPr>
          <p:cNvPr id="20" name="TextBox 19">
            <a:extLst>
              <a:ext uri="{FF2B5EF4-FFF2-40B4-BE49-F238E27FC236}">
                <a16:creationId xmlns:a16="http://schemas.microsoft.com/office/drawing/2014/main" id="{804B803C-A8A7-412F-AC38-7C01AE15B845}"/>
              </a:ext>
            </a:extLst>
          </p:cNvPr>
          <p:cNvSpPr txBox="1"/>
          <p:nvPr/>
        </p:nvSpPr>
        <p:spPr>
          <a:xfrm>
            <a:off x="2832929" y="1518749"/>
            <a:ext cx="458999" cy="523220"/>
          </a:xfrm>
          <a:prstGeom prst="rect">
            <a:avLst/>
          </a:prstGeom>
          <a:noFill/>
        </p:spPr>
        <p:txBody>
          <a:bodyPr wrap="square">
            <a:spAutoFit/>
          </a:bodyPr>
          <a:lstStyle/>
          <a:p>
            <a:pPr algn="ctr" eaLnBrk="1" hangingPunct="1">
              <a:spcBef>
                <a:spcPct val="50000"/>
              </a:spcBef>
              <a:defRPr/>
            </a:pPr>
            <a:r>
              <a:rPr lang="en-US" altLang="zh-CN" sz="2800" b="1" kern="0">
                <a:solidFill>
                  <a:schemeClr val="bg1"/>
                </a:solidFill>
                <a:ea typeface="宋体" pitchFamily="2" charset="-122"/>
              </a:rPr>
              <a:t>3</a:t>
            </a:r>
            <a:r>
              <a:rPr lang="en-US" altLang="zh-CN" sz="2000" kern="0">
                <a:solidFill>
                  <a:schemeClr val="bg1"/>
                </a:solidFill>
                <a:ea typeface="宋体" pitchFamily="2" charset="-122"/>
              </a:rPr>
              <a:t>.</a:t>
            </a:r>
            <a:endParaRPr lang="en-US" altLang="zh-CN" sz="2000" kern="0" dirty="0">
              <a:solidFill>
                <a:schemeClr val="bg1"/>
              </a:solidFill>
              <a:ea typeface="宋体" pitchFamily="2" charset="-122"/>
            </a:endParaRPr>
          </a:p>
        </p:txBody>
      </p:sp>
    </p:spTree>
    <p:extLst>
      <p:ext uri="{BB962C8B-B14F-4D97-AF65-F5344CB8AC3E}">
        <p14:creationId xmlns:p14="http://schemas.microsoft.com/office/powerpoint/2010/main" val="17297076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ssolve">
                                      <p:cBhvr>
                                        <p:cTn id="7" dur="250"/>
                                        <p:tgtEl>
                                          <p:spTgt spid="40962"/>
                                        </p:tgtEl>
                                      </p:cBhvr>
                                    </p:animEffect>
                                  </p:childTnLst>
                                </p:cTn>
                              </p:par>
                              <p:par>
                                <p:cTn id="8" presetID="9" presetClass="entr" presetSubtype="0" fill="hold" grpId="1" nodeType="withEffect">
                                  <p:stCondLst>
                                    <p:cond delay="0"/>
                                  </p:stCondLst>
                                  <p:childTnLst>
                                    <p:set>
                                      <p:cBhvr>
                                        <p:cTn id="9" dur="1" fill="hold">
                                          <p:stCondLst>
                                            <p:cond delay="0"/>
                                          </p:stCondLst>
                                        </p:cTn>
                                        <p:tgtEl>
                                          <p:spTgt spid="40962"/>
                                        </p:tgtEl>
                                        <p:attrNameLst>
                                          <p:attrName>style.visibility</p:attrName>
                                        </p:attrNameLst>
                                      </p:cBhvr>
                                      <p:to>
                                        <p:strVal val="visible"/>
                                      </p:to>
                                    </p:set>
                                    <p:animEffect transition="in" filter="dissolve">
                                      <p:cBhvr>
                                        <p:cTn id="10" dur="250"/>
                                        <p:tgtEl>
                                          <p:spTgt spid="4096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8"/>
                                        </p:tgtEl>
                                        <p:attrNameLst>
                                          <p:attrName>style.visibility</p:attrName>
                                        </p:attrNameLst>
                                      </p:cBhvr>
                                      <p:to>
                                        <p:strVal val="visible"/>
                                      </p:to>
                                    </p:set>
                                    <p:animEffect transition="in" filter="dissolve">
                                      <p:cBhvr>
                                        <p:cTn id="13" dur="250"/>
                                        <p:tgtEl>
                                          <p:spTgt spid="4099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1031"/>
                                        </p:tgtEl>
                                        <p:attrNameLst>
                                          <p:attrName>style.visibility</p:attrName>
                                        </p:attrNameLst>
                                      </p:cBhvr>
                                      <p:to>
                                        <p:strVal val="visible"/>
                                      </p:to>
                                    </p:set>
                                    <p:animEffect transition="in" filter="dissolve">
                                      <p:cBhvr>
                                        <p:cTn id="16" dur="250"/>
                                        <p:tgtEl>
                                          <p:spTgt spid="4103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dissolve">
                                      <p:cBhvr>
                                        <p:cTn id="21" dur="250"/>
                                        <p:tgtEl>
                                          <p:spTgt spid="5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dissolve">
                                      <p:cBhvr>
                                        <p:cTn id="24" dur="250"/>
                                        <p:tgtEl>
                                          <p:spTgt spid="7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25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250"/>
                                        <p:tgtEl>
                                          <p:spTgt spid="3"/>
                                        </p:tgtEl>
                                      </p:cBhvr>
                                    </p:animEffect>
                                    <p:set>
                                      <p:cBhvr>
                                        <p:cTn id="34" dur="1" fill="hold">
                                          <p:stCondLst>
                                            <p:cond delay="2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2" grpId="1"/>
      <p:bldP spid="40998" grpId="0" animBg="1"/>
      <p:bldP spid="41031" grpId="0" animBg="1"/>
      <p:bldP spid="79" grpId="0"/>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613946" y="607054"/>
            <a:ext cx="5961674" cy="487363"/>
          </a:xfrm>
        </p:spPr>
        <p:txBody>
          <a:bodyPr>
            <a:normAutofit fontScale="90000"/>
          </a:bodyPr>
          <a:lstStyle/>
          <a:p>
            <a:r>
              <a:rPr lang="en-US" sz="2800"/>
              <a:t>Kết quả quan trọng, toàn diện</a:t>
            </a:r>
            <a:endParaRPr lang="en-US" sz="2800">
              <a:solidFill>
                <a:schemeClr val="accent1"/>
              </a:solidFill>
            </a:endParaRPr>
          </a:p>
        </p:txBody>
      </p:sp>
      <p:sp>
        <p:nvSpPr>
          <p:cNvPr id="40992" name="Text Box 32"/>
          <p:cNvSpPr txBox="1">
            <a:spLocks noChangeArrowheads="1"/>
          </p:cNvSpPr>
          <p:nvPr/>
        </p:nvSpPr>
        <p:spPr bwMode="auto">
          <a:xfrm>
            <a:off x="3184525" y="702234"/>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solidFill>
                <a:srgbClr val="000000"/>
              </a:solidFill>
            </a:endParaRPr>
          </a:p>
        </p:txBody>
      </p:sp>
      <p:sp>
        <p:nvSpPr>
          <p:cNvPr id="40998" name="AutoShape 38"/>
          <p:cNvSpPr>
            <a:spLocks noChangeArrowheads="1"/>
          </p:cNvSpPr>
          <p:nvPr/>
        </p:nvSpPr>
        <p:spPr bwMode="ltGray">
          <a:xfrm rot="5400000">
            <a:off x="-741960" y="1570122"/>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accent1"/>
              </a:gs>
              <a:gs pos="50000">
                <a:schemeClr val="bg1"/>
              </a:gs>
              <a:gs pos="100000">
                <a:schemeClr val="accent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sp>
        <p:nvSpPr>
          <p:cNvPr id="41031" name="Text Box 71"/>
          <p:cNvSpPr txBox="1">
            <a:spLocks noChangeArrowheads="1"/>
          </p:cNvSpPr>
          <p:nvPr/>
        </p:nvSpPr>
        <p:spPr bwMode="gray">
          <a:xfrm>
            <a:off x="1670247" y="2509648"/>
            <a:ext cx="1851641" cy="28007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4400" b="1">
                <a:solidFill>
                  <a:srgbClr val="3333FF"/>
                </a:solidFill>
              </a:rPr>
              <a:t>Văn hóa Xã hội</a:t>
            </a:r>
            <a:endParaRPr lang="en-US" sz="3200" b="1" dirty="0">
              <a:solidFill>
                <a:srgbClr val="3333FF"/>
              </a:solidFill>
            </a:endParaRPr>
          </a:p>
        </p:txBody>
      </p:sp>
      <p:grpSp>
        <p:nvGrpSpPr>
          <p:cNvPr id="52" name="Group 61"/>
          <p:cNvGrpSpPr>
            <a:grpSpLocks/>
          </p:cNvGrpSpPr>
          <p:nvPr/>
        </p:nvGrpSpPr>
        <p:grpSpPr bwMode="auto">
          <a:xfrm>
            <a:off x="2660704" y="1284574"/>
            <a:ext cx="7535488" cy="1145496"/>
            <a:chOff x="891" y="1175"/>
            <a:chExt cx="3156" cy="320"/>
          </a:xfrm>
        </p:grpSpPr>
        <p:grpSp>
          <p:nvGrpSpPr>
            <p:cNvPr id="53" name="Group 62"/>
            <p:cNvGrpSpPr>
              <a:grpSpLocks/>
            </p:cNvGrpSpPr>
            <p:nvPr/>
          </p:nvGrpSpPr>
          <p:grpSpPr bwMode="auto">
            <a:xfrm>
              <a:off x="891" y="1175"/>
              <a:ext cx="3156" cy="320"/>
              <a:chOff x="1258" y="1081"/>
              <a:chExt cx="3156" cy="320"/>
            </a:xfrm>
          </p:grpSpPr>
          <p:sp>
            <p:nvSpPr>
              <p:cNvPr id="56" name="Oval 63"/>
              <p:cNvSpPr>
                <a:spLocks noChangeArrowheads="1"/>
              </p:cNvSpPr>
              <p:nvPr/>
            </p:nvSpPr>
            <p:spPr bwMode="gray">
              <a:xfrm>
                <a:off x="1258" y="1091"/>
                <a:ext cx="304" cy="303"/>
              </a:xfrm>
              <a:prstGeom prst="ellipse">
                <a:avLst/>
              </a:prstGeom>
              <a:gradFill rotWithShape="1">
                <a:gsLst>
                  <a:gs pos="0">
                    <a:schemeClr val="accent2">
                      <a:gamma/>
                      <a:shade val="25490"/>
                      <a:invGamma/>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sp>
            <p:nvSpPr>
              <p:cNvPr id="57" name="AutoShape 64"/>
              <p:cNvSpPr>
                <a:spLocks noChangeArrowheads="1"/>
              </p:cNvSpPr>
              <p:nvPr/>
            </p:nvSpPr>
            <p:spPr bwMode="gray">
              <a:xfrm>
                <a:off x="1491" y="1081"/>
                <a:ext cx="2923" cy="320"/>
              </a:xfrm>
              <a:prstGeom prst="roundRect">
                <a:avLst>
                  <a:gd name="adj" fmla="val 50000"/>
                </a:avLst>
              </a:prstGeom>
              <a:gradFill rotWithShape="1">
                <a:gsLst>
                  <a:gs pos="0">
                    <a:schemeClr val="accent2"/>
                  </a:gs>
                  <a:gs pos="100000">
                    <a:schemeClr val="accent2">
                      <a:gamma/>
                      <a:tint val="0"/>
                      <a:invGamma/>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grpSp>
        <p:sp>
          <p:nvSpPr>
            <p:cNvPr id="54" name="Oval 65"/>
            <p:cNvSpPr>
              <a:spLocks noChangeArrowheads="1"/>
            </p:cNvSpPr>
            <p:nvPr/>
          </p:nvSpPr>
          <p:spPr bwMode="gray">
            <a:xfrm>
              <a:off x="941" y="1225"/>
              <a:ext cx="211" cy="177"/>
            </a:xfrm>
            <a:prstGeom prst="ellipse">
              <a:avLst/>
            </a:prstGeom>
            <a:gradFill rotWithShape="1">
              <a:gsLst>
                <a:gs pos="0">
                  <a:schemeClr val="hlink"/>
                </a:gs>
                <a:gs pos="100000">
                  <a:schemeClr val="hlink">
                    <a:gamma/>
                    <a:shade val="22353"/>
                    <a:invGamma/>
                  </a:schemeClr>
                </a:gs>
              </a:gsLst>
              <a:lin ang="5400000" scaled="1"/>
            </a:gradFill>
            <a:ln>
              <a:noFill/>
            </a:ln>
            <a:effectLst>
              <a:outerShdw dist="35921" dir="2700000" algn="ctr" rotWithShape="0">
                <a:schemeClr val="tx2">
                  <a:alpha val="50000"/>
                </a:scheme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fontAlgn="base">
                <a:spcBef>
                  <a:spcPct val="0"/>
                </a:spcBef>
                <a:spcAft>
                  <a:spcPct val="0"/>
                </a:spcAft>
              </a:pPr>
              <a:endParaRPr lang="en-US" b="1">
                <a:solidFill>
                  <a:srgbClr val="000000"/>
                </a:solidFill>
              </a:endParaRPr>
            </a:p>
          </p:txBody>
        </p:sp>
        <p:sp>
          <p:nvSpPr>
            <p:cNvPr id="55" name="Oval 66"/>
            <p:cNvSpPr>
              <a:spLocks noChangeArrowheads="1"/>
            </p:cNvSpPr>
            <p:nvPr/>
          </p:nvSpPr>
          <p:spPr bwMode="gray">
            <a:xfrm>
              <a:off x="945" y="1217"/>
              <a:ext cx="152" cy="153"/>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grpSp>
      <p:sp>
        <p:nvSpPr>
          <p:cNvPr id="79" name="Text Box 15"/>
          <p:cNvSpPr txBox="1">
            <a:spLocks noChangeArrowheads="1"/>
          </p:cNvSpPr>
          <p:nvPr/>
        </p:nvSpPr>
        <p:spPr bwMode="auto">
          <a:xfrm>
            <a:off x="3403271" y="1463351"/>
            <a:ext cx="71031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fontAlgn="base" hangingPunct="0">
              <a:spcBef>
                <a:spcPct val="0"/>
              </a:spcBef>
              <a:spcAft>
                <a:spcPct val="0"/>
              </a:spcAft>
            </a:pPr>
            <a:r>
              <a:rPr lang="en-US" sz="2400" b="1">
                <a:solidFill>
                  <a:srgbClr val="002060"/>
                </a:solidFill>
              </a:rPr>
              <a:t>Văn hóa - xã hội, y tế, giáo dục - đào tạo, khoa học - công nghệ tiếp tục phát triển</a:t>
            </a:r>
            <a:endParaRPr lang="en-US" sz="3200" b="1" dirty="0">
              <a:solidFill>
                <a:srgbClr val="002060"/>
              </a:solidFill>
            </a:endParaRPr>
          </a:p>
        </p:txBody>
      </p:sp>
      <p:sp>
        <p:nvSpPr>
          <p:cNvPr id="49" name="Oval 48"/>
          <p:cNvSpPr/>
          <p:nvPr/>
        </p:nvSpPr>
        <p:spPr>
          <a:xfrm>
            <a:off x="9581776" y="48507"/>
            <a:ext cx="950355" cy="997631"/>
          </a:xfrm>
          <a:prstGeom prst="ellipse">
            <a:avLst/>
          </a:prstGeom>
          <a:blipFill>
            <a:blip r:embed="rId3" cstate="print">
              <a:extLst>
                <a:ext uri="{28A0092B-C50C-407E-A947-70E740481C1C}">
                  <a14:useLocalDpi xmlns:a14="http://schemas.microsoft.com/office/drawing/2010/main" val="0"/>
                </a:ext>
              </a:extLst>
            </a:blip>
            <a:srcRect/>
            <a:stretch>
              <a:fillRect l="-18000" r="-1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0" name="Oval 49"/>
          <p:cNvSpPr/>
          <p:nvPr/>
        </p:nvSpPr>
        <p:spPr>
          <a:xfrm>
            <a:off x="2660704" y="77593"/>
            <a:ext cx="909046" cy="885792"/>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8" name="Oval 47"/>
          <p:cNvSpPr/>
          <p:nvPr/>
        </p:nvSpPr>
        <p:spPr>
          <a:xfrm>
            <a:off x="1670246" y="306810"/>
            <a:ext cx="1265742" cy="1290305"/>
          </a:xfrm>
          <a:prstGeom prst="ellipse">
            <a:avLst/>
          </a:prstGeom>
          <a:blipFill>
            <a:blip r:embed="rId5" cstate="print">
              <a:extLst>
                <a:ext uri="{28A0092B-C50C-407E-A947-70E740481C1C}">
                  <a14:useLocalDpi xmlns:a14="http://schemas.microsoft.com/office/drawing/2010/main" val="0"/>
                </a:ext>
              </a:extLst>
            </a:blip>
            <a:srcRect/>
            <a:stretch>
              <a:fillRect l="-21000" r="-2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3" name="Rectangle 82"/>
          <p:cNvSpPr/>
          <p:nvPr/>
        </p:nvSpPr>
        <p:spPr>
          <a:xfrm>
            <a:off x="3961208" y="2645698"/>
            <a:ext cx="6545262" cy="3108543"/>
          </a:xfrm>
          <a:prstGeom prst="rect">
            <a:avLst/>
          </a:prstGeom>
        </p:spPr>
        <p:txBody>
          <a:bodyPr wrap="square">
            <a:spAutoFit/>
          </a:bodyPr>
          <a:lstStyle/>
          <a:p>
            <a:pPr algn="just"/>
            <a:r>
              <a:rPr lang="en-US" sz="2800" b="1" dirty="0">
                <a:solidFill>
                  <a:srgbClr val="FF0000"/>
                </a:solidFill>
                <a:latin typeface="Arial" panose="020B0604020202020204" pitchFamily="34" charset="0"/>
              </a:rPr>
              <a:t>Y </a:t>
            </a:r>
            <a:r>
              <a:rPr lang="en-US" sz="2800" b="1" dirty="0" err="1">
                <a:solidFill>
                  <a:srgbClr val="FF0000"/>
                </a:solidFill>
                <a:latin typeface="Arial" panose="020B0604020202020204" pitchFamily="34" charset="0"/>
              </a:rPr>
              <a:t>tế</a:t>
            </a:r>
            <a:r>
              <a:rPr lang="en-US" sz="2800" b="1" dirty="0">
                <a:solidFill>
                  <a:srgbClr val="FF0000"/>
                </a:solidFill>
                <a:latin typeface="Arial" panose="020B0604020202020204" pitchFamily="34" charset="0"/>
              </a:rPr>
              <a:t>:</a:t>
            </a:r>
            <a:r>
              <a:rPr lang="en-US" sz="2800" b="1" dirty="0">
                <a:solidFill>
                  <a:srgbClr val="333333"/>
                </a:solidFill>
                <a:latin typeface="Arial" panose="020B0604020202020204" pitchFamily="34" charset="0"/>
              </a:rPr>
              <a:t> </a:t>
            </a:r>
            <a:r>
              <a:rPr lang="en-US" sz="2400" b="1" dirty="0" err="1">
                <a:solidFill>
                  <a:srgbClr val="002060"/>
                </a:solidFill>
              </a:rPr>
              <a:t>đạt</a:t>
            </a:r>
            <a:r>
              <a:rPr lang="en-US" sz="2400" b="1" dirty="0">
                <a:solidFill>
                  <a:srgbClr val="002060"/>
                </a:solidFill>
              </a:rPr>
              <a:t> </a:t>
            </a:r>
            <a:r>
              <a:rPr lang="en-US" sz="2400" b="1" dirty="0">
                <a:solidFill>
                  <a:srgbClr val="FF0000"/>
                </a:solidFill>
              </a:rPr>
              <a:t>20 </a:t>
            </a:r>
            <a:r>
              <a:rPr lang="en-US" sz="2400" b="1" dirty="0" err="1">
                <a:solidFill>
                  <a:srgbClr val="FF0000"/>
                </a:solidFill>
              </a:rPr>
              <a:t>bác</a:t>
            </a:r>
            <a:r>
              <a:rPr lang="en-US" sz="2400" b="1" dirty="0">
                <a:solidFill>
                  <a:srgbClr val="FF0000"/>
                </a:solidFill>
              </a:rPr>
              <a:t> </a:t>
            </a:r>
            <a:r>
              <a:rPr lang="en-US" sz="2400" b="1" dirty="0" err="1">
                <a:solidFill>
                  <a:srgbClr val="FF0000"/>
                </a:solidFill>
              </a:rPr>
              <a:t>sĩ</a:t>
            </a:r>
            <a:r>
              <a:rPr lang="en-US" sz="2400" b="1" dirty="0">
                <a:solidFill>
                  <a:srgbClr val="FF0000"/>
                </a:solidFill>
              </a:rPr>
              <a:t>, 42 </a:t>
            </a:r>
            <a:r>
              <a:rPr lang="en-US" sz="2400" b="1" dirty="0" err="1">
                <a:solidFill>
                  <a:srgbClr val="FF0000"/>
                </a:solidFill>
              </a:rPr>
              <a:t>giường</a:t>
            </a:r>
            <a:r>
              <a:rPr lang="en-US" sz="2400" b="1" dirty="0">
                <a:solidFill>
                  <a:srgbClr val="FF0000"/>
                </a:solidFill>
              </a:rPr>
              <a:t> </a:t>
            </a:r>
            <a:r>
              <a:rPr lang="en-US" sz="2400" b="1" dirty="0" err="1">
                <a:solidFill>
                  <a:srgbClr val="FF0000"/>
                </a:solidFill>
              </a:rPr>
              <a:t>bệnh</a:t>
            </a:r>
            <a:r>
              <a:rPr lang="en-US" sz="2400" b="1" dirty="0">
                <a:solidFill>
                  <a:srgbClr val="FF0000"/>
                </a:solidFill>
              </a:rPr>
              <a:t>/</a:t>
            </a:r>
            <a:r>
              <a:rPr lang="en-US" sz="2400" b="1" dirty="0" err="1">
                <a:solidFill>
                  <a:srgbClr val="FF0000"/>
                </a:solidFill>
              </a:rPr>
              <a:t>vạn</a:t>
            </a:r>
            <a:r>
              <a:rPr lang="en-US" sz="2400" b="1" dirty="0">
                <a:solidFill>
                  <a:srgbClr val="FF0000"/>
                </a:solidFill>
              </a:rPr>
              <a:t> </a:t>
            </a:r>
            <a:r>
              <a:rPr lang="en-US" sz="2400" b="1" dirty="0" err="1">
                <a:solidFill>
                  <a:srgbClr val="FF0000"/>
                </a:solidFill>
              </a:rPr>
              <a:t>dân</a:t>
            </a:r>
            <a:r>
              <a:rPr lang="en-US" sz="2400" b="1" dirty="0">
                <a:solidFill>
                  <a:srgbClr val="002060"/>
                </a:solidFill>
              </a:rPr>
              <a:t>, </a:t>
            </a:r>
            <a:r>
              <a:rPr lang="en-US" sz="2400" b="1" dirty="0" err="1">
                <a:solidFill>
                  <a:srgbClr val="002060"/>
                </a:solidFill>
              </a:rPr>
              <a:t>trong</a:t>
            </a:r>
            <a:r>
              <a:rPr lang="en-US" sz="2400" b="1" dirty="0">
                <a:solidFill>
                  <a:srgbClr val="002060"/>
                </a:solidFill>
              </a:rPr>
              <a:t> </a:t>
            </a:r>
            <a:r>
              <a:rPr lang="en-US" sz="2400" b="1" dirty="0" err="1">
                <a:solidFill>
                  <a:srgbClr val="002060"/>
                </a:solidFill>
              </a:rPr>
              <a:t>đó</a:t>
            </a:r>
            <a:r>
              <a:rPr lang="en-US" sz="2400" b="1" dirty="0">
                <a:solidFill>
                  <a:srgbClr val="002060"/>
                </a:solidFill>
              </a:rPr>
              <a:t>, </a:t>
            </a:r>
            <a:r>
              <a:rPr lang="en-US" sz="2400" b="1" dirty="0" err="1">
                <a:solidFill>
                  <a:srgbClr val="002060"/>
                </a:solidFill>
              </a:rPr>
              <a:t>bình</a:t>
            </a:r>
            <a:r>
              <a:rPr lang="en-US" sz="2400" b="1" dirty="0">
                <a:solidFill>
                  <a:srgbClr val="002060"/>
                </a:solidFill>
              </a:rPr>
              <a:t> </a:t>
            </a:r>
            <a:r>
              <a:rPr lang="en-US" sz="2400" b="1" dirty="0" err="1">
                <a:solidFill>
                  <a:srgbClr val="002060"/>
                </a:solidFill>
              </a:rPr>
              <a:t>quân</a:t>
            </a:r>
            <a:r>
              <a:rPr lang="en-US" sz="2400" b="1" dirty="0">
                <a:solidFill>
                  <a:srgbClr val="002060"/>
                </a:solidFill>
              </a:rPr>
              <a:t> </a:t>
            </a:r>
            <a:r>
              <a:rPr lang="en-US" sz="2400" b="1" dirty="0" err="1">
                <a:solidFill>
                  <a:srgbClr val="002060"/>
                </a:solidFill>
              </a:rPr>
              <a:t>diện</a:t>
            </a:r>
            <a:r>
              <a:rPr lang="en-US" sz="2400" b="1" dirty="0">
                <a:solidFill>
                  <a:srgbClr val="002060"/>
                </a:solidFill>
              </a:rPr>
              <a:t> </a:t>
            </a:r>
            <a:r>
              <a:rPr lang="en-US" sz="2400" b="1" dirty="0" err="1">
                <a:solidFill>
                  <a:srgbClr val="002060"/>
                </a:solidFill>
              </a:rPr>
              <a:t>tích</a:t>
            </a:r>
            <a:r>
              <a:rPr lang="en-US" sz="2400" b="1" dirty="0">
                <a:solidFill>
                  <a:srgbClr val="002060"/>
                </a:solidFill>
              </a:rPr>
              <a:t> 01 </a:t>
            </a:r>
            <a:r>
              <a:rPr lang="en-US" sz="2400" b="1" dirty="0" err="1">
                <a:solidFill>
                  <a:srgbClr val="002060"/>
                </a:solidFill>
              </a:rPr>
              <a:t>giường</a:t>
            </a:r>
            <a:r>
              <a:rPr lang="en-US" sz="2400" b="1" dirty="0">
                <a:solidFill>
                  <a:srgbClr val="002060"/>
                </a:solidFill>
              </a:rPr>
              <a:t> </a:t>
            </a:r>
            <a:r>
              <a:rPr lang="en-US" sz="2400" b="1" dirty="0" err="1">
                <a:solidFill>
                  <a:srgbClr val="002060"/>
                </a:solidFill>
              </a:rPr>
              <a:t>đạt</a:t>
            </a:r>
            <a:r>
              <a:rPr lang="en-US" sz="2400" b="1" dirty="0">
                <a:solidFill>
                  <a:srgbClr val="002060"/>
                </a:solidFill>
              </a:rPr>
              <a:t> </a:t>
            </a:r>
            <a:r>
              <a:rPr lang="en-US" sz="2400" b="1" dirty="0" err="1">
                <a:solidFill>
                  <a:srgbClr val="FF0000"/>
                </a:solidFill>
              </a:rPr>
              <a:t>47,52m</a:t>
            </a:r>
            <a:r>
              <a:rPr lang="en-US" sz="2400" b="1" baseline="30000" dirty="0" err="1">
                <a:solidFill>
                  <a:srgbClr val="FF0000"/>
                </a:solidFill>
              </a:rPr>
              <a:t>2</a:t>
            </a:r>
            <a:r>
              <a:rPr lang="en-US" sz="2400" b="1" dirty="0">
                <a:solidFill>
                  <a:srgbClr val="002060"/>
                </a:solidFill>
              </a:rPr>
              <a:t> (so </a:t>
            </a:r>
            <a:r>
              <a:rPr lang="en-US" sz="2400" b="1" dirty="0" err="1">
                <a:solidFill>
                  <a:srgbClr val="002060"/>
                </a:solidFill>
              </a:rPr>
              <a:t>với</a:t>
            </a:r>
            <a:r>
              <a:rPr lang="en-US" sz="2400" b="1" dirty="0">
                <a:solidFill>
                  <a:srgbClr val="002060"/>
                </a:solidFill>
              </a:rPr>
              <a:t> </a:t>
            </a:r>
            <a:r>
              <a:rPr lang="en-US" sz="2400" b="1" dirty="0" err="1">
                <a:solidFill>
                  <a:srgbClr val="002060"/>
                </a:solidFill>
              </a:rPr>
              <a:t>năm</a:t>
            </a:r>
            <a:r>
              <a:rPr lang="en-US" sz="2400" b="1" dirty="0">
                <a:solidFill>
                  <a:srgbClr val="002060"/>
                </a:solidFill>
              </a:rPr>
              <a:t> 2015, </a:t>
            </a:r>
            <a:r>
              <a:rPr lang="en-US" sz="2400" b="1" dirty="0" err="1">
                <a:solidFill>
                  <a:srgbClr val="002060"/>
                </a:solidFill>
              </a:rPr>
              <a:t>tỷ</a:t>
            </a:r>
            <a:r>
              <a:rPr lang="en-US" sz="2400" b="1" dirty="0">
                <a:solidFill>
                  <a:srgbClr val="002060"/>
                </a:solidFill>
              </a:rPr>
              <a:t> </a:t>
            </a:r>
            <a:r>
              <a:rPr lang="en-US" sz="2400" b="1" dirty="0" err="1">
                <a:solidFill>
                  <a:srgbClr val="002060"/>
                </a:solidFill>
              </a:rPr>
              <a:t>lệ</a:t>
            </a:r>
            <a:r>
              <a:rPr lang="en-US" sz="2400" b="1" dirty="0">
                <a:solidFill>
                  <a:srgbClr val="002060"/>
                </a:solidFill>
              </a:rPr>
              <a:t> </a:t>
            </a:r>
            <a:r>
              <a:rPr lang="en-US" sz="2400" b="1" dirty="0" err="1">
                <a:solidFill>
                  <a:srgbClr val="002060"/>
                </a:solidFill>
              </a:rPr>
              <a:t>là</a:t>
            </a:r>
            <a:r>
              <a:rPr lang="en-US" sz="2400" b="1" dirty="0">
                <a:solidFill>
                  <a:srgbClr val="002060"/>
                </a:solidFill>
              </a:rPr>
              <a:t> </a:t>
            </a:r>
            <a:r>
              <a:rPr lang="en-US" sz="2400" b="1" dirty="0">
                <a:solidFill>
                  <a:srgbClr val="FF0000"/>
                </a:solidFill>
              </a:rPr>
              <a:t>15 </a:t>
            </a:r>
            <a:r>
              <a:rPr lang="en-US" sz="2400" b="1" dirty="0" err="1">
                <a:solidFill>
                  <a:srgbClr val="FF0000"/>
                </a:solidFill>
              </a:rPr>
              <a:t>bác</a:t>
            </a:r>
            <a:r>
              <a:rPr lang="en-US" sz="2400" b="1" dirty="0">
                <a:solidFill>
                  <a:srgbClr val="FF0000"/>
                </a:solidFill>
              </a:rPr>
              <a:t> </a:t>
            </a:r>
            <a:r>
              <a:rPr lang="en-US" sz="2400" b="1" dirty="0" err="1">
                <a:solidFill>
                  <a:srgbClr val="FF0000"/>
                </a:solidFill>
              </a:rPr>
              <a:t>sĩ</a:t>
            </a:r>
            <a:r>
              <a:rPr lang="en-US" sz="2400" b="1" dirty="0">
                <a:solidFill>
                  <a:srgbClr val="FF0000"/>
                </a:solidFill>
              </a:rPr>
              <a:t>, 42 </a:t>
            </a:r>
            <a:r>
              <a:rPr lang="en-US" sz="2400" b="1" dirty="0" err="1">
                <a:solidFill>
                  <a:srgbClr val="002060"/>
                </a:solidFill>
              </a:rPr>
              <a:t>giường</a:t>
            </a:r>
            <a:r>
              <a:rPr lang="en-US" sz="2400" b="1" dirty="0">
                <a:solidFill>
                  <a:srgbClr val="002060"/>
                </a:solidFill>
              </a:rPr>
              <a:t>/</a:t>
            </a:r>
            <a:r>
              <a:rPr lang="en-US" sz="2400" b="1" dirty="0" err="1">
                <a:solidFill>
                  <a:srgbClr val="002060"/>
                </a:solidFill>
              </a:rPr>
              <a:t>vạn</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và</a:t>
            </a:r>
            <a:r>
              <a:rPr lang="en-US" sz="2400" b="1" dirty="0">
                <a:solidFill>
                  <a:srgbClr val="002060"/>
                </a:solidFill>
              </a:rPr>
              <a:t> </a:t>
            </a:r>
            <a:r>
              <a:rPr lang="en-US" sz="2400" b="1" dirty="0" err="1">
                <a:solidFill>
                  <a:srgbClr val="002060"/>
                </a:solidFill>
              </a:rPr>
              <a:t>diện</a:t>
            </a:r>
            <a:r>
              <a:rPr lang="en-US" sz="2400" b="1" dirty="0">
                <a:solidFill>
                  <a:srgbClr val="002060"/>
                </a:solidFill>
              </a:rPr>
              <a:t> </a:t>
            </a:r>
            <a:r>
              <a:rPr lang="en-US" sz="2400" b="1" dirty="0" err="1">
                <a:solidFill>
                  <a:srgbClr val="002060"/>
                </a:solidFill>
              </a:rPr>
              <a:t>tích</a:t>
            </a:r>
            <a:r>
              <a:rPr lang="en-US" sz="2400" b="1" dirty="0">
                <a:solidFill>
                  <a:srgbClr val="002060"/>
                </a:solidFill>
              </a:rPr>
              <a:t> 01 </a:t>
            </a:r>
            <a:r>
              <a:rPr lang="en-US" sz="2400" b="1" dirty="0" err="1">
                <a:solidFill>
                  <a:srgbClr val="002060"/>
                </a:solidFill>
              </a:rPr>
              <a:t>giường</a:t>
            </a:r>
            <a:r>
              <a:rPr lang="en-US" sz="2400" b="1" dirty="0">
                <a:solidFill>
                  <a:srgbClr val="002060"/>
                </a:solidFill>
              </a:rPr>
              <a:t> </a:t>
            </a:r>
            <a:r>
              <a:rPr lang="en-US" sz="2400" b="1" dirty="0" err="1">
                <a:solidFill>
                  <a:srgbClr val="002060"/>
                </a:solidFill>
              </a:rPr>
              <a:t>chỉ</a:t>
            </a:r>
            <a:r>
              <a:rPr lang="en-US" sz="2400" b="1" dirty="0">
                <a:solidFill>
                  <a:srgbClr val="002060"/>
                </a:solidFill>
              </a:rPr>
              <a:t> </a:t>
            </a:r>
            <a:r>
              <a:rPr lang="en-US" sz="2400" b="1" dirty="0" err="1">
                <a:solidFill>
                  <a:srgbClr val="002060"/>
                </a:solidFill>
              </a:rPr>
              <a:t>đạt</a:t>
            </a:r>
            <a:r>
              <a:rPr lang="en-US" sz="2400" b="1" dirty="0">
                <a:solidFill>
                  <a:srgbClr val="002060"/>
                </a:solidFill>
              </a:rPr>
              <a:t> </a:t>
            </a:r>
            <a:r>
              <a:rPr lang="en-US" sz="2400" b="1" dirty="0" err="1">
                <a:solidFill>
                  <a:srgbClr val="002060"/>
                </a:solidFill>
              </a:rPr>
              <a:t>33,4m2</a:t>
            </a:r>
            <a:r>
              <a:rPr lang="en-US" sz="2400" b="1" dirty="0">
                <a:solidFill>
                  <a:srgbClr val="002060"/>
                </a:solidFill>
              </a:rPr>
              <a:t>); </a:t>
            </a:r>
            <a:r>
              <a:rPr lang="en-US" sz="2400" b="1" dirty="0">
                <a:solidFill>
                  <a:srgbClr val="FF0000"/>
                </a:solidFill>
              </a:rPr>
              <a:t>98,6%</a:t>
            </a:r>
            <a:r>
              <a:rPr lang="en-US" sz="2400" b="1" dirty="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bệnh</a:t>
            </a:r>
            <a:r>
              <a:rPr lang="en-US" sz="2400" b="1" dirty="0">
                <a:solidFill>
                  <a:srgbClr val="002060"/>
                </a:solidFill>
              </a:rPr>
              <a:t> </a:t>
            </a:r>
            <a:r>
              <a:rPr lang="en-US" sz="2400" b="1" dirty="0" err="1">
                <a:solidFill>
                  <a:srgbClr val="002060"/>
                </a:solidFill>
              </a:rPr>
              <a:t>viện</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hệ</a:t>
            </a:r>
            <a:r>
              <a:rPr lang="en-US" sz="2400" b="1" dirty="0">
                <a:solidFill>
                  <a:srgbClr val="002060"/>
                </a:solidFill>
              </a:rPr>
              <a:t> </a:t>
            </a:r>
            <a:r>
              <a:rPr lang="en-US" sz="2400" b="1" dirty="0" err="1">
                <a:solidFill>
                  <a:srgbClr val="002060"/>
                </a:solidFill>
              </a:rPr>
              <a:t>thống</a:t>
            </a:r>
            <a:r>
              <a:rPr lang="en-US" sz="2400" b="1" dirty="0">
                <a:solidFill>
                  <a:srgbClr val="002060"/>
                </a:solidFill>
              </a:rPr>
              <a:t> </a:t>
            </a:r>
            <a:r>
              <a:rPr lang="en-US" sz="2400" b="1" dirty="0" err="1">
                <a:solidFill>
                  <a:srgbClr val="002060"/>
                </a:solidFill>
              </a:rPr>
              <a:t>xử</a:t>
            </a:r>
            <a:r>
              <a:rPr lang="en-US" sz="2400" b="1" dirty="0">
                <a:solidFill>
                  <a:srgbClr val="002060"/>
                </a:solidFill>
              </a:rPr>
              <a:t> </a:t>
            </a:r>
            <a:r>
              <a:rPr lang="en-US" sz="2400" b="1" dirty="0" err="1">
                <a:solidFill>
                  <a:srgbClr val="002060"/>
                </a:solidFill>
              </a:rPr>
              <a:t>lý</a:t>
            </a:r>
            <a:r>
              <a:rPr lang="en-US" sz="2400" b="1" dirty="0">
                <a:solidFill>
                  <a:srgbClr val="002060"/>
                </a:solidFill>
              </a:rPr>
              <a:t> </a:t>
            </a:r>
            <a:r>
              <a:rPr lang="en-US" sz="2400" b="1" dirty="0" err="1">
                <a:solidFill>
                  <a:srgbClr val="002060"/>
                </a:solidFill>
              </a:rPr>
              <a:t>nước</a:t>
            </a:r>
            <a:r>
              <a:rPr lang="en-US" sz="2400" b="1" dirty="0">
                <a:solidFill>
                  <a:srgbClr val="002060"/>
                </a:solidFill>
              </a:rPr>
              <a:t> </a:t>
            </a:r>
            <a:r>
              <a:rPr lang="en-US" sz="2400" b="1" dirty="0" err="1">
                <a:solidFill>
                  <a:srgbClr val="002060"/>
                </a:solidFill>
              </a:rPr>
              <a:t>thải</a:t>
            </a:r>
            <a:r>
              <a:rPr lang="en-US" sz="2400" b="1" dirty="0">
                <a:solidFill>
                  <a:srgbClr val="002060"/>
                </a:solidFill>
              </a:rPr>
              <a:t> y </a:t>
            </a:r>
            <a:r>
              <a:rPr lang="en-US" sz="2400" b="1" dirty="0" err="1">
                <a:solidFill>
                  <a:srgbClr val="002060"/>
                </a:solidFill>
              </a:rPr>
              <a:t>tế</a:t>
            </a:r>
            <a:r>
              <a:rPr lang="en-US" sz="2400" b="1" dirty="0">
                <a:solidFill>
                  <a:srgbClr val="002060"/>
                </a:solidFill>
              </a:rPr>
              <a:t> </a:t>
            </a:r>
            <a:r>
              <a:rPr lang="en-US" sz="2400" b="1" dirty="0" err="1">
                <a:solidFill>
                  <a:srgbClr val="002060"/>
                </a:solidFill>
              </a:rPr>
              <a:t>đạt</a:t>
            </a:r>
            <a:r>
              <a:rPr lang="en-US" sz="2400" b="1" dirty="0">
                <a:solidFill>
                  <a:srgbClr val="002060"/>
                </a:solidFill>
              </a:rPr>
              <a:t> </a:t>
            </a:r>
            <a:r>
              <a:rPr lang="en-US" sz="2400" b="1" dirty="0" err="1">
                <a:solidFill>
                  <a:srgbClr val="002060"/>
                </a:solidFill>
              </a:rPr>
              <a:t>chuẩn</a:t>
            </a:r>
            <a:r>
              <a:rPr lang="en-US" sz="2400" b="1" dirty="0">
                <a:solidFill>
                  <a:srgbClr val="002060"/>
                </a:solidFill>
              </a:rPr>
              <a:t>, </a:t>
            </a:r>
            <a:r>
              <a:rPr lang="en-US" sz="2400" b="1" dirty="0" err="1">
                <a:solidFill>
                  <a:srgbClr val="002060"/>
                </a:solidFill>
              </a:rPr>
              <a:t>ước</a:t>
            </a:r>
            <a:r>
              <a:rPr lang="en-US" sz="2400" b="1" dirty="0">
                <a:solidFill>
                  <a:srgbClr val="002060"/>
                </a:solidFill>
              </a:rPr>
              <a:t> </a:t>
            </a:r>
            <a:r>
              <a:rPr lang="en-US" sz="2400" b="1" dirty="0" err="1">
                <a:solidFill>
                  <a:srgbClr val="002060"/>
                </a:solidFill>
              </a:rPr>
              <a:t>đến</a:t>
            </a:r>
            <a:r>
              <a:rPr lang="en-US" sz="2400" b="1" dirty="0">
                <a:solidFill>
                  <a:srgbClr val="002060"/>
                </a:solidFill>
              </a:rPr>
              <a:t> 2020 </a:t>
            </a:r>
            <a:r>
              <a:rPr lang="en-US" sz="2400" b="1" dirty="0" err="1">
                <a:solidFill>
                  <a:srgbClr val="002060"/>
                </a:solidFill>
              </a:rPr>
              <a:t>đạt</a:t>
            </a:r>
            <a:r>
              <a:rPr lang="en-US" sz="2400" b="1" dirty="0">
                <a:solidFill>
                  <a:srgbClr val="002060"/>
                </a:solidFill>
              </a:rPr>
              <a:t> 100%; </a:t>
            </a:r>
            <a:r>
              <a:rPr lang="en-US" sz="2400" b="1" dirty="0" err="1">
                <a:solidFill>
                  <a:srgbClr val="002060"/>
                </a:solidFill>
              </a:rPr>
              <a:t>bảo</a:t>
            </a:r>
            <a:r>
              <a:rPr lang="en-US" sz="2400" b="1" dirty="0">
                <a:solidFill>
                  <a:srgbClr val="002060"/>
                </a:solidFill>
              </a:rPr>
              <a:t> </a:t>
            </a:r>
            <a:r>
              <a:rPr lang="en-US" sz="2400" b="1" dirty="0" err="1">
                <a:solidFill>
                  <a:srgbClr val="002060"/>
                </a:solidFill>
              </a:rPr>
              <a:t>đảm</a:t>
            </a:r>
            <a:r>
              <a:rPr lang="en-US" sz="2400" b="1" dirty="0">
                <a:solidFill>
                  <a:srgbClr val="002060"/>
                </a:solidFill>
              </a:rPr>
              <a:t> </a:t>
            </a:r>
            <a:r>
              <a:rPr lang="en-US" sz="2400" b="1" dirty="0" err="1">
                <a:solidFill>
                  <a:srgbClr val="002060"/>
                </a:solidFill>
              </a:rPr>
              <a:t>công</a:t>
            </a:r>
            <a:r>
              <a:rPr lang="en-US" sz="2400" b="1" dirty="0">
                <a:solidFill>
                  <a:srgbClr val="002060"/>
                </a:solidFill>
              </a:rPr>
              <a:t> </a:t>
            </a:r>
            <a:r>
              <a:rPr lang="en-US" sz="2400" b="1" dirty="0" err="1">
                <a:solidFill>
                  <a:srgbClr val="002060"/>
                </a:solidFill>
              </a:rPr>
              <a:t>tác</a:t>
            </a:r>
            <a:r>
              <a:rPr lang="en-US" sz="2400" b="1" dirty="0">
                <a:solidFill>
                  <a:srgbClr val="002060"/>
                </a:solidFill>
              </a:rPr>
              <a:t> an </a:t>
            </a:r>
            <a:r>
              <a:rPr lang="en-US" sz="2400" b="1" dirty="0" err="1">
                <a:solidFill>
                  <a:srgbClr val="002060"/>
                </a:solidFill>
              </a:rPr>
              <a:t>toàn</a:t>
            </a:r>
            <a:r>
              <a:rPr lang="en-US" sz="2400" b="1" dirty="0">
                <a:solidFill>
                  <a:srgbClr val="002060"/>
                </a:solidFill>
              </a:rPr>
              <a:t> </a:t>
            </a:r>
            <a:r>
              <a:rPr lang="en-US" sz="2400" b="1" dirty="0" err="1">
                <a:solidFill>
                  <a:srgbClr val="002060"/>
                </a:solidFill>
              </a:rPr>
              <a:t>thực</a:t>
            </a:r>
            <a:r>
              <a:rPr lang="en-US" sz="2400" b="1" dirty="0">
                <a:solidFill>
                  <a:srgbClr val="002060"/>
                </a:solidFill>
              </a:rPr>
              <a:t> </a:t>
            </a:r>
            <a:r>
              <a:rPr lang="en-US" sz="2400" b="1" dirty="0" err="1">
                <a:solidFill>
                  <a:srgbClr val="002060"/>
                </a:solidFill>
              </a:rPr>
              <a:t>phẩm</a:t>
            </a:r>
            <a:r>
              <a:rPr lang="en-US" sz="2400" b="1" dirty="0">
                <a:solidFill>
                  <a:srgbClr val="002060"/>
                </a:solidFill>
              </a:rPr>
              <a:t>.</a:t>
            </a:r>
            <a:endParaRPr lang="en-US" sz="2800" b="1" dirty="0">
              <a:solidFill>
                <a:srgbClr val="002060"/>
              </a:solidFill>
            </a:endParaRPr>
          </a:p>
        </p:txBody>
      </p:sp>
      <p:sp>
        <p:nvSpPr>
          <p:cNvPr id="20" name="TextBox 19">
            <a:extLst>
              <a:ext uri="{FF2B5EF4-FFF2-40B4-BE49-F238E27FC236}">
                <a16:creationId xmlns:a16="http://schemas.microsoft.com/office/drawing/2014/main" id="{804B803C-A8A7-412F-AC38-7C01AE15B845}"/>
              </a:ext>
            </a:extLst>
          </p:cNvPr>
          <p:cNvSpPr txBox="1"/>
          <p:nvPr/>
        </p:nvSpPr>
        <p:spPr>
          <a:xfrm>
            <a:off x="2832929" y="1518749"/>
            <a:ext cx="458999" cy="523220"/>
          </a:xfrm>
          <a:prstGeom prst="rect">
            <a:avLst/>
          </a:prstGeom>
          <a:noFill/>
        </p:spPr>
        <p:txBody>
          <a:bodyPr wrap="square">
            <a:spAutoFit/>
          </a:bodyPr>
          <a:lstStyle/>
          <a:p>
            <a:pPr algn="ctr" eaLnBrk="1" hangingPunct="1">
              <a:spcBef>
                <a:spcPct val="50000"/>
              </a:spcBef>
              <a:defRPr/>
            </a:pPr>
            <a:r>
              <a:rPr lang="en-US" altLang="zh-CN" sz="2800" b="1" kern="0">
                <a:solidFill>
                  <a:schemeClr val="bg1"/>
                </a:solidFill>
                <a:ea typeface="宋体" pitchFamily="2" charset="-122"/>
              </a:rPr>
              <a:t>3</a:t>
            </a:r>
            <a:r>
              <a:rPr lang="en-US" altLang="zh-CN" sz="2000" kern="0">
                <a:solidFill>
                  <a:schemeClr val="bg1"/>
                </a:solidFill>
                <a:ea typeface="宋体" pitchFamily="2" charset="-122"/>
              </a:rPr>
              <a:t>.</a:t>
            </a:r>
            <a:endParaRPr lang="en-US" altLang="zh-CN" sz="2000" kern="0" dirty="0">
              <a:solidFill>
                <a:schemeClr val="bg1"/>
              </a:solidFill>
              <a:ea typeface="宋体" pitchFamily="2" charset="-122"/>
            </a:endParaRPr>
          </a:p>
        </p:txBody>
      </p:sp>
    </p:spTree>
    <p:extLst>
      <p:ext uri="{BB962C8B-B14F-4D97-AF65-F5344CB8AC3E}">
        <p14:creationId xmlns:p14="http://schemas.microsoft.com/office/powerpoint/2010/main" val="61894185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ssolve">
                                      <p:cBhvr>
                                        <p:cTn id="7" dur="250"/>
                                        <p:tgtEl>
                                          <p:spTgt spid="40962"/>
                                        </p:tgtEl>
                                      </p:cBhvr>
                                    </p:animEffect>
                                  </p:childTnLst>
                                </p:cTn>
                              </p:par>
                              <p:par>
                                <p:cTn id="8" presetID="9" presetClass="entr" presetSubtype="0" fill="hold" grpId="1" nodeType="withEffect">
                                  <p:stCondLst>
                                    <p:cond delay="0"/>
                                  </p:stCondLst>
                                  <p:childTnLst>
                                    <p:set>
                                      <p:cBhvr>
                                        <p:cTn id="9" dur="1" fill="hold">
                                          <p:stCondLst>
                                            <p:cond delay="0"/>
                                          </p:stCondLst>
                                        </p:cTn>
                                        <p:tgtEl>
                                          <p:spTgt spid="40962"/>
                                        </p:tgtEl>
                                        <p:attrNameLst>
                                          <p:attrName>style.visibility</p:attrName>
                                        </p:attrNameLst>
                                      </p:cBhvr>
                                      <p:to>
                                        <p:strVal val="visible"/>
                                      </p:to>
                                    </p:set>
                                    <p:animEffect transition="in" filter="dissolve">
                                      <p:cBhvr>
                                        <p:cTn id="10" dur="250"/>
                                        <p:tgtEl>
                                          <p:spTgt spid="4096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8"/>
                                        </p:tgtEl>
                                        <p:attrNameLst>
                                          <p:attrName>style.visibility</p:attrName>
                                        </p:attrNameLst>
                                      </p:cBhvr>
                                      <p:to>
                                        <p:strVal val="visible"/>
                                      </p:to>
                                    </p:set>
                                    <p:animEffect transition="in" filter="dissolve">
                                      <p:cBhvr>
                                        <p:cTn id="13" dur="250"/>
                                        <p:tgtEl>
                                          <p:spTgt spid="4099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1031"/>
                                        </p:tgtEl>
                                        <p:attrNameLst>
                                          <p:attrName>style.visibility</p:attrName>
                                        </p:attrNameLst>
                                      </p:cBhvr>
                                      <p:to>
                                        <p:strVal val="visible"/>
                                      </p:to>
                                    </p:set>
                                    <p:animEffect transition="in" filter="dissolve">
                                      <p:cBhvr>
                                        <p:cTn id="16" dur="250"/>
                                        <p:tgtEl>
                                          <p:spTgt spid="4103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dissolve">
                                      <p:cBhvr>
                                        <p:cTn id="21" dur="250"/>
                                        <p:tgtEl>
                                          <p:spTgt spid="5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dissolve">
                                      <p:cBhvr>
                                        <p:cTn id="24" dur="250"/>
                                        <p:tgtEl>
                                          <p:spTgt spid="7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dissolve">
                                      <p:cBhvr>
                                        <p:cTn id="29" dur="250"/>
                                        <p:tgtEl>
                                          <p:spTgt spid="8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250"/>
                                        <p:tgtEl>
                                          <p:spTgt spid="83"/>
                                        </p:tgtEl>
                                      </p:cBhvr>
                                    </p:animEffect>
                                    <p:set>
                                      <p:cBhvr>
                                        <p:cTn id="34" dur="1" fill="hold">
                                          <p:stCondLst>
                                            <p:cond delay="24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2" grpId="1"/>
      <p:bldP spid="40998" grpId="0" animBg="1"/>
      <p:bldP spid="41031" grpId="0" animBg="1"/>
      <p:bldP spid="79" grpId="0"/>
      <p:bldP spid="83" grpId="0"/>
      <p:bldP spid="8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613946" y="607054"/>
            <a:ext cx="5961674" cy="487363"/>
          </a:xfrm>
        </p:spPr>
        <p:txBody>
          <a:bodyPr>
            <a:normAutofit fontScale="90000"/>
          </a:bodyPr>
          <a:lstStyle/>
          <a:p>
            <a:r>
              <a:rPr lang="en-US" sz="2800"/>
              <a:t>Kết quả quan trọng, toàn diện</a:t>
            </a:r>
            <a:endParaRPr lang="en-US" sz="2800">
              <a:solidFill>
                <a:schemeClr val="accent1"/>
              </a:solidFill>
            </a:endParaRPr>
          </a:p>
        </p:txBody>
      </p:sp>
      <p:sp>
        <p:nvSpPr>
          <p:cNvPr id="40992" name="Text Box 32"/>
          <p:cNvSpPr txBox="1">
            <a:spLocks noChangeArrowheads="1"/>
          </p:cNvSpPr>
          <p:nvPr/>
        </p:nvSpPr>
        <p:spPr bwMode="auto">
          <a:xfrm>
            <a:off x="3184525" y="702234"/>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endParaRPr lang="en-US">
              <a:solidFill>
                <a:srgbClr val="000000"/>
              </a:solidFill>
              <a:latin typeface="Arial"/>
            </a:endParaRPr>
          </a:p>
        </p:txBody>
      </p:sp>
      <p:sp>
        <p:nvSpPr>
          <p:cNvPr id="40998" name="AutoShape 38"/>
          <p:cNvSpPr>
            <a:spLocks noChangeArrowheads="1"/>
          </p:cNvSpPr>
          <p:nvPr/>
        </p:nvSpPr>
        <p:spPr bwMode="ltGray">
          <a:xfrm rot="5400000">
            <a:off x="-1059446" y="1564693"/>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accent1"/>
              </a:gs>
              <a:gs pos="50000">
                <a:schemeClr val="bg1"/>
              </a:gs>
              <a:gs pos="100000">
                <a:schemeClr val="accent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b="1">
              <a:solidFill>
                <a:srgbClr val="000000"/>
              </a:solidFill>
              <a:latin typeface="Arial"/>
            </a:endParaRPr>
          </a:p>
        </p:txBody>
      </p:sp>
      <p:sp>
        <p:nvSpPr>
          <p:cNvPr id="41031" name="Text Box 71"/>
          <p:cNvSpPr txBox="1">
            <a:spLocks noChangeArrowheads="1"/>
          </p:cNvSpPr>
          <p:nvPr/>
        </p:nvSpPr>
        <p:spPr bwMode="gray">
          <a:xfrm>
            <a:off x="1352761" y="2770717"/>
            <a:ext cx="1851641" cy="1754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n-US" sz="5400" b="1">
                <a:solidFill>
                  <a:srgbClr val="3333FF"/>
                </a:solidFill>
                <a:latin typeface="Arial"/>
              </a:rPr>
              <a:t>Xã hội</a:t>
            </a:r>
            <a:endParaRPr lang="en-US" sz="4000" b="1" dirty="0">
              <a:solidFill>
                <a:srgbClr val="3333FF"/>
              </a:solidFill>
              <a:latin typeface="Arial"/>
            </a:endParaRPr>
          </a:p>
        </p:txBody>
      </p:sp>
      <p:grpSp>
        <p:nvGrpSpPr>
          <p:cNvPr id="52" name="Group 61"/>
          <p:cNvGrpSpPr>
            <a:grpSpLocks/>
          </p:cNvGrpSpPr>
          <p:nvPr/>
        </p:nvGrpSpPr>
        <p:grpSpPr bwMode="auto">
          <a:xfrm>
            <a:off x="2660704" y="1284574"/>
            <a:ext cx="7535488" cy="1145496"/>
            <a:chOff x="891" y="1175"/>
            <a:chExt cx="3156" cy="320"/>
          </a:xfrm>
        </p:grpSpPr>
        <p:grpSp>
          <p:nvGrpSpPr>
            <p:cNvPr id="53" name="Group 62"/>
            <p:cNvGrpSpPr>
              <a:grpSpLocks/>
            </p:cNvGrpSpPr>
            <p:nvPr/>
          </p:nvGrpSpPr>
          <p:grpSpPr bwMode="auto">
            <a:xfrm>
              <a:off x="891" y="1175"/>
              <a:ext cx="3156" cy="320"/>
              <a:chOff x="1258" y="1081"/>
              <a:chExt cx="3156" cy="320"/>
            </a:xfrm>
          </p:grpSpPr>
          <p:sp>
            <p:nvSpPr>
              <p:cNvPr id="56" name="Oval 63"/>
              <p:cNvSpPr>
                <a:spLocks noChangeArrowheads="1"/>
              </p:cNvSpPr>
              <p:nvPr/>
            </p:nvSpPr>
            <p:spPr bwMode="gray">
              <a:xfrm>
                <a:off x="1258" y="1091"/>
                <a:ext cx="304" cy="303"/>
              </a:xfrm>
              <a:prstGeom prst="ellipse">
                <a:avLst/>
              </a:prstGeom>
              <a:gradFill rotWithShape="1">
                <a:gsLst>
                  <a:gs pos="0">
                    <a:schemeClr val="accent2">
                      <a:gamma/>
                      <a:shade val="25490"/>
                      <a:invGamma/>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b="1">
                  <a:solidFill>
                    <a:srgbClr val="000000"/>
                  </a:solidFill>
                  <a:latin typeface="Arial"/>
                </a:endParaRPr>
              </a:p>
            </p:txBody>
          </p:sp>
          <p:sp>
            <p:nvSpPr>
              <p:cNvPr id="57" name="AutoShape 64"/>
              <p:cNvSpPr>
                <a:spLocks noChangeArrowheads="1"/>
              </p:cNvSpPr>
              <p:nvPr/>
            </p:nvSpPr>
            <p:spPr bwMode="gray">
              <a:xfrm>
                <a:off x="1491" y="1081"/>
                <a:ext cx="2923" cy="320"/>
              </a:xfrm>
              <a:prstGeom prst="roundRect">
                <a:avLst>
                  <a:gd name="adj" fmla="val 50000"/>
                </a:avLst>
              </a:prstGeom>
              <a:gradFill rotWithShape="1">
                <a:gsLst>
                  <a:gs pos="0">
                    <a:schemeClr val="accent2"/>
                  </a:gs>
                  <a:gs pos="100000">
                    <a:schemeClr val="accent2">
                      <a:gamma/>
                      <a:tint val="0"/>
                      <a:invGamma/>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b="1">
                  <a:solidFill>
                    <a:srgbClr val="000000"/>
                  </a:solidFill>
                  <a:latin typeface="Arial"/>
                </a:endParaRPr>
              </a:p>
            </p:txBody>
          </p:sp>
        </p:grpSp>
        <p:sp>
          <p:nvSpPr>
            <p:cNvPr id="54" name="Oval 65"/>
            <p:cNvSpPr>
              <a:spLocks noChangeArrowheads="1"/>
            </p:cNvSpPr>
            <p:nvPr/>
          </p:nvSpPr>
          <p:spPr bwMode="gray">
            <a:xfrm>
              <a:off x="941" y="1225"/>
              <a:ext cx="211" cy="177"/>
            </a:xfrm>
            <a:prstGeom prst="ellipse">
              <a:avLst/>
            </a:prstGeom>
            <a:gradFill rotWithShape="1">
              <a:gsLst>
                <a:gs pos="0">
                  <a:schemeClr val="hlink"/>
                </a:gs>
                <a:gs pos="100000">
                  <a:schemeClr val="hlink">
                    <a:gamma/>
                    <a:shade val="22353"/>
                    <a:invGamma/>
                  </a:schemeClr>
                </a:gs>
              </a:gsLst>
              <a:lin ang="5400000" scaled="1"/>
            </a:gradFill>
            <a:ln>
              <a:noFill/>
            </a:ln>
            <a:effectLst>
              <a:outerShdw dist="35921" dir="2700000" algn="ctr" rotWithShape="0">
                <a:schemeClr val="tx2">
                  <a:alpha val="50000"/>
                </a:scheme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fontAlgn="base">
                <a:spcBef>
                  <a:spcPct val="0"/>
                </a:spcBef>
                <a:spcAft>
                  <a:spcPct val="0"/>
                </a:spcAft>
                <a:defRPr/>
              </a:pPr>
              <a:endParaRPr lang="en-US" b="1">
                <a:solidFill>
                  <a:srgbClr val="000000"/>
                </a:solidFill>
                <a:latin typeface="Arial"/>
              </a:endParaRPr>
            </a:p>
          </p:txBody>
        </p:sp>
        <p:sp>
          <p:nvSpPr>
            <p:cNvPr id="55" name="Oval 66"/>
            <p:cNvSpPr>
              <a:spLocks noChangeArrowheads="1"/>
            </p:cNvSpPr>
            <p:nvPr/>
          </p:nvSpPr>
          <p:spPr bwMode="gray">
            <a:xfrm>
              <a:off x="945" y="1217"/>
              <a:ext cx="152" cy="153"/>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b="1">
                <a:solidFill>
                  <a:srgbClr val="000000"/>
                </a:solidFill>
                <a:latin typeface="Arial"/>
              </a:endParaRPr>
            </a:p>
          </p:txBody>
        </p:sp>
      </p:grpSp>
      <p:sp>
        <p:nvSpPr>
          <p:cNvPr id="79" name="Text Box 15"/>
          <p:cNvSpPr txBox="1">
            <a:spLocks noChangeArrowheads="1"/>
          </p:cNvSpPr>
          <p:nvPr/>
        </p:nvSpPr>
        <p:spPr bwMode="auto">
          <a:xfrm>
            <a:off x="3451024" y="1332854"/>
            <a:ext cx="710319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eaLnBrk="0" fontAlgn="base" hangingPunct="0">
              <a:spcBef>
                <a:spcPct val="0"/>
              </a:spcBef>
              <a:spcAft>
                <a:spcPct val="0"/>
              </a:spcAft>
            </a:pPr>
            <a:r>
              <a:rPr lang="en-US" sz="2000" b="1">
                <a:solidFill>
                  <a:srgbClr val="002060"/>
                </a:solidFill>
              </a:rPr>
              <a:t>Chất lượng cuộc sống người dân được nâng cao, phong trào đền ơn đáp nghĩa, chăm lo cho người nghèo, vấn đề đảm bảo an sinh xã hội được đảm bảo</a:t>
            </a:r>
            <a:endParaRPr lang="en-US" sz="3600" b="1" dirty="0">
              <a:solidFill>
                <a:srgbClr val="002060"/>
              </a:solidFill>
              <a:latin typeface="Arial"/>
            </a:endParaRPr>
          </a:p>
        </p:txBody>
      </p:sp>
      <p:sp>
        <p:nvSpPr>
          <p:cNvPr id="49" name="Oval 48"/>
          <p:cNvSpPr/>
          <p:nvPr/>
        </p:nvSpPr>
        <p:spPr>
          <a:xfrm>
            <a:off x="9581776" y="48507"/>
            <a:ext cx="950355" cy="997631"/>
          </a:xfrm>
          <a:prstGeom prst="ellipse">
            <a:avLst/>
          </a:prstGeom>
          <a:blipFill>
            <a:blip r:embed="rId3" cstate="print">
              <a:extLst>
                <a:ext uri="{28A0092B-C50C-407E-A947-70E740481C1C}">
                  <a14:useLocalDpi xmlns:a14="http://schemas.microsoft.com/office/drawing/2010/main" val="0"/>
                </a:ext>
              </a:extLst>
            </a:blip>
            <a:srcRect/>
            <a:stretch>
              <a:fillRect l="-18000" r="-1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0" name="Oval 49"/>
          <p:cNvSpPr/>
          <p:nvPr/>
        </p:nvSpPr>
        <p:spPr>
          <a:xfrm>
            <a:off x="2660704" y="77593"/>
            <a:ext cx="909046" cy="885792"/>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8" name="Oval 47"/>
          <p:cNvSpPr/>
          <p:nvPr/>
        </p:nvSpPr>
        <p:spPr>
          <a:xfrm>
            <a:off x="1670246" y="306810"/>
            <a:ext cx="1265742" cy="1290305"/>
          </a:xfrm>
          <a:prstGeom prst="ellipse">
            <a:avLst/>
          </a:prstGeom>
          <a:blipFill>
            <a:blip r:embed="rId5" cstate="print">
              <a:extLst>
                <a:ext uri="{28A0092B-C50C-407E-A947-70E740481C1C}">
                  <a14:useLocalDpi xmlns:a14="http://schemas.microsoft.com/office/drawing/2010/main" val="0"/>
                </a:ext>
              </a:extLst>
            </a:blip>
            <a:srcRect/>
            <a:stretch>
              <a:fillRect l="-21000" r="-2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2" name="Rectangle 81"/>
          <p:cNvSpPr/>
          <p:nvPr/>
        </p:nvSpPr>
        <p:spPr>
          <a:xfrm>
            <a:off x="3625821" y="2565852"/>
            <a:ext cx="6940276" cy="3477875"/>
          </a:xfrm>
          <a:prstGeom prst="rect">
            <a:avLst/>
          </a:prstGeom>
        </p:spPr>
        <p:txBody>
          <a:bodyPr wrap="square">
            <a:spAutoFit/>
          </a:bodyPr>
          <a:lstStyle/>
          <a:p>
            <a:pPr algn="just">
              <a:defRPr/>
            </a:pPr>
            <a:r>
              <a:rPr lang="en-US" sz="2200" b="1">
                <a:solidFill>
                  <a:srgbClr val="FF0000"/>
                </a:solidFill>
                <a:latin typeface="Arial" panose="020B0604020202020204" pitchFamily="34" charset="0"/>
              </a:rPr>
              <a:t>An sinh XH:</a:t>
            </a:r>
            <a:r>
              <a:rPr lang="en-US" sz="2200" b="1">
                <a:solidFill>
                  <a:srgbClr val="333333"/>
                </a:solidFill>
                <a:latin typeface="Arial" panose="020B0604020202020204" pitchFamily="34" charset="0"/>
              </a:rPr>
              <a:t> </a:t>
            </a:r>
            <a:r>
              <a:rPr lang="en-US" sz="2200" b="1">
                <a:solidFill>
                  <a:srgbClr val="002060"/>
                </a:solidFill>
                <a:latin typeface="Arial"/>
              </a:rPr>
              <a:t>Đến cuối năm 2018, đã hoàn thành mục tiêu cơ bản </a:t>
            </a:r>
            <a:r>
              <a:rPr lang="en-US" sz="2200" b="1">
                <a:solidFill>
                  <a:srgbClr val="FF0000"/>
                </a:solidFill>
                <a:latin typeface="Arial"/>
              </a:rPr>
              <a:t>không còn hộ nghèo </a:t>
            </a:r>
            <a:r>
              <a:rPr lang="en-US" sz="2200" b="1">
                <a:solidFill>
                  <a:srgbClr val="002060"/>
                </a:solidFill>
                <a:latin typeface="Arial"/>
              </a:rPr>
              <a:t>theo chỉ tiêu Nghị quyết Đại hội Đảng bộ thành phố lần thứ X về “Giảm tỷ lệ hộ nghèo theo chuẩn chương trình “Giảm nghèo bền vững” giai đoạn 2016 - 2020 bình quân 1%/năm” và tiếp tục triển khai thực hiện Chương trình giảm nghèo bền vững 02 năm cuối (2019 - 2020) của giai đoạn 2016 - 2020. Đến cuối năm 2020, hoàn thành mục tiêu “cơ bản </a:t>
            </a:r>
            <a:r>
              <a:rPr lang="en-US" sz="2200" b="1">
                <a:solidFill>
                  <a:srgbClr val="FF0000"/>
                </a:solidFill>
                <a:latin typeface="Arial"/>
              </a:rPr>
              <a:t>không còn hộ nghèo</a:t>
            </a:r>
            <a:r>
              <a:rPr lang="en-US" sz="2200" b="1">
                <a:solidFill>
                  <a:srgbClr val="002060"/>
                </a:solidFill>
                <a:latin typeface="Arial"/>
              </a:rPr>
              <a:t> theo chuẩn nghèo thành phố”.</a:t>
            </a:r>
          </a:p>
        </p:txBody>
      </p:sp>
      <p:sp>
        <p:nvSpPr>
          <p:cNvPr id="20" name="TextBox 19">
            <a:extLst>
              <a:ext uri="{FF2B5EF4-FFF2-40B4-BE49-F238E27FC236}">
                <a16:creationId xmlns:a16="http://schemas.microsoft.com/office/drawing/2014/main" id="{3BBA0F1F-DCD2-4D44-95CE-53FD746B4959}"/>
              </a:ext>
            </a:extLst>
          </p:cNvPr>
          <p:cNvSpPr txBox="1"/>
          <p:nvPr/>
        </p:nvSpPr>
        <p:spPr>
          <a:xfrm>
            <a:off x="2830758" y="1580466"/>
            <a:ext cx="458999" cy="523220"/>
          </a:xfrm>
          <a:prstGeom prst="rect">
            <a:avLst/>
          </a:prstGeom>
          <a:noFill/>
        </p:spPr>
        <p:txBody>
          <a:bodyPr wrap="square">
            <a:spAutoFit/>
          </a:bodyPr>
          <a:lstStyle/>
          <a:p>
            <a:pPr algn="ctr" eaLnBrk="1" hangingPunct="1">
              <a:spcBef>
                <a:spcPct val="50000"/>
              </a:spcBef>
              <a:defRPr/>
            </a:pPr>
            <a:r>
              <a:rPr lang="en-US" altLang="zh-CN" sz="2800" b="1" kern="0">
                <a:solidFill>
                  <a:schemeClr val="bg1"/>
                </a:solidFill>
                <a:ea typeface="宋体" pitchFamily="2" charset="-122"/>
              </a:rPr>
              <a:t>4</a:t>
            </a:r>
            <a:r>
              <a:rPr lang="en-US" altLang="zh-CN" sz="2000" kern="0">
                <a:solidFill>
                  <a:schemeClr val="bg1"/>
                </a:solidFill>
                <a:ea typeface="宋体" pitchFamily="2" charset="-122"/>
              </a:rPr>
              <a:t>.</a:t>
            </a:r>
            <a:endParaRPr lang="en-US" altLang="zh-CN" sz="2000" kern="0" dirty="0">
              <a:solidFill>
                <a:schemeClr val="bg1"/>
              </a:solidFill>
              <a:ea typeface="宋体" pitchFamily="2" charset="-122"/>
            </a:endParaRPr>
          </a:p>
        </p:txBody>
      </p:sp>
    </p:spTree>
    <p:extLst>
      <p:ext uri="{BB962C8B-B14F-4D97-AF65-F5344CB8AC3E}">
        <p14:creationId xmlns:p14="http://schemas.microsoft.com/office/powerpoint/2010/main" val="25421346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98"/>
                                        </p:tgtEl>
                                        <p:attrNameLst>
                                          <p:attrName>style.visibility</p:attrName>
                                        </p:attrNameLst>
                                      </p:cBhvr>
                                      <p:to>
                                        <p:strVal val="visible"/>
                                      </p:to>
                                    </p:set>
                                    <p:animEffect transition="in" filter="dissolve">
                                      <p:cBhvr>
                                        <p:cTn id="7" dur="250"/>
                                        <p:tgtEl>
                                          <p:spTgt spid="409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031"/>
                                        </p:tgtEl>
                                        <p:attrNameLst>
                                          <p:attrName>style.visibility</p:attrName>
                                        </p:attrNameLst>
                                      </p:cBhvr>
                                      <p:to>
                                        <p:strVal val="visible"/>
                                      </p:to>
                                    </p:set>
                                    <p:animEffect transition="in" filter="dissolve">
                                      <p:cBhvr>
                                        <p:cTn id="10" dur="250"/>
                                        <p:tgtEl>
                                          <p:spTgt spid="4103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dissolve">
                                      <p:cBhvr>
                                        <p:cTn id="15" dur="250"/>
                                        <p:tgtEl>
                                          <p:spTgt spid="5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dissolve">
                                      <p:cBhvr>
                                        <p:cTn id="18" dur="250"/>
                                        <p:tgtEl>
                                          <p:spTgt spid="7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dissolve">
                                      <p:cBhvr>
                                        <p:cTn id="23" dur="25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8" grpId="0" animBg="1"/>
      <p:bldP spid="41031" grpId="0" animBg="1"/>
      <p:bldP spid="7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613946" y="607054"/>
            <a:ext cx="5961674" cy="487363"/>
          </a:xfrm>
        </p:spPr>
        <p:txBody>
          <a:bodyPr>
            <a:normAutofit fontScale="90000"/>
          </a:bodyPr>
          <a:lstStyle/>
          <a:p>
            <a:r>
              <a:rPr lang="en-US" sz="2800"/>
              <a:t>Kết quả quan trọng, toàn diện</a:t>
            </a:r>
            <a:endParaRPr lang="en-US" sz="2800">
              <a:solidFill>
                <a:schemeClr val="accent1"/>
              </a:solidFill>
            </a:endParaRPr>
          </a:p>
        </p:txBody>
      </p:sp>
      <p:sp>
        <p:nvSpPr>
          <p:cNvPr id="40992" name="Text Box 32"/>
          <p:cNvSpPr txBox="1">
            <a:spLocks noChangeArrowheads="1"/>
          </p:cNvSpPr>
          <p:nvPr/>
        </p:nvSpPr>
        <p:spPr bwMode="auto">
          <a:xfrm>
            <a:off x="3184525" y="702234"/>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endParaRPr lang="en-US">
              <a:solidFill>
                <a:srgbClr val="000000"/>
              </a:solidFill>
              <a:latin typeface="Arial"/>
            </a:endParaRPr>
          </a:p>
        </p:txBody>
      </p:sp>
      <p:sp>
        <p:nvSpPr>
          <p:cNvPr id="40998" name="AutoShape 38"/>
          <p:cNvSpPr>
            <a:spLocks noChangeArrowheads="1"/>
          </p:cNvSpPr>
          <p:nvPr/>
        </p:nvSpPr>
        <p:spPr bwMode="ltGray">
          <a:xfrm rot="5400000">
            <a:off x="-1059446" y="1564693"/>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accent1"/>
              </a:gs>
              <a:gs pos="50000">
                <a:schemeClr val="bg1"/>
              </a:gs>
              <a:gs pos="100000">
                <a:schemeClr val="accent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b="1">
              <a:solidFill>
                <a:srgbClr val="000000"/>
              </a:solidFill>
              <a:latin typeface="Arial"/>
            </a:endParaRPr>
          </a:p>
        </p:txBody>
      </p:sp>
      <p:sp>
        <p:nvSpPr>
          <p:cNvPr id="41031" name="Text Box 71"/>
          <p:cNvSpPr txBox="1">
            <a:spLocks noChangeArrowheads="1"/>
          </p:cNvSpPr>
          <p:nvPr/>
        </p:nvSpPr>
        <p:spPr bwMode="gray">
          <a:xfrm>
            <a:off x="1599383" y="2386239"/>
            <a:ext cx="1851641" cy="13849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n-US" sz="2800" b="1">
                <a:solidFill>
                  <a:srgbClr val="3333FF"/>
                </a:solidFill>
                <a:latin typeface="Arial"/>
              </a:rPr>
              <a:t>An ninh Quốc phòng</a:t>
            </a:r>
            <a:endParaRPr lang="en-US" b="1" dirty="0">
              <a:solidFill>
                <a:srgbClr val="3333FF"/>
              </a:solidFill>
              <a:latin typeface="Arial"/>
            </a:endParaRPr>
          </a:p>
        </p:txBody>
      </p:sp>
      <p:grpSp>
        <p:nvGrpSpPr>
          <p:cNvPr id="52" name="Group 61"/>
          <p:cNvGrpSpPr>
            <a:grpSpLocks/>
          </p:cNvGrpSpPr>
          <p:nvPr/>
        </p:nvGrpSpPr>
        <p:grpSpPr bwMode="auto">
          <a:xfrm>
            <a:off x="2660704" y="1284574"/>
            <a:ext cx="7535488" cy="1145496"/>
            <a:chOff x="891" y="1175"/>
            <a:chExt cx="3156" cy="320"/>
          </a:xfrm>
        </p:grpSpPr>
        <p:grpSp>
          <p:nvGrpSpPr>
            <p:cNvPr id="53" name="Group 62"/>
            <p:cNvGrpSpPr>
              <a:grpSpLocks/>
            </p:cNvGrpSpPr>
            <p:nvPr/>
          </p:nvGrpSpPr>
          <p:grpSpPr bwMode="auto">
            <a:xfrm>
              <a:off x="891" y="1175"/>
              <a:ext cx="3156" cy="320"/>
              <a:chOff x="1258" y="1081"/>
              <a:chExt cx="3156" cy="320"/>
            </a:xfrm>
          </p:grpSpPr>
          <p:sp>
            <p:nvSpPr>
              <p:cNvPr id="56" name="Oval 63"/>
              <p:cNvSpPr>
                <a:spLocks noChangeArrowheads="1"/>
              </p:cNvSpPr>
              <p:nvPr/>
            </p:nvSpPr>
            <p:spPr bwMode="gray">
              <a:xfrm>
                <a:off x="1258" y="1091"/>
                <a:ext cx="304" cy="303"/>
              </a:xfrm>
              <a:prstGeom prst="ellipse">
                <a:avLst/>
              </a:prstGeom>
              <a:gradFill rotWithShape="1">
                <a:gsLst>
                  <a:gs pos="0">
                    <a:schemeClr val="accent2">
                      <a:gamma/>
                      <a:shade val="25490"/>
                      <a:invGamma/>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b="1">
                  <a:solidFill>
                    <a:srgbClr val="000000"/>
                  </a:solidFill>
                  <a:latin typeface="Arial"/>
                </a:endParaRPr>
              </a:p>
            </p:txBody>
          </p:sp>
          <p:sp>
            <p:nvSpPr>
              <p:cNvPr id="57" name="AutoShape 64"/>
              <p:cNvSpPr>
                <a:spLocks noChangeArrowheads="1"/>
              </p:cNvSpPr>
              <p:nvPr/>
            </p:nvSpPr>
            <p:spPr bwMode="gray">
              <a:xfrm>
                <a:off x="1491" y="1081"/>
                <a:ext cx="2923" cy="320"/>
              </a:xfrm>
              <a:prstGeom prst="roundRect">
                <a:avLst>
                  <a:gd name="adj" fmla="val 50000"/>
                </a:avLst>
              </a:prstGeom>
              <a:gradFill rotWithShape="1">
                <a:gsLst>
                  <a:gs pos="0">
                    <a:schemeClr val="accent2"/>
                  </a:gs>
                  <a:gs pos="100000">
                    <a:schemeClr val="accent2">
                      <a:gamma/>
                      <a:tint val="0"/>
                      <a:invGamma/>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b="1">
                  <a:solidFill>
                    <a:srgbClr val="000000"/>
                  </a:solidFill>
                  <a:latin typeface="Arial"/>
                </a:endParaRPr>
              </a:p>
            </p:txBody>
          </p:sp>
        </p:grpSp>
        <p:sp>
          <p:nvSpPr>
            <p:cNvPr id="54" name="Oval 65"/>
            <p:cNvSpPr>
              <a:spLocks noChangeArrowheads="1"/>
            </p:cNvSpPr>
            <p:nvPr/>
          </p:nvSpPr>
          <p:spPr bwMode="gray">
            <a:xfrm>
              <a:off x="941" y="1225"/>
              <a:ext cx="211" cy="177"/>
            </a:xfrm>
            <a:prstGeom prst="ellipse">
              <a:avLst/>
            </a:prstGeom>
            <a:gradFill rotWithShape="1">
              <a:gsLst>
                <a:gs pos="0">
                  <a:schemeClr val="hlink"/>
                </a:gs>
                <a:gs pos="100000">
                  <a:schemeClr val="hlink">
                    <a:gamma/>
                    <a:shade val="22353"/>
                    <a:invGamma/>
                  </a:schemeClr>
                </a:gs>
              </a:gsLst>
              <a:lin ang="5400000" scaled="1"/>
            </a:gradFill>
            <a:ln>
              <a:noFill/>
            </a:ln>
            <a:effectLst>
              <a:outerShdw dist="35921" dir="2700000" algn="ctr" rotWithShape="0">
                <a:schemeClr val="tx2">
                  <a:alpha val="50000"/>
                </a:scheme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fontAlgn="base">
                <a:spcBef>
                  <a:spcPct val="0"/>
                </a:spcBef>
                <a:spcAft>
                  <a:spcPct val="0"/>
                </a:spcAft>
                <a:defRPr/>
              </a:pPr>
              <a:endParaRPr lang="en-US" b="1">
                <a:solidFill>
                  <a:srgbClr val="000000"/>
                </a:solidFill>
                <a:latin typeface="Arial"/>
              </a:endParaRPr>
            </a:p>
          </p:txBody>
        </p:sp>
        <p:sp>
          <p:nvSpPr>
            <p:cNvPr id="55" name="Oval 66"/>
            <p:cNvSpPr>
              <a:spLocks noChangeArrowheads="1"/>
            </p:cNvSpPr>
            <p:nvPr/>
          </p:nvSpPr>
          <p:spPr bwMode="gray">
            <a:xfrm>
              <a:off x="945" y="1217"/>
              <a:ext cx="152" cy="153"/>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b="1">
                <a:solidFill>
                  <a:srgbClr val="000000"/>
                </a:solidFill>
                <a:latin typeface="Arial"/>
              </a:endParaRPr>
            </a:p>
          </p:txBody>
        </p:sp>
      </p:grpSp>
      <p:sp>
        <p:nvSpPr>
          <p:cNvPr id="79" name="Text Box 15"/>
          <p:cNvSpPr txBox="1">
            <a:spLocks noChangeArrowheads="1"/>
          </p:cNvSpPr>
          <p:nvPr/>
        </p:nvSpPr>
        <p:spPr bwMode="auto">
          <a:xfrm>
            <a:off x="3451024" y="1332853"/>
            <a:ext cx="71031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eaLnBrk="0" fontAlgn="base" hangingPunct="0">
              <a:spcBef>
                <a:spcPct val="0"/>
              </a:spcBef>
              <a:spcAft>
                <a:spcPct val="0"/>
              </a:spcAft>
            </a:pPr>
            <a:r>
              <a:rPr lang="en-US" b="1">
                <a:solidFill>
                  <a:srgbClr val="002060"/>
                </a:solidFill>
              </a:rPr>
              <a:t>An ninh chính trị, trật tự an toàn xã hội được giữ vững. Phong trào vì biên giới hải đảo và phong trào thi đua yêu nước tiếp tục có bước phát triển. </a:t>
            </a:r>
            <a:endParaRPr lang="en-US" sz="3600" b="1" dirty="0">
              <a:solidFill>
                <a:srgbClr val="002060"/>
              </a:solidFill>
              <a:latin typeface="Arial"/>
            </a:endParaRPr>
          </a:p>
        </p:txBody>
      </p:sp>
      <p:sp>
        <p:nvSpPr>
          <p:cNvPr id="49" name="Oval 48"/>
          <p:cNvSpPr/>
          <p:nvPr/>
        </p:nvSpPr>
        <p:spPr>
          <a:xfrm>
            <a:off x="9581776" y="48507"/>
            <a:ext cx="950355" cy="997631"/>
          </a:xfrm>
          <a:prstGeom prst="ellipse">
            <a:avLst/>
          </a:prstGeom>
          <a:blipFill>
            <a:blip r:embed="rId3" cstate="print">
              <a:extLst>
                <a:ext uri="{28A0092B-C50C-407E-A947-70E740481C1C}">
                  <a14:useLocalDpi xmlns:a14="http://schemas.microsoft.com/office/drawing/2010/main" val="0"/>
                </a:ext>
              </a:extLst>
            </a:blip>
            <a:srcRect/>
            <a:stretch>
              <a:fillRect l="-18000" r="-1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0" name="Oval 49"/>
          <p:cNvSpPr/>
          <p:nvPr/>
        </p:nvSpPr>
        <p:spPr>
          <a:xfrm>
            <a:off x="2660704" y="77593"/>
            <a:ext cx="909046" cy="885792"/>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8" name="Oval 47"/>
          <p:cNvSpPr/>
          <p:nvPr/>
        </p:nvSpPr>
        <p:spPr>
          <a:xfrm>
            <a:off x="1670246" y="306810"/>
            <a:ext cx="1265742" cy="1290305"/>
          </a:xfrm>
          <a:prstGeom prst="ellipse">
            <a:avLst/>
          </a:prstGeom>
          <a:blipFill>
            <a:blip r:embed="rId5" cstate="print">
              <a:extLst>
                <a:ext uri="{28A0092B-C50C-407E-A947-70E740481C1C}">
                  <a14:useLocalDpi xmlns:a14="http://schemas.microsoft.com/office/drawing/2010/main" val="0"/>
                </a:ext>
              </a:extLst>
            </a:blip>
            <a:srcRect/>
            <a:stretch>
              <a:fillRect l="-21000" r="-2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TextBox 19">
            <a:extLst>
              <a:ext uri="{FF2B5EF4-FFF2-40B4-BE49-F238E27FC236}">
                <a16:creationId xmlns:a16="http://schemas.microsoft.com/office/drawing/2014/main" id="{3BBA0F1F-DCD2-4D44-95CE-53FD746B4959}"/>
              </a:ext>
            </a:extLst>
          </p:cNvPr>
          <p:cNvSpPr txBox="1"/>
          <p:nvPr/>
        </p:nvSpPr>
        <p:spPr>
          <a:xfrm>
            <a:off x="2830758" y="1580466"/>
            <a:ext cx="458999" cy="523220"/>
          </a:xfrm>
          <a:prstGeom prst="rect">
            <a:avLst/>
          </a:prstGeom>
          <a:noFill/>
        </p:spPr>
        <p:txBody>
          <a:bodyPr wrap="square">
            <a:spAutoFit/>
          </a:bodyPr>
          <a:lstStyle/>
          <a:p>
            <a:pPr algn="ctr">
              <a:spcBef>
                <a:spcPct val="50000"/>
              </a:spcBef>
              <a:defRPr/>
            </a:pPr>
            <a:r>
              <a:rPr lang="en-US" altLang="zh-CN" sz="2800" b="1" kern="0">
                <a:solidFill>
                  <a:srgbClr val="FFFFFF"/>
                </a:solidFill>
                <a:latin typeface="Arial"/>
                <a:ea typeface="宋体" pitchFamily="2" charset="-122"/>
              </a:rPr>
              <a:t>5</a:t>
            </a:r>
            <a:r>
              <a:rPr lang="en-US" altLang="zh-CN" sz="2000" kern="0">
                <a:solidFill>
                  <a:srgbClr val="FFFFFF"/>
                </a:solidFill>
                <a:latin typeface="Arial"/>
                <a:ea typeface="宋体" pitchFamily="2" charset="-122"/>
              </a:rPr>
              <a:t>.</a:t>
            </a:r>
            <a:endParaRPr lang="en-US" altLang="zh-CN" sz="2000" kern="0" dirty="0">
              <a:solidFill>
                <a:srgbClr val="FFFFFF"/>
              </a:solidFill>
              <a:latin typeface="Arial"/>
              <a:ea typeface="宋体" pitchFamily="2" charset="-122"/>
            </a:endParaRPr>
          </a:p>
        </p:txBody>
      </p:sp>
      <p:sp>
        <p:nvSpPr>
          <p:cNvPr id="18" name="Text Box 71">
            <a:extLst>
              <a:ext uri="{FF2B5EF4-FFF2-40B4-BE49-F238E27FC236}">
                <a16:creationId xmlns:a16="http://schemas.microsoft.com/office/drawing/2014/main" id="{CCC9BDF2-51F5-4E55-B39D-343787CA7B77}"/>
              </a:ext>
            </a:extLst>
          </p:cNvPr>
          <p:cNvSpPr txBox="1">
            <a:spLocks noChangeArrowheads="1"/>
          </p:cNvSpPr>
          <p:nvPr/>
        </p:nvSpPr>
        <p:spPr bwMode="gray">
          <a:xfrm>
            <a:off x="1599382" y="4036217"/>
            <a:ext cx="1851641" cy="9541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n-US" sz="2800" b="1">
                <a:solidFill>
                  <a:srgbClr val="3333FF"/>
                </a:solidFill>
                <a:latin typeface="Arial"/>
              </a:rPr>
              <a:t>Nông thôn mới</a:t>
            </a:r>
            <a:endParaRPr lang="en-US" b="1" dirty="0">
              <a:solidFill>
                <a:srgbClr val="3333FF"/>
              </a:solidFill>
              <a:latin typeface="Arial"/>
            </a:endParaRPr>
          </a:p>
        </p:txBody>
      </p:sp>
      <p:grpSp>
        <p:nvGrpSpPr>
          <p:cNvPr id="19" name="Group 61">
            <a:extLst>
              <a:ext uri="{FF2B5EF4-FFF2-40B4-BE49-F238E27FC236}">
                <a16:creationId xmlns:a16="http://schemas.microsoft.com/office/drawing/2014/main" id="{0EF2E678-92FD-4CB1-B0D9-60C92F477F9C}"/>
              </a:ext>
            </a:extLst>
          </p:cNvPr>
          <p:cNvGrpSpPr>
            <a:grpSpLocks/>
          </p:cNvGrpSpPr>
          <p:nvPr/>
        </p:nvGrpSpPr>
        <p:grpSpPr bwMode="auto">
          <a:xfrm>
            <a:off x="2660704" y="4928580"/>
            <a:ext cx="7535488" cy="1145496"/>
            <a:chOff x="891" y="1175"/>
            <a:chExt cx="3156" cy="320"/>
          </a:xfrm>
        </p:grpSpPr>
        <p:grpSp>
          <p:nvGrpSpPr>
            <p:cNvPr id="21" name="Group 62">
              <a:extLst>
                <a:ext uri="{FF2B5EF4-FFF2-40B4-BE49-F238E27FC236}">
                  <a16:creationId xmlns:a16="http://schemas.microsoft.com/office/drawing/2014/main" id="{406D6884-B876-419A-81ED-6C6F3FF41D1A}"/>
                </a:ext>
              </a:extLst>
            </p:cNvPr>
            <p:cNvGrpSpPr>
              <a:grpSpLocks/>
            </p:cNvGrpSpPr>
            <p:nvPr/>
          </p:nvGrpSpPr>
          <p:grpSpPr bwMode="auto">
            <a:xfrm>
              <a:off x="891" y="1175"/>
              <a:ext cx="3156" cy="320"/>
              <a:chOff x="1258" y="1081"/>
              <a:chExt cx="3156" cy="320"/>
            </a:xfrm>
          </p:grpSpPr>
          <p:sp>
            <p:nvSpPr>
              <p:cNvPr id="24" name="Oval 63">
                <a:extLst>
                  <a:ext uri="{FF2B5EF4-FFF2-40B4-BE49-F238E27FC236}">
                    <a16:creationId xmlns:a16="http://schemas.microsoft.com/office/drawing/2014/main" id="{BBA17B8E-01B6-4FFA-8273-0EA9EE55853C}"/>
                  </a:ext>
                </a:extLst>
              </p:cNvPr>
              <p:cNvSpPr>
                <a:spLocks noChangeArrowheads="1"/>
              </p:cNvSpPr>
              <p:nvPr/>
            </p:nvSpPr>
            <p:spPr bwMode="gray">
              <a:xfrm>
                <a:off x="1258" y="1091"/>
                <a:ext cx="304" cy="303"/>
              </a:xfrm>
              <a:prstGeom prst="ellipse">
                <a:avLst/>
              </a:prstGeom>
              <a:gradFill rotWithShape="1">
                <a:gsLst>
                  <a:gs pos="0">
                    <a:schemeClr val="accent2">
                      <a:gamma/>
                      <a:shade val="25490"/>
                      <a:invGamma/>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b="1">
                  <a:solidFill>
                    <a:srgbClr val="000000"/>
                  </a:solidFill>
                  <a:latin typeface="Arial"/>
                </a:endParaRPr>
              </a:p>
            </p:txBody>
          </p:sp>
          <p:sp>
            <p:nvSpPr>
              <p:cNvPr id="25" name="AutoShape 64">
                <a:extLst>
                  <a:ext uri="{FF2B5EF4-FFF2-40B4-BE49-F238E27FC236}">
                    <a16:creationId xmlns:a16="http://schemas.microsoft.com/office/drawing/2014/main" id="{541F523A-D018-44B4-97A4-B8F717E2EEFA}"/>
                  </a:ext>
                </a:extLst>
              </p:cNvPr>
              <p:cNvSpPr>
                <a:spLocks noChangeArrowheads="1"/>
              </p:cNvSpPr>
              <p:nvPr/>
            </p:nvSpPr>
            <p:spPr bwMode="gray">
              <a:xfrm>
                <a:off x="1491" y="1081"/>
                <a:ext cx="2923" cy="320"/>
              </a:xfrm>
              <a:prstGeom prst="roundRect">
                <a:avLst>
                  <a:gd name="adj" fmla="val 50000"/>
                </a:avLst>
              </a:prstGeom>
              <a:gradFill rotWithShape="1">
                <a:gsLst>
                  <a:gs pos="0">
                    <a:schemeClr val="accent2"/>
                  </a:gs>
                  <a:gs pos="100000">
                    <a:schemeClr val="accent2">
                      <a:gamma/>
                      <a:tint val="0"/>
                      <a:invGamma/>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b="1">
                  <a:solidFill>
                    <a:srgbClr val="000000"/>
                  </a:solidFill>
                  <a:latin typeface="Arial"/>
                </a:endParaRPr>
              </a:p>
            </p:txBody>
          </p:sp>
        </p:grpSp>
        <p:sp>
          <p:nvSpPr>
            <p:cNvPr id="22" name="Oval 65">
              <a:extLst>
                <a:ext uri="{FF2B5EF4-FFF2-40B4-BE49-F238E27FC236}">
                  <a16:creationId xmlns:a16="http://schemas.microsoft.com/office/drawing/2014/main" id="{974D64C1-BF28-49B9-BDC6-131E0D7BBC7F}"/>
                </a:ext>
              </a:extLst>
            </p:cNvPr>
            <p:cNvSpPr>
              <a:spLocks noChangeArrowheads="1"/>
            </p:cNvSpPr>
            <p:nvPr/>
          </p:nvSpPr>
          <p:spPr bwMode="gray">
            <a:xfrm>
              <a:off x="941" y="1225"/>
              <a:ext cx="211" cy="177"/>
            </a:xfrm>
            <a:prstGeom prst="ellipse">
              <a:avLst/>
            </a:prstGeom>
            <a:gradFill rotWithShape="1">
              <a:gsLst>
                <a:gs pos="0">
                  <a:schemeClr val="hlink"/>
                </a:gs>
                <a:gs pos="100000">
                  <a:schemeClr val="hlink">
                    <a:gamma/>
                    <a:shade val="22353"/>
                    <a:invGamma/>
                  </a:schemeClr>
                </a:gs>
              </a:gsLst>
              <a:lin ang="5400000" scaled="1"/>
            </a:gradFill>
            <a:ln>
              <a:noFill/>
            </a:ln>
            <a:effectLst>
              <a:outerShdw dist="35921" dir="2700000" algn="ctr" rotWithShape="0">
                <a:schemeClr val="tx2">
                  <a:alpha val="50000"/>
                </a:scheme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fontAlgn="base">
                <a:spcBef>
                  <a:spcPct val="0"/>
                </a:spcBef>
                <a:spcAft>
                  <a:spcPct val="0"/>
                </a:spcAft>
                <a:defRPr/>
              </a:pPr>
              <a:endParaRPr lang="en-US" b="1">
                <a:solidFill>
                  <a:srgbClr val="000000"/>
                </a:solidFill>
                <a:latin typeface="Arial"/>
              </a:endParaRPr>
            </a:p>
          </p:txBody>
        </p:sp>
        <p:sp>
          <p:nvSpPr>
            <p:cNvPr id="23" name="Oval 66">
              <a:extLst>
                <a:ext uri="{FF2B5EF4-FFF2-40B4-BE49-F238E27FC236}">
                  <a16:creationId xmlns:a16="http://schemas.microsoft.com/office/drawing/2014/main" id="{B69B9571-6021-44DE-A98A-1A85EB78C60E}"/>
                </a:ext>
              </a:extLst>
            </p:cNvPr>
            <p:cNvSpPr>
              <a:spLocks noChangeArrowheads="1"/>
            </p:cNvSpPr>
            <p:nvPr/>
          </p:nvSpPr>
          <p:spPr bwMode="gray">
            <a:xfrm>
              <a:off x="945" y="1217"/>
              <a:ext cx="152" cy="153"/>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b="1">
                <a:solidFill>
                  <a:srgbClr val="000000"/>
                </a:solidFill>
                <a:latin typeface="Arial"/>
              </a:endParaRPr>
            </a:p>
          </p:txBody>
        </p:sp>
      </p:grpSp>
      <p:sp>
        <p:nvSpPr>
          <p:cNvPr id="26" name="TextBox 25">
            <a:extLst>
              <a:ext uri="{FF2B5EF4-FFF2-40B4-BE49-F238E27FC236}">
                <a16:creationId xmlns:a16="http://schemas.microsoft.com/office/drawing/2014/main" id="{6679C2B7-345F-4918-9CCE-CF54C7CCB2E3}"/>
              </a:ext>
            </a:extLst>
          </p:cNvPr>
          <p:cNvSpPr txBox="1"/>
          <p:nvPr/>
        </p:nvSpPr>
        <p:spPr>
          <a:xfrm>
            <a:off x="2830758" y="5224472"/>
            <a:ext cx="458999" cy="523220"/>
          </a:xfrm>
          <a:prstGeom prst="rect">
            <a:avLst/>
          </a:prstGeom>
          <a:noFill/>
        </p:spPr>
        <p:txBody>
          <a:bodyPr wrap="square">
            <a:spAutoFit/>
          </a:bodyPr>
          <a:lstStyle/>
          <a:p>
            <a:pPr algn="ctr">
              <a:spcBef>
                <a:spcPct val="50000"/>
              </a:spcBef>
              <a:defRPr/>
            </a:pPr>
            <a:r>
              <a:rPr lang="en-US" altLang="zh-CN" sz="2800" b="1" kern="0">
                <a:solidFill>
                  <a:srgbClr val="FFFFFF"/>
                </a:solidFill>
                <a:latin typeface="Arial"/>
                <a:ea typeface="宋体" pitchFamily="2" charset="-122"/>
              </a:rPr>
              <a:t>6</a:t>
            </a:r>
            <a:r>
              <a:rPr lang="en-US" altLang="zh-CN" sz="2000" kern="0">
                <a:solidFill>
                  <a:srgbClr val="FFFFFF"/>
                </a:solidFill>
                <a:latin typeface="Arial"/>
                <a:ea typeface="宋体" pitchFamily="2" charset="-122"/>
              </a:rPr>
              <a:t>.</a:t>
            </a:r>
            <a:endParaRPr lang="en-US" altLang="zh-CN" sz="2000" kern="0" dirty="0">
              <a:solidFill>
                <a:srgbClr val="FFFFFF"/>
              </a:solidFill>
              <a:latin typeface="Arial"/>
              <a:ea typeface="宋体" pitchFamily="2" charset="-122"/>
            </a:endParaRPr>
          </a:p>
        </p:txBody>
      </p:sp>
      <p:sp>
        <p:nvSpPr>
          <p:cNvPr id="27" name="Text Box 15">
            <a:extLst>
              <a:ext uri="{FF2B5EF4-FFF2-40B4-BE49-F238E27FC236}">
                <a16:creationId xmlns:a16="http://schemas.microsoft.com/office/drawing/2014/main" id="{66F28D0D-E7E4-4D3C-956F-A232B230D7C6}"/>
              </a:ext>
            </a:extLst>
          </p:cNvPr>
          <p:cNvSpPr txBox="1">
            <a:spLocks noChangeArrowheads="1"/>
          </p:cNvSpPr>
          <p:nvPr/>
        </p:nvSpPr>
        <p:spPr bwMode="auto">
          <a:xfrm>
            <a:off x="3459810" y="5063483"/>
            <a:ext cx="71031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eaLnBrk="0" fontAlgn="base" hangingPunct="0">
              <a:spcBef>
                <a:spcPct val="0"/>
              </a:spcBef>
              <a:spcAft>
                <a:spcPct val="0"/>
              </a:spcAft>
            </a:pPr>
            <a:r>
              <a:rPr lang="en-US" sz="2400" b="1">
                <a:solidFill>
                  <a:srgbClr val="002060"/>
                </a:solidFill>
              </a:rPr>
              <a:t>Cơ bản hoàn thành chương trình xây dựng nông thôn mới.</a:t>
            </a:r>
            <a:endParaRPr lang="en-US" sz="4400" b="1" dirty="0">
              <a:solidFill>
                <a:srgbClr val="002060"/>
              </a:solidFill>
              <a:latin typeface="Arial"/>
            </a:endParaRPr>
          </a:p>
        </p:txBody>
      </p:sp>
      <p:pic>
        <p:nvPicPr>
          <p:cNvPr id="19460" name="Picture 4" descr="TP Hồ Chí Minh phấn đấu hoàn thành xây dựng nông thôn mới - Báo Thái Bình  điện tử">
            <a:extLst>
              <a:ext uri="{FF2B5EF4-FFF2-40B4-BE49-F238E27FC236}">
                <a16:creationId xmlns:a16="http://schemas.microsoft.com/office/drawing/2014/main" id="{515192BD-338E-4C7D-91C7-E3A2A30BA6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3234" y="3014995"/>
            <a:ext cx="2888175" cy="177344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9462" name="Picture 6" descr="Khởi sắc toàn diện ở vùng nông thôn mới Củ Chi - Báo Nhân Dân">
            <a:extLst>
              <a:ext uri="{FF2B5EF4-FFF2-40B4-BE49-F238E27FC236}">
                <a16:creationId xmlns:a16="http://schemas.microsoft.com/office/drawing/2014/main" id="{6E087ED3-78F8-417D-8A1F-3062A7F9AB6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1" y="2975894"/>
            <a:ext cx="2888175" cy="180511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21915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98"/>
                                        </p:tgtEl>
                                        <p:attrNameLst>
                                          <p:attrName>style.visibility</p:attrName>
                                        </p:attrNameLst>
                                      </p:cBhvr>
                                      <p:to>
                                        <p:strVal val="visible"/>
                                      </p:to>
                                    </p:set>
                                    <p:animEffect transition="in" filter="dissolve">
                                      <p:cBhvr>
                                        <p:cTn id="7" dur="250"/>
                                        <p:tgtEl>
                                          <p:spTgt spid="409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031"/>
                                        </p:tgtEl>
                                        <p:attrNameLst>
                                          <p:attrName>style.visibility</p:attrName>
                                        </p:attrNameLst>
                                      </p:cBhvr>
                                      <p:to>
                                        <p:strVal val="visible"/>
                                      </p:to>
                                    </p:set>
                                    <p:animEffect transition="in" filter="dissolve">
                                      <p:cBhvr>
                                        <p:cTn id="10" dur="250"/>
                                        <p:tgtEl>
                                          <p:spTgt spid="4103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dissolve">
                                      <p:cBhvr>
                                        <p:cTn id="15" dur="250"/>
                                        <p:tgtEl>
                                          <p:spTgt spid="5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dissolve">
                                      <p:cBhvr>
                                        <p:cTn id="18" dur="250"/>
                                        <p:tgtEl>
                                          <p:spTgt spid="7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250"/>
                                        <p:tgtEl>
                                          <p:spTgt spid="18"/>
                                        </p:tgtEl>
                                      </p:cBhvr>
                                    </p:animEffect>
                                  </p:childTnLst>
                                </p:cTn>
                              </p:par>
                              <p:par>
                                <p:cTn id="24" presetID="9"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250"/>
                                        <p:tgtEl>
                                          <p:spTgt spid="19"/>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dissolve">
                                      <p:cBhvr>
                                        <p:cTn id="29" dur="250"/>
                                        <p:tgtEl>
                                          <p:spTgt spid="27"/>
                                        </p:tgtEl>
                                      </p:cBhvr>
                                    </p:animEffect>
                                  </p:childTnLst>
                                </p:cTn>
                              </p:par>
                              <p:par>
                                <p:cTn id="30" presetID="9" presetClass="entr" presetSubtype="0" fill="hold" nodeType="withEffect">
                                  <p:stCondLst>
                                    <p:cond delay="0"/>
                                  </p:stCondLst>
                                  <p:childTnLst>
                                    <p:set>
                                      <p:cBhvr>
                                        <p:cTn id="31" dur="1" fill="hold">
                                          <p:stCondLst>
                                            <p:cond delay="0"/>
                                          </p:stCondLst>
                                        </p:cTn>
                                        <p:tgtEl>
                                          <p:spTgt spid="19460"/>
                                        </p:tgtEl>
                                        <p:attrNameLst>
                                          <p:attrName>style.visibility</p:attrName>
                                        </p:attrNameLst>
                                      </p:cBhvr>
                                      <p:to>
                                        <p:strVal val="visible"/>
                                      </p:to>
                                    </p:set>
                                    <p:animEffect transition="in" filter="dissolve">
                                      <p:cBhvr>
                                        <p:cTn id="32" dur="250"/>
                                        <p:tgtEl>
                                          <p:spTgt spid="19460"/>
                                        </p:tgtEl>
                                      </p:cBhvr>
                                    </p:animEffect>
                                  </p:childTnLst>
                                </p:cTn>
                              </p:par>
                              <p:par>
                                <p:cTn id="33" presetID="9" presetClass="entr" presetSubtype="0" fill="hold" nodeType="withEffect">
                                  <p:stCondLst>
                                    <p:cond delay="0"/>
                                  </p:stCondLst>
                                  <p:childTnLst>
                                    <p:set>
                                      <p:cBhvr>
                                        <p:cTn id="34" dur="1" fill="hold">
                                          <p:stCondLst>
                                            <p:cond delay="0"/>
                                          </p:stCondLst>
                                        </p:cTn>
                                        <p:tgtEl>
                                          <p:spTgt spid="19462"/>
                                        </p:tgtEl>
                                        <p:attrNameLst>
                                          <p:attrName>style.visibility</p:attrName>
                                        </p:attrNameLst>
                                      </p:cBhvr>
                                      <p:to>
                                        <p:strVal val="visible"/>
                                      </p:to>
                                    </p:set>
                                    <p:animEffect transition="in" filter="dissolve">
                                      <p:cBhvr>
                                        <p:cTn id="35" dur="25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8" grpId="0" animBg="1"/>
      <p:bldP spid="41031" grpId="0" animBg="1"/>
      <p:bldP spid="79" grpId="0"/>
      <p:bldP spid="18"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613946" y="607054"/>
            <a:ext cx="5961674" cy="487363"/>
          </a:xfrm>
        </p:spPr>
        <p:txBody>
          <a:bodyPr>
            <a:normAutofit fontScale="90000"/>
          </a:bodyPr>
          <a:lstStyle/>
          <a:p>
            <a:r>
              <a:rPr lang="en-US" sz="2800"/>
              <a:t>Kết quả quan trọng, toàn diện</a:t>
            </a:r>
            <a:endParaRPr lang="en-US" sz="2800">
              <a:solidFill>
                <a:schemeClr val="accent1"/>
              </a:solidFill>
            </a:endParaRPr>
          </a:p>
        </p:txBody>
      </p:sp>
      <p:sp>
        <p:nvSpPr>
          <p:cNvPr id="40992" name="Text Box 32"/>
          <p:cNvSpPr txBox="1">
            <a:spLocks noChangeArrowheads="1"/>
          </p:cNvSpPr>
          <p:nvPr/>
        </p:nvSpPr>
        <p:spPr bwMode="auto">
          <a:xfrm>
            <a:off x="3184525" y="702234"/>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solidFill>
                <a:srgbClr val="000000"/>
              </a:solidFill>
            </a:endParaRPr>
          </a:p>
        </p:txBody>
      </p:sp>
      <p:sp>
        <p:nvSpPr>
          <p:cNvPr id="40998" name="AutoShape 38"/>
          <p:cNvSpPr>
            <a:spLocks noChangeArrowheads="1"/>
          </p:cNvSpPr>
          <p:nvPr/>
        </p:nvSpPr>
        <p:spPr bwMode="ltGray">
          <a:xfrm rot="5400000">
            <a:off x="-903287" y="1583296"/>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accent1"/>
              </a:gs>
              <a:gs pos="50000">
                <a:schemeClr val="bg1"/>
              </a:gs>
              <a:gs pos="100000">
                <a:schemeClr val="accent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grpSp>
        <p:nvGrpSpPr>
          <p:cNvPr id="66" name="Group 61"/>
          <p:cNvGrpSpPr>
            <a:grpSpLocks/>
          </p:cNvGrpSpPr>
          <p:nvPr/>
        </p:nvGrpSpPr>
        <p:grpSpPr bwMode="auto">
          <a:xfrm>
            <a:off x="2774009" y="1207004"/>
            <a:ext cx="7381875" cy="654052"/>
            <a:chOff x="891" y="1175"/>
            <a:chExt cx="3156" cy="320"/>
          </a:xfrm>
        </p:grpSpPr>
        <p:grpSp>
          <p:nvGrpSpPr>
            <p:cNvPr id="67" name="Group 62"/>
            <p:cNvGrpSpPr>
              <a:grpSpLocks/>
            </p:cNvGrpSpPr>
            <p:nvPr/>
          </p:nvGrpSpPr>
          <p:grpSpPr bwMode="auto">
            <a:xfrm>
              <a:off x="891" y="1175"/>
              <a:ext cx="3156" cy="320"/>
              <a:chOff x="1258" y="1081"/>
              <a:chExt cx="3156" cy="320"/>
            </a:xfrm>
          </p:grpSpPr>
          <p:sp>
            <p:nvSpPr>
              <p:cNvPr id="70" name="Oval 63"/>
              <p:cNvSpPr>
                <a:spLocks noChangeArrowheads="1"/>
              </p:cNvSpPr>
              <p:nvPr/>
            </p:nvSpPr>
            <p:spPr bwMode="gray">
              <a:xfrm>
                <a:off x="1258" y="1091"/>
                <a:ext cx="304" cy="303"/>
              </a:xfrm>
              <a:prstGeom prst="ellipse">
                <a:avLst/>
              </a:prstGeom>
              <a:gradFill rotWithShape="1">
                <a:gsLst>
                  <a:gs pos="0">
                    <a:schemeClr val="accent2">
                      <a:gamma/>
                      <a:shade val="25490"/>
                      <a:invGamma/>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sp>
            <p:nvSpPr>
              <p:cNvPr id="71" name="AutoShape 64"/>
              <p:cNvSpPr>
                <a:spLocks noChangeArrowheads="1"/>
              </p:cNvSpPr>
              <p:nvPr/>
            </p:nvSpPr>
            <p:spPr bwMode="gray">
              <a:xfrm>
                <a:off x="1491" y="1081"/>
                <a:ext cx="2923" cy="320"/>
              </a:xfrm>
              <a:prstGeom prst="roundRect">
                <a:avLst>
                  <a:gd name="adj" fmla="val 50000"/>
                </a:avLst>
              </a:prstGeom>
              <a:gradFill rotWithShape="1">
                <a:gsLst>
                  <a:gs pos="0">
                    <a:schemeClr val="accent2"/>
                  </a:gs>
                  <a:gs pos="100000">
                    <a:schemeClr val="accent2">
                      <a:gamma/>
                      <a:tint val="0"/>
                      <a:invGamma/>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grpSp>
        <p:sp>
          <p:nvSpPr>
            <p:cNvPr id="68" name="Oval 65"/>
            <p:cNvSpPr>
              <a:spLocks noChangeArrowheads="1"/>
            </p:cNvSpPr>
            <p:nvPr/>
          </p:nvSpPr>
          <p:spPr bwMode="gray">
            <a:xfrm>
              <a:off x="941" y="1225"/>
              <a:ext cx="211" cy="211"/>
            </a:xfrm>
            <a:prstGeom prst="ellipse">
              <a:avLst/>
            </a:prstGeom>
            <a:gradFill rotWithShape="1">
              <a:gsLst>
                <a:gs pos="0">
                  <a:schemeClr val="hlink"/>
                </a:gs>
                <a:gs pos="100000">
                  <a:schemeClr val="hlink">
                    <a:gamma/>
                    <a:shade val="22353"/>
                    <a:invGamma/>
                  </a:schemeClr>
                </a:gs>
              </a:gsLst>
              <a:lin ang="5400000" scaled="1"/>
            </a:gradFill>
            <a:ln>
              <a:noFill/>
            </a:ln>
            <a:effectLst>
              <a:outerShdw dist="35921" dir="2700000" algn="ctr" rotWithShape="0">
                <a:schemeClr val="tx2">
                  <a:alpha val="50000"/>
                </a:scheme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fontAlgn="base">
                <a:spcBef>
                  <a:spcPct val="0"/>
                </a:spcBef>
                <a:spcAft>
                  <a:spcPct val="0"/>
                </a:spcAft>
              </a:pPr>
              <a:endParaRPr lang="en-US" b="1">
                <a:solidFill>
                  <a:srgbClr val="000000"/>
                </a:solidFill>
              </a:endParaRPr>
            </a:p>
          </p:txBody>
        </p:sp>
        <p:sp>
          <p:nvSpPr>
            <p:cNvPr id="69" name="Oval 66"/>
            <p:cNvSpPr>
              <a:spLocks noChangeArrowheads="1"/>
            </p:cNvSpPr>
            <p:nvPr/>
          </p:nvSpPr>
          <p:spPr bwMode="gray">
            <a:xfrm>
              <a:off x="945" y="1217"/>
              <a:ext cx="152" cy="153"/>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grpSp>
      <p:sp>
        <p:nvSpPr>
          <p:cNvPr id="80" name="Text Box 15"/>
          <p:cNvSpPr txBox="1">
            <a:spLocks noChangeArrowheads="1"/>
          </p:cNvSpPr>
          <p:nvPr/>
        </p:nvSpPr>
        <p:spPr bwMode="auto">
          <a:xfrm>
            <a:off x="3445648" y="1194387"/>
            <a:ext cx="71052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nb-NO" sz="2000" b="1">
                <a:solidFill>
                  <a:srgbClr val="002060"/>
                </a:solidFill>
              </a:rPr>
              <a:t>T</a:t>
            </a:r>
            <a:r>
              <a:rPr lang="vi-VN" sz="2000" b="1">
                <a:solidFill>
                  <a:srgbClr val="002060"/>
                </a:solidFill>
              </a:rPr>
              <a:t>hực hiện </a:t>
            </a:r>
            <a:r>
              <a:rPr lang="en-US" sz="2000" b="1">
                <a:solidFill>
                  <a:srgbClr val="002060"/>
                </a:solidFill>
              </a:rPr>
              <a:t>7</a:t>
            </a:r>
            <a:r>
              <a:rPr lang="vi-VN" sz="2000" b="1">
                <a:solidFill>
                  <a:srgbClr val="002060"/>
                </a:solidFill>
              </a:rPr>
              <a:t> chương trình đột phá </a:t>
            </a:r>
            <a:r>
              <a:rPr lang="en-US" sz="2000" b="1">
                <a:solidFill>
                  <a:srgbClr val="002060"/>
                </a:solidFill>
              </a:rPr>
              <a:t>góp phần vào sự phát triển của thành phố</a:t>
            </a:r>
          </a:p>
        </p:txBody>
      </p:sp>
      <p:sp>
        <p:nvSpPr>
          <p:cNvPr id="49" name="Oval 48"/>
          <p:cNvSpPr/>
          <p:nvPr/>
        </p:nvSpPr>
        <p:spPr>
          <a:xfrm>
            <a:off x="9581776" y="48507"/>
            <a:ext cx="950355" cy="997631"/>
          </a:xfrm>
          <a:prstGeom prst="ellipse">
            <a:avLst/>
          </a:prstGeom>
          <a:blipFill>
            <a:blip r:embed="rId3" cstate="print">
              <a:extLst>
                <a:ext uri="{28A0092B-C50C-407E-A947-70E740481C1C}">
                  <a14:useLocalDpi xmlns:a14="http://schemas.microsoft.com/office/drawing/2010/main" val="0"/>
                </a:ext>
              </a:extLst>
            </a:blip>
            <a:srcRect/>
            <a:stretch>
              <a:fillRect l="-18000" r="-1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0" name="Oval 49"/>
          <p:cNvSpPr/>
          <p:nvPr/>
        </p:nvSpPr>
        <p:spPr>
          <a:xfrm>
            <a:off x="2660704" y="77593"/>
            <a:ext cx="909046" cy="885792"/>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8" name="Oval 47"/>
          <p:cNvSpPr/>
          <p:nvPr/>
        </p:nvSpPr>
        <p:spPr>
          <a:xfrm>
            <a:off x="1670246" y="306810"/>
            <a:ext cx="1265742" cy="1290305"/>
          </a:xfrm>
          <a:prstGeom prst="ellipse">
            <a:avLst/>
          </a:prstGeom>
          <a:blipFill>
            <a:blip r:embed="rId5" cstate="print">
              <a:extLst>
                <a:ext uri="{28A0092B-C50C-407E-A947-70E740481C1C}">
                  <a14:useLocalDpi xmlns:a14="http://schemas.microsoft.com/office/drawing/2010/main" val="0"/>
                </a:ext>
              </a:extLst>
            </a:blip>
            <a:srcRect/>
            <a:stretch>
              <a:fillRect l="-21000" r="-2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Rectangle 21"/>
          <p:cNvSpPr/>
          <p:nvPr/>
        </p:nvSpPr>
        <p:spPr>
          <a:xfrm>
            <a:off x="4271242" y="2101541"/>
            <a:ext cx="5961674" cy="1384995"/>
          </a:xfrm>
          <a:prstGeom prst="rect">
            <a:avLst/>
          </a:prstGeom>
        </p:spPr>
        <p:txBody>
          <a:bodyPr wrap="square">
            <a:spAutoFit/>
          </a:bodyPr>
          <a:lstStyle/>
          <a:p>
            <a:pPr algn="just"/>
            <a:r>
              <a:rPr lang="en-US" sz="2400" b="1">
                <a:solidFill>
                  <a:srgbClr val="FF0000"/>
                </a:solidFill>
                <a:latin typeface="Arial" panose="020B0604020202020204" pitchFamily="34" charset="0"/>
              </a:rPr>
              <a:t>* Giảm ùn tắt, TNGT:</a:t>
            </a:r>
            <a:r>
              <a:rPr lang="en-US" sz="2400" b="1">
                <a:solidFill>
                  <a:srgbClr val="333333"/>
                </a:solidFill>
                <a:latin typeface="Arial" panose="020B0604020202020204" pitchFamily="34" charset="0"/>
              </a:rPr>
              <a:t> </a:t>
            </a:r>
          </a:p>
          <a:p>
            <a:pPr algn="just"/>
            <a:r>
              <a:rPr lang="en-US" sz="2000" b="1">
                <a:solidFill>
                  <a:srgbClr val="002060"/>
                </a:solidFill>
              </a:rPr>
              <a:t>Trung bình hàng năm </a:t>
            </a:r>
            <a:r>
              <a:rPr lang="en-US" sz="2000" b="1">
                <a:solidFill>
                  <a:srgbClr val="FF0000"/>
                </a:solidFill>
              </a:rPr>
              <a:t>giảm 5,23% </a:t>
            </a:r>
            <a:r>
              <a:rPr lang="en-US" sz="2000" b="1">
                <a:solidFill>
                  <a:srgbClr val="002060"/>
                </a:solidFill>
              </a:rPr>
              <a:t>số vụ, giảm </a:t>
            </a:r>
            <a:r>
              <a:rPr lang="en-US" sz="2000" b="1">
                <a:solidFill>
                  <a:srgbClr val="FF0000"/>
                </a:solidFill>
              </a:rPr>
              <a:t>5,87% </a:t>
            </a:r>
            <a:r>
              <a:rPr lang="en-US" sz="2000" b="1">
                <a:solidFill>
                  <a:srgbClr val="002060"/>
                </a:solidFill>
              </a:rPr>
              <a:t>số người chết và </a:t>
            </a:r>
            <a:r>
              <a:rPr lang="en-US" sz="2000" b="1">
                <a:solidFill>
                  <a:srgbClr val="FF0000"/>
                </a:solidFill>
              </a:rPr>
              <a:t>giảm 11,31% </a:t>
            </a:r>
            <a:r>
              <a:rPr lang="en-US" sz="2000" b="1">
                <a:solidFill>
                  <a:srgbClr val="002060"/>
                </a:solidFill>
              </a:rPr>
              <a:t>số người bị thương</a:t>
            </a:r>
            <a:endParaRPr lang="en-US" sz="2400" b="1">
              <a:solidFill>
                <a:srgbClr val="002060"/>
              </a:solidFill>
            </a:endParaRPr>
          </a:p>
        </p:txBody>
      </p:sp>
      <p:pic>
        <p:nvPicPr>
          <p:cNvPr id="17410" name="Picture 2" descr="http://www.baoxaydung.com.vn/stores/news_dataimages/hiep/052015/22/16/161546baoxaydung_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0310" y="2120169"/>
            <a:ext cx="1590691" cy="1223363"/>
          </a:xfrm>
          <a:prstGeom prst="rect">
            <a:avLst/>
          </a:prstGeom>
          <a:noFill/>
          <a:ln w="3175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2600309" y="3702725"/>
            <a:ext cx="1590691" cy="1159358"/>
          </a:xfrm>
          <a:prstGeom prst="rect">
            <a:avLst/>
          </a:prstGeom>
          <a:ln w="31750">
            <a:solidFill>
              <a:schemeClr val="accent2">
                <a:lumMod val="75000"/>
              </a:schemeClr>
            </a:solidFill>
          </a:ln>
        </p:spPr>
      </p:pic>
      <p:sp>
        <p:nvSpPr>
          <p:cNvPr id="3" name="Rectangle 2"/>
          <p:cNvSpPr/>
          <p:nvPr/>
        </p:nvSpPr>
        <p:spPr bwMode="auto">
          <a:xfrm>
            <a:off x="2474004" y="1981201"/>
            <a:ext cx="7889197" cy="1485829"/>
          </a:xfrm>
          <a:prstGeom prst="rect">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latin typeface="Arial" panose="020B0604020202020204" pitchFamily="34" charset="0"/>
            </a:endParaRPr>
          </a:p>
        </p:txBody>
      </p:sp>
      <p:sp>
        <p:nvSpPr>
          <p:cNvPr id="26" name="Rectangle 25"/>
          <p:cNvSpPr/>
          <p:nvPr/>
        </p:nvSpPr>
        <p:spPr bwMode="auto">
          <a:xfrm>
            <a:off x="2489681" y="3581401"/>
            <a:ext cx="7889197" cy="1371938"/>
          </a:xfrm>
          <a:prstGeom prst="rect">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latin typeface="Arial" panose="020B0604020202020204" pitchFamily="34" charset="0"/>
            </a:endParaRPr>
          </a:p>
        </p:txBody>
      </p:sp>
      <p:sp>
        <p:nvSpPr>
          <p:cNvPr id="27" name="Rectangle 26"/>
          <p:cNvSpPr/>
          <p:nvPr/>
        </p:nvSpPr>
        <p:spPr bwMode="auto">
          <a:xfrm>
            <a:off x="2489681" y="5088736"/>
            <a:ext cx="7889197" cy="1530102"/>
          </a:xfrm>
          <a:prstGeom prst="rect">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latin typeface="Arial" panose="020B0604020202020204" pitchFamily="34" charset="0"/>
            </a:endParaRPr>
          </a:p>
        </p:txBody>
      </p:sp>
      <p:sp>
        <p:nvSpPr>
          <p:cNvPr id="28" name="Rectangle 27"/>
          <p:cNvSpPr/>
          <p:nvPr/>
        </p:nvSpPr>
        <p:spPr>
          <a:xfrm>
            <a:off x="4279280" y="3661754"/>
            <a:ext cx="6541120" cy="1077218"/>
          </a:xfrm>
          <a:prstGeom prst="rect">
            <a:avLst/>
          </a:prstGeom>
        </p:spPr>
        <p:txBody>
          <a:bodyPr wrap="square">
            <a:spAutoFit/>
          </a:bodyPr>
          <a:lstStyle/>
          <a:p>
            <a:pPr algn="just"/>
            <a:r>
              <a:rPr lang="en-US" sz="2400" b="1">
                <a:solidFill>
                  <a:srgbClr val="FF0000"/>
                </a:solidFill>
                <a:latin typeface="Arial" panose="020B0604020202020204" pitchFamily="34" charset="0"/>
              </a:rPr>
              <a:t>* Giảm ngập nước:</a:t>
            </a:r>
            <a:r>
              <a:rPr lang="en-US" sz="2400" b="1">
                <a:solidFill>
                  <a:srgbClr val="333333"/>
                </a:solidFill>
                <a:latin typeface="Arial" panose="020B0604020202020204" pitchFamily="34" charset="0"/>
              </a:rPr>
              <a:t> </a:t>
            </a:r>
          </a:p>
          <a:p>
            <a:pPr algn="just"/>
            <a:r>
              <a:rPr lang="en-US" sz="2000" b="1">
                <a:solidFill>
                  <a:srgbClr val="002060"/>
                </a:solidFill>
              </a:rPr>
              <a:t>- </a:t>
            </a:r>
            <a:r>
              <a:rPr lang="en-US" sz="2000" b="1">
                <a:solidFill>
                  <a:srgbClr val="FF0000"/>
                </a:solidFill>
              </a:rPr>
              <a:t>111/126 </a:t>
            </a:r>
            <a:r>
              <a:rPr lang="en-US" sz="2000" b="1">
                <a:solidFill>
                  <a:srgbClr val="002060"/>
                </a:solidFill>
              </a:rPr>
              <a:t>điểm ngập do mưa (</a:t>
            </a:r>
            <a:r>
              <a:rPr lang="en-US" sz="2000" b="1" i="1">
                <a:solidFill>
                  <a:srgbClr val="002060"/>
                </a:solidFill>
              </a:rPr>
              <a:t>88,09%</a:t>
            </a:r>
            <a:r>
              <a:rPr lang="en-US" sz="2000" b="1">
                <a:solidFill>
                  <a:srgbClr val="002060"/>
                </a:solidFill>
              </a:rPr>
              <a:t>)</a:t>
            </a:r>
          </a:p>
          <a:p>
            <a:pPr algn="just"/>
            <a:r>
              <a:rPr lang="en-US" sz="2000" b="1">
                <a:solidFill>
                  <a:srgbClr val="002060"/>
                </a:solidFill>
              </a:rPr>
              <a:t>- </a:t>
            </a:r>
            <a:r>
              <a:rPr lang="en-US" sz="2000" b="1">
                <a:solidFill>
                  <a:srgbClr val="FF0000"/>
                </a:solidFill>
              </a:rPr>
              <a:t>95/95</a:t>
            </a:r>
            <a:r>
              <a:rPr lang="en-US" sz="2000" b="1">
                <a:solidFill>
                  <a:srgbClr val="002060"/>
                </a:solidFill>
              </a:rPr>
              <a:t> điểm ngập do triều cường (</a:t>
            </a:r>
            <a:r>
              <a:rPr lang="en-US" sz="2000" b="1" i="1">
                <a:solidFill>
                  <a:srgbClr val="002060"/>
                </a:solidFill>
              </a:rPr>
              <a:t>100%</a:t>
            </a:r>
            <a:r>
              <a:rPr lang="en-US" sz="2000" b="1">
                <a:solidFill>
                  <a:srgbClr val="002060"/>
                </a:solidFill>
              </a:rPr>
              <a:t>)</a:t>
            </a:r>
          </a:p>
        </p:txBody>
      </p:sp>
      <p:sp>
        <p:nvSpPr>
          <p:cNvPr id="29" name="Rectangle 28"/>
          <p:cNvSpPr/>
          <p:nvPr/>
        </p:nvSpPr>
        <p:spPr>
          <a:xfrm>
            <a:off x="4334535" y="5180392"/>
            <a:ext cx="6140081" cy="1446550"/>
          </a:xfrm>
          <a:prstGeom prst="rect">
            <a:avLst/>
          </a:prstGeom>
        </p:spPr>
        <p:txBody>
          <a:bodyPr wrap="square">
            <a:spAutoFit/>
          </a:bodyPr>
          <a:lstStyle/>
          <a:p>
            <a:pPr algn="just"/>
            <a:r>
              <a:rPr lang="en-US" sz="2400" b="1" dirty="0">
                <a:solidFill>
                  <a:srgbClr val="FF0000"/>
                </a:solidFill>
                <a:latin typeface="Arial" panose="020B0604020202020204" pitchFamily="34" charset="0"/>
              </a:rPr>
              <a:t>* </a:t>
            </a:r>
            <a:r>
              <a:rPr lang="en-US" sz="2400" b="1" dirty="0" err="1">
                <a:solidFill>
                  <a:srgbClr val="FF0000"/>
                </a:solidFill>
                <a:latin typeface="Arial" panose="020B0604020202020204" pitchFamily="34" charset="0"/>
              </a:rPr>
              <a:t>Giảm</a:t>
            </a:r>
            <a:r>
              <a:rPr lang="en-US" sz="2400" b="1" dirty="0">
                <a:solidFill>
                  <a:srgbClr val="FF0000"/>
                </a:solidFill>
                <a:latin typeface="Arial" panose="020B0604020202020204" pitchFamily="34" charset="0"/>
              </a:rPr>
              <a:t> ô </a:t>
            </a:r>
            <a:r>
              <a:rPr lang="en-US" sz="2400" b="1" dirty="0" err="1">
                <a:solidFill>
                  <a:srgbClr val="FF0000"/>
                </a:solidFill>
                <a:latin typeface="Arial" panose="020B0604020202020204" pitchFamily="34" charset="0"/>
              </a:rPr>
              <a:t>nhiễm</a:t>
            </a:r>
            <a:r>
              <a:rPr lang="en-US" sz="2400" b="1" dirty="0">
                <a:solidFill>
                  <a:srgbClr val="FF0000"/>
                </a:solidFill>
                <a:latin typeface="Arial" panose="020B0604020202020204" pitchFamily="34" charset="0"/>
              </a:rPr>
              <a:t> </a:t>
            </a:r>
            <a:r>
              <a:rPr lang="en-US" sz="2400" b="1" dirty="0" err="1">
                <a:solidFill>
                  <a:srgbClr val="FF0000"/>
                </a:solidFill>
                <a:latin typeface="Arial" panose="020B0604020202020204" pitchFamily="34" charset="0"/>
              </a:rPr>
              <a:t>môi</a:t>
            </a:r>
            <a:r>
              <a:rPr lang="en-US" sz="2400" b="1" dirty="0">
                <a:solidFill>
                  <a:srgbClr val="FF0000"/>
                </a:solidFill>
                <a:latin typeface="Arial" panose="020B0604020202020204" pitchFamily="34" charset="0"/>
              </a:rPr>
              <a:t> </a:t>
            </a:r>
            <a:r>
              <a:rPr lang="en-US" sz="2400" b="1" dirty="0" err="1">
                <a:solidFill>
                  <a:srgbClr val="FF0000"/>
                </a:solidFill>
                <a:latin typeface="Arial" panose="020B0604020202020204" pitchFamily="34" charset="0"/>
              </a:rPr>
              <a:t>trường</a:t>
            </a:r>
            <a:r>
              <a:rPr lang="en-US" sz="2400" b="1" dirty="0">
                <a:solidFill>
                  <a:srgbClr val="FF0000"/>
                </a:solidFill>
                <a:latin typeface="Arial" panose="020B0604020202020204" pitchFamily="34" charset="0"/>
              </a:rPr>
              <a:t>:</a:t>
            </a:r>
            <a:r>
              <a:rPr lang="en-US" sz="2400" b="1" dirty="0">
                <a:solidFill>
                  <a:srgbClr val="333333"/>
                </a:solidFill>
                <a:latin typeface="Arial" panose="020B0604020202020204" pitchFamily="34" charset="0"/>
              </a:rPr>
              <a:t> </a:t>
            </a:r>
          </a:p>
          <a:p>
            <a:pPr algn="just"/>
            <a:r>
              <a:rPr lang="en-US" sz="2000" b="1" dirty="0">
                <a:solidFill>
                  <a:srgbClr val="002060"/>
                </a:solidFill>
              </a:rPr>
              <a:t>97% </a:t>
            </a:r>
            <a:r>
              <a:rPr lang="en-US" sz="2000" dirty="0" err="1">
                <a:solidFill>
                  <a:srgbClr val="002060"/>
                </a:solidFill>
              </a:rPr>
              <a:t>nguồn</a:t>
            </a:r>
            <a:r>
              <a:rPr lang="en-US" sz="2000" dirty="0">
                <a:solidFill>
                  <a:srgbClr val="002060"/>
                </a:solidFill>
              </a:rPr>
              <a:t> </a:t>
            </a:r>
            <a:r>
              <a:rPr lang="en-US" sz="2000" dirty="0" err="1">
                <a:solidFill>
                  <a:srgbClr val="002060"/>
                </a:solidFill>
              </a:rPr>
              <a:t>khí</a:t>
            </a:r>
            <a:r>
              <a:rPr lang="en-US" sz="2000" dirty="0">
                <a:solidFill>
                  <a:srgbClr val="002060"/>
                </a:solidFill>
              </a:rPr>
              <a:t> </a:t>
            </a:r>
            <a:r>
              <a:rPr lang="en-US" sz="2000" dirty="0" err="1">
                <a:solidFill>
                  <a:srgbClr val="002060"/>
                </a:solidFill>
              </a:rPr>
              <a:t>thải</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nghiệp</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xử</a:t>
            </a:r>
            <a:r>
              <a:rPr lang="en-US" sz="2000" dirty="0">
                <a:solidFill>
                  <a:srgbClr val="002060"/>
                </a:solidFill>
              </a:rPr>
              <a:t> </a:t>
            </a:r>
            <a:r>
              <a:rPr lang="en-US" sz="2000" dirty="0" err="1">
                <a:solidFill>
                  <a:srgbClr val="002060"/>
                </a:solidFill>
              </a:rPr>
              <a:t>lý</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quy</a:t>
            </a:r>
            <a:r>
              <a:rPr lang="en-US" sz="2000" dirty="0">
                <a:solidFill>
                  <a:srgbClr val="002060"/>
                </a:solidFill>
              </a:rPr>
              <a:t> </a:t>
            </a:r>
            <a:r>
              <a:rPr lang="en-US" sz="2000" dirty="0" err="1">
                <a:solidFill>
                  <a:srgbClr val="002060"/>
                </a:solidFill>
              </a:rPr>
              <a:t>chuẩn</a:t>
            </a:r>
            <a:r>
              <a:rPr lang="en-US" sz="2000" dirty="0">
                <a:solidFill>
                  <a:srgbClr val="002060"/>
                </a:solidFill>
              </a:rPr>
              <a:t> </a:t>
            </a:r>
            <a:r>
              <a:rPr lang="en-US" sz="2000" dirty="0" err="1">
                <a:solidFill>
                  <a:srgbClr val="002060"/>
                </a:solidFill>
              </a:rPr>
              <a:t>môi</a:t>
            </a:r>
            <a:r>
              <a:rPr lang="en-US" sz="2000" dirty="0">
                <a:solidFill>
                  <a:srgbClr val="002060"/>
                </a:solidFill>
              </a:rPr>
              <a:t> </a:t>
            </a:r>
            <a:r>
              <a:rPr lang="en-US" sz="2000" dirty="0" err="1">
                <a:solidFill>
                  <a:srgbClr val="002060"/>
                </a:solidFill>
              </a:rPr>
              <a:t>trường</a:t>
            </a:r>
            <a:r>
              <a:rPr lang="en-US" sz="2000" dirty="0">
                <a:solidFill>
                  <a:srgbClr val="002060"/>
                </a:solidFill>
              </a:rPr>
              <a:t>; </a:t>
            </a:r>
            <a:r>
              <a:rPr lang="en-US" sz="2000" b="1" dirty="0">
                <a:solidFill>
                  <a:srgbClr val="002060"/>
                </a:solidFill>
              </a:rPr>
              <a:t>100% </a:t>
            </a:r>
            <a:r>
              <a:rPr lang="en-US" sz="2000" dirty="0" err="1">
                <a:solidFill>
                  <a:srgbClr val="002060"/>
                </a:solidFill>
              </a:rPr>
              <a:t>số</a:t>
            </a:r>
            <a:r>
              <a:rPr lang="en-US" sz="2000" dirty="0">
                <a:solidFill>
                  <a:srgbClr val="002060"/>
                </a:solidFill>
              </a:rPr>
              <a:t> </a:t>
            </a:r>
            <a:r>
              <a:rPr lang="en-US" sz="2000" dirty="0" err="1">
                <a:solidFill>
                  <a:srgbClr val="002060"/>
                </a:solidFill>
              </a:rPr>
              <a:t>bãi</a:t>
            </a:r>
            <a:r>
              <a:rPr lang="en-US" sz="2000" dirty="0">
                <a:solidFill>
                  <a:srgbClr val="002060"/>
                </a:solidFill>
              </a:rPr>
              <a:t> </a:t>
            </a:r>
            <a:r>
              <a:rPr lang="en-US" sz="2000" dirty="0" err="1">
                <a:solidFill>
                  <a:srgbClr val="002060"/>
                </a:solidFill>
              </a:rPr>
              <a:t>chôn</a:t>
            </a:r>
            <a:r>
              <a:rPr lang="en-US" sz="2000" dirty="0">
                <a:solidFill>
                  <a:srgbClr val="002060"/>
                </a:solidFill>
              </a:rPr>
              <a:t> </a:t>
            </a:r>
            <a:r>
              <a:rPr lang="en-US" sz="2000" dirty="0" err="1">
                <a:solidFill>
                  <a:srgbClr val="002060"/>
                </a:solidFill>
              </a:rPr>
              <a:t>lấp</a:t>
            </a:r>
            <a:r>
              <a:rPr lang="en-US" sz="2000" dirty="0">
                <a:solidFill>
                  <a:srgbClr val="002060"/>
                </a:solidFill>
              </a:rPr>
              <a:t> </a:t>
            </a:r>
            <a:r>
              <a:rPr lang="en-US" sz="2000" dirty="0" err="1">
                <a:solidFill>
                  <a:srgbClr val="002060"/>
                </a:solidFill>
              </a:rPr>
              <a:t>chất</a:t>
            </a:r>
            <a:r>
              <a:rPr lang="en-US" sz="2000" dirty="0">
                <a:solidFill>
                  <a:srgbClr val="002060"/>
                </a:solidFill>
              </a:rPr>
              <a:t> </a:t>
            </a:r>
            <a:r>
              <a:rPr lang="en-US" sz="2000" dirty="0" err="1">
                <a:solidFill>
                  <a:srgbClr val="002060"/>
                </a:solidFill>
              </a:rPr>
              <a:t>thải</a:t>
            </a:r>
            <a:r>
              <a:rPr lang="en-US" sz="2000" dirty="0">
                <a:solidFill>
                  <a:srgbClr val="002060"/>
                </a:solidFill>
              </a:rPr>
              <a:t> </a:t>
            </a:r>
            <a:r>
              <a:rPr lang="en-US" sz="2000" dirty="0" err="1">
                <a:solidFill>
                  <a:srgbClr val="002060"/>
                </a:solidFill>
              </a:rPr>
              <a:t>đáp</a:t>
            </a: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yêu</a:t>
            </a:r>
            <a:r>
              <a:rPr lang="en-US" sz="2000" dirty="0">
                <a:solidFill>
                  <a:srgbClr val="002060"/>
                </a:solidFill>
              </a:rPr>
              <a:t> </a:t>
            </a:r>
            <a:r>
              <a:rPr lang="en-US" sz="2000" dirty="0" err="1">
                <a:solidFill>
                  <a:srgbClr val="002060"/>
                </a:solidFill>
              </a:rPr>
              <a:t>cầu</a:t>
            </a:r>
            <a:r>
              <a:rPr lang="en-US" sz="2000" dirty="0">
                <a:solidFill>
                  <a:srgbClr val="002060"/>
                </a:solidFill>
              </a:rPr>
              <a:t> </a:t>
            </a:r>
            <a:r>
              <a:rPr lang="en-US" sz="2000" dirty="0" err="1">
                <a:solidFill>
                  <a:srgbClr val="002060"/>
                </a:solidFill>
              </a:rPr>
              <a:t>kỹ</a:t>
            </a:r>
            <a:r>
              <a:rPr lang="en-US" sz="2000" dirty="0">
                <a:solidFill>
                  <a:srgbClr val="002060"/>
                </a:solidFill>
              </a:rPr>
              <a:t> </a:t>
            </a:r>
            <a:r>
              <a:rPr lang="en-US" sz="2000" dirty="0" err="1">
                <a:solidFill>
                  <a:srgbClr val="002060"/>
                </a:solidFill>
              </a:rPr>
              <a:t>thuật</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hợp</a:t>
            </a:r>
            <a:r>
              <a:rPr lang="en-US" sz="2000" dirty="0">
                <a:solidFill>
                  <a:srgbClr val="002060"/>
                </a:solidFill>
              </a:rPr>
              <a:t> </a:t>
            </a:r>
            <a:r>
              <a:rPr lang="en-US" sz="2000" dirty="0" err="1">
                <a:solidFill>
                  <a:srgbClr val="002060"/>
                </a:solidFill>
              </a:rPr>
              <a:t>vệ</a:t>
            </a:r>
            <a:r>
              <a:rPr lang="en-US" sz="2000" dirty="0">
                <a:solidFill>
                  <a:srgbClr val="002060"/>
                </a:solidFill>
              </a:rPr>
              <a:t> </a:t>
            </a:r>
            <a:r>
              <a:rPr lang="en-US" sz="2000" dirty="0" err="1">
                <a:solidFill>
                  <a:srgbClr val="002060"/>
                </a:solidFill>
              </a:rPr>
              <a:t>sinh</a:t>
            </a:r>
            <a:r>
              <a:rPr lang="en-US" sz="2400" b="1" dirty="0">
                <a:solidFill>
                  <a:schemeClr val="tx2">
                    <a:lumMod val="60000"/>
                    <a:lumOff val="40000"/>
                  </a:schemeClr>
                </a:solidFill>
              </a:rPr>
              <a:t>.</a:t>
            </a:r>
            <a:endParaRPr lang="en-US" sz="2400" b="1" dirty="0">
              <a:solidFill>
                <a:srgbClr val="C00000"/>
              </a:solidFill>
            </a:endParaRPr>
          </a:p>
        </p:txBody>
      </p:sp>
      <p:pic>
        <p:nvPicPr>
          <p:cNvPr id="17412" name="Picture 4" descr="http://afamily1.vcmedia.vn/k:thumb_w/600/NuDtl90AyfgmPfKAOzOfhv4jN7VDVP/Image/2014/12/1_3-thang-2-(1)-93e49/sai-gon-dep-tuyet-voi-voi-nhung-con-duong-mau-xanh.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757"/>
          <a:stretch/>
        </p:blipFill>
        <p:spPr bwMode="auto">
          <a:xfrm>
            <a:off x="2585420" y="5183285"/>
            <a:ext cx="1706370" cy="126513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ACDE0EBF-EA57-48C0-B728-A7ABD7D8DDA8}"/>
              </a:ext>
            </a:extLst>
          </p:cNvPr>
          <p:cNvSpPr txBox="1"/>
          <p:nvPr/>
        </p:nvSpPr>
        <p:spPr>
          <a:xfrm>
            <a:off x="2900934" y="1258343"/>
            <a:ext cx="458999" cy="523220"/>
          </a:xfrm>
          <a:prstGeom prst="rect">
            <a:avLst/>
          </a:prstGeom>
          <a:noFill/>
        </p:spPr>
        <p:txBody>
          <a:bodyPr wrap="square">
            <a:spAutoFit/>
          </a:bodyPr>
          <a:lstStyle/>
          <a:p>
            <a:pPr algn="ctr">
              <a:spcBef>
                <a:spcPct val="50000"/>
              </a:spcBef>
              <a:defRPr/>
            </a:pPr>
            <a:r>
              <a:rPr lang="en-US" altLang="zh-CN" sz="2800" b="1" kern="0">
                <a:solidFill>
                  <a:srgbClr val="FFFFFF"/>
                </a:solidFill>
                <a:latin typeface="Arial"/>
                <a:ea typeface="宋体" pitchFamily="2" charset="-122"/>
              </a:rPr>
              <a:t>7</a:t>
            </a:r>
            <a:r>
              <a:rPr lang="en-US" altLang="zh-CN" sz="2000" kern="0">
                <a:solidFill>
                  <a:srgbClr val="FFFFFF"/>
                </a:solidFill>
                <a:latin typeface="Arial"/>
                <a:ea typeface="宋体" pitchFamily="2" charset="-122"/>
              </a:rPr>
              <a:t>.</a:t>
            </a:r>
            <a:endParaRPr lang="en-US" altLang="zh-CN" sz="2000" kern="0" dirty="0">
              <a:solidFill>
                <a:srgbClr val="FFFFFF"/>
              </a:solidFill>
              <a:latin typeface="Arial"/>
              <a:ea typeface="宋体" pitchFamily="2" charset="-122"/>
            </a:endParaRPr>
          </a:p>
        </p:txBody>
      </p:sp>
    </p:spTree>
    <p:extLst>
      <p:ext uri="{BB962C8B-B14F-4D97-AF65-F5344CB8AC3E}">
        <p14:creationId xmlns:p14="http://schemas.microsoft.com/office/powerpoint/2010/main" val="237631026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98"/>
                                        </p:tgtEl>
                                        <p:attrNameLst>
                                          <p:attrName>style.visibility</p:attrName>
                                        </p:attrNameLst>
                                      </p:cBhvr>
                                      <p:to>
                                        <p:strVal val="visible"/>
                                      </p:to>
                                    </p:set>
                                    <p:animEffect transition="in" filter="dissolve">
                                      <p:cBhvr>
                                        <p:cTn id="7" dur="250"/>
                                        <p:tgtEl>
                                          <p:spTgt spid="409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dissolve">
                                      <p:cBhvr>
                                        <p:cTn id="12" dur="250"/>
                                        <p:tgtEl>
                                          <p:spTgt spid="6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dissolve">
                                      <p:cBhvr>
                                        <p:cTn id="15" dur="250"/>
                                        <p:tgtEl>
                                          <p:spTgt spid="8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7410"/>
                                        </p:tgtEl>
                                        <p:attrNameLst>
                                          <p:attrName>style.visibility</p:attrName>
                                        </p:attrNameLst>
                                      </p:cBhvr>
                                      <p:to>
                                        <p:strVal val="visible"/>
                                      </p:to>
                                    </p:set>
                                    <p:animEffect transition="in" filter="dissolve">
                                      <p:cBhvr>
                                        <p:cTn id="20" dur="250"/>
                                        <p:tgtEl>
                                          <p:spTgt spid="1741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250"/>
                                        <p:tgtEl>
                                          <p:spTgt spid="2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2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250"/>
                                        <p:tgtEl>
                                          <p:spTgt spid="26"/>
                                        </p:tgtEl>
                                      </p:cBhvr>
                                    </p:animEffect>
                                  </p:childTnLst>
                                </p:cTn>
                              </p:par>
                              <p:par>
                                <p:cTn id="32" presetID="9"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ssolve">
                                      <p:cBhvr>
                                        <p:cTn id="34" dur="250"/>
                                        <p:tgtEl>
                                          <p:spTgt spid="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dissolve">
                                      <p:cBhvr>
                                        <p:cTn id="37" dur="25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dissolve">
                                      <p:cBhvr>
                                        <p:cTn id="42" dur="250"/>
                                        <p:tgtEl>
                                          <p:spTgt spid="27"/>
                                        </p:tgtEl>
                                      </p:cBhvr>
                                    </p:animEffect>
                                  </p:childTnLst>
                                </p:cTn>
                              </p:par>
                              <p:par>
                                <p:cTn id="43" presetID="9" presetClass="entr" presetSubtype="0" fill="hold" nodeType="withEffect">
                                  <p:stCondLst>
                                    <p:cond delay="0"/>
                                  </p:stCondLst>
                                  <p:childTnLst>
                                    <p:set>
                                      <p:cBhvr>
                                        <p:cTn id="44" dur="1" fill="hold">
                                          <p:stCondLst>
                                            <p:cond delay="0"/>
                                          </p:stCondLst>
                                        </p:cTn>
                                        <p:tgtEl>
                                          <p:spTgt spid="17412"/>
                                        </p:tgtEl>
                                        <p:attrNameLst>
                                          <p:attrName>style.visibility</p:attrName>
                                        </p:attrNameLst>
                                      </p:cBhvr>
                                      <p:to>
                                        <p:strVal val="visible"/>
                                      </p:to>
                                    </p:set>
                                    <p:animEffect transition="in" filter="dissolve">
                                      <p:cBhvr>
                                        <p:cTn id="45" dur="250"/>
                                        <p:tgtEl>
                                          <p:spTgt spid="17412"/>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dissolve">
                                      <p:cBhvr>
                                        <p:cTn id="48"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8" grpId="0" animBg="1"/>
      <p:bldP spid="80" grpId="0"/>
      <p:bldP spid="22" grpId="0"/>
      <p:bldP spid="3" grpId="0" animBg="1"/>
      <p:bldP spid="26" grpId="0" animBg="1"/>
      <p:bldP spid="27" grpId="0" animBg="1"/>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18E03A-82AD-484B-8B46-B2D536A81FF9}"/>
              </a:ext>
            </a:extLst>
          </p:cNvPr>
          <p:cNvPicPr>
            <a:picLocks noChangeAspect="1"/>
          </p:cNvPicPr>
          <p:nvPr/>
        </p:nvPicPr>
        <p:blipFill>
          <a:blip r:embed="rId2"/>
          <a:stretch>
            <a:fillRect/>
          </a:stretch>
        </p:blipFill>
        <p:spPr>
          <a:xfrm>
            <a:off x="1923173" y="176895"/>
            <a:ext cx="9010669" cy="5968501"/>
          </a:xfrm>
          <a:prstGeom prst="rect">
            <a:avLst/>
          </a:prstGeom>
        </p:spPr>
      </p:pic>
      <p:sp>
        <p:nvSpPr>
          <p:cNvPr id="5" name="Rectangle 4">
            <a:extLst>
              <a:ext uri="{FF2B5EF4-FFF2-40B4-BE49-F238E27FC236}">
                <a16:creationId xmlns:a16="http://schemas.microsoft.com/office/drawing/2014/main" id="{917AC280-A618-4843-8262-7B1ED4F807AD}"/>
              </a:ext>
            </a:extLst>
          </p:cNvPr>
          <p:cNvSpPr/>
          <p:nvPr/>
        </p:nvSpPr>
        <p:spPr>
          <a:xfrm>
            <a:off x="1802850" y="6293178"/>
            <a:ext cx="9251314" cy="461665"/>
          </a:xfrm>
          <a:prstGeom prst="rect">
            <a:avLst/>
          </a:prstGeom>
          <a:noFill/>
          <a:ln w="41275">
            <a:solidFill>
              <a:schemeClr val="tx2">
                <a:lumMod val="60000"/>
                <a:lumOff val="40000"/>
              </a:schemeClr>
            </a:solidFill>
          </a:ln>
        </p:spPr>
        <p:txBody>
          <a:bodyPr wrap="non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nb-NO" sz="24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ĐẠI HỘI ĐẢNG BỘ THÀNH PHỐ HỒ CHÍ MINH LẦN THỨ XI</a:t>
            </a:r>
            <a:endParaRPr lang="nb-NO" sz="44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3932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613946" y="607054"/>
            <a:ext cx="5961674" cy="487363"/>
          </a:xfrm>
        </p:spPr>
        <p:txBody>
          <a:bodyPr>
            <a:normAutofit fontScale="90000"/>
          </a:bodyPr>
          <a:lstStyle/>
          <a:p>
            <a:r>
              <a:rPr lang="en-US" sz="2800"/>
              <a:t>Kết quả quan trọng, toàn diện</a:t>
            </a:r>
            <a:endParaRPr lang="en-US" sz="2800">
              <a:solidFill>
                <a:schemeClr val="accent1"/>
              </a:solidFill>
            </a:endParaRPr>
          </a:p>
        </p:txBody>
      </p:sp>
      <p:sp>
        <p:nvSpPr>
          <p:cNvPr id="40992" name="Text Box 32"/>
          <p:cNvSpPr txBox="1">
            <a:spLocks noChangeArrowheads="1"/>
          </p:cNvSpPr>
          <p:nvPr/>
        </p:nvSpPr>
        <p:spPr bwMode="auto">
          <a:xfrm>
            <a:off x="3184525" y="702234"/>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endParaRPr lang="en-US">
              <a:solidFill>
                <a:srgbClr val="000000"/>
              </a:solidFill>
              <a:latin typeface="Arial"/>
            </a:endParaRPr>
          </a:p>
        </p:txBody>
      </p:sp>
      <p:sp>
        <p:nvSpPr>
          <p:cNvPr id="40998" name="AutoShape 38"/>
          <p:cNvSpPr>
            <a:spLocks noChangeArrowheads="1"/>
          </p:cNvSpPr>
          <p:nvPr/>
        </p:nvSpPr>
        <p:spPr bwMode="ltGray">
          <a:xfrm rot="5400000">
            <a:off x="-903287" y="1583296"/>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accent1"/>
              </a:gs>
              <a:gs pos="50000">
                <a:schemeClr val="bg1"/>
              </a:gs>
              <a:gs pos="100000">
                <a:schemeClr val="accent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b="1">
              <a:solidFill>
                <a:srgbClr val="000000"/>
              </a:solidFill>
              <a:latin typeface="Arial"/>
            </a:endParaRPr>
          </a:p>
        </p:txBody>
      </p:sp>
      <p:sp>
        <p:nvSpPr>
          <p:cNvPr id="49" name="Oval 48"/>
          <p:cNvSpPr/>
          <p:nvPr/>
        </p:nvSpPr>
        <p:spPr>
          <a:xfrm>
            <a:off x="9581776" y="48507"/>
            <a:ext cx="950355" cy="997631"/>
          </a:xfrm>
          <a:prstGeom prst="ellipse">
            <a:avLst/>
          </a:prstGeom>
          <a:blipFill>
            <a:blip r:embed="rId3" cstate="print">
              <a:extLst>
                <a:ext uri="{28A0092B-C50C-407E-A947-70E740481C1C}">
                  <a14:useLocalDpi xmlns:a14="http://schemas.microsoft.com/office/drawing/2010/main" val="0"/>
                </a:ext>
              </a:extLst>
            </a:blip>
            <a:srcRect/>
            <a:stretch>
              <a:fillRect l="-18000" r="-1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0" name="Oval 49"/>
          <p:cNvSpPr/>
          <p:nvPr/>
        </p:nvSpPr>
        <p:spPr>
          <a:xfrm>
            <a:off x="2660704" y="77593"/>
            <a:ext cx="909046" cy="885792"/>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8" name="Oval 47"/>
          <p:cNvSpPr/>
          <p:nvPr/>
        </p:nvSpPr>
        <p:spPr>
          <a:xfrm>
            <a:off x="1670246" y="306810"/>
            <a:ext cx="1265742" cy="1290305"/>
          </a:xfrm>
          <a:prstGeom prst="ellipse">
            <a:avLst/>
          </a:prstGeom>
          <a:blipFill>
            <a:blip r:embed="rId5" cstate="print">
              <a:extLst>
                <a:ext uri="{28A0092B-C50C-407E-A947-70E740481C1C}">
                  <a14:useLocalDpi xmlns:a14="http://schemas.microsoft.com/office/drawing/2010/main" val="0"/>
                </a:ext>
              </a:extLst>
            </a:blip>
            <a:srcRect/>
            <a:stretch>
              <a:fillRect l="-21000" r="-2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Rectangle 21"/>
          <p:cNvSpPr/>
          <p:nvPr/>
        </p:nvSpPr>
        <p:spPr>
          <a:xfrm>
            <a:off x="4293324" y="1516871"/>
            <a:ext cx="5961674" cy="1015663"/>
          </a:xfrm>
          <a:prstGeom prst="rect">
            <a:avLst/>
          </a:prstGeom>
        </p:spPr>
        <p:txBody>
          <a:bodyPr wrap="square">
            <a:spAutoFit/>
          </a:bodyPr>
          <a:lstStyle/>
          <a:p>
            <a:pPr lvl="0" algn="just"/>
            <a:r>
              <a:rPr lang="en-US" sz="2000" b="1">
                <a:solidFill>
                  <a:srgbClr val="FF0000"/>
                </a:solidFill>
              </a:rPr>
              <a:t>8. </a:t>
            </a:r>
            <a:r>
              <a:rPr lang="nl-NL" sz="2000" b="1">
                <a:solidFill>
                  <a:srgbClr val="002060"/>
                </a:solidFill>
              </a:rPr>
              <a:t>Công tác đối ngoại, hội nhập quốc tế</a:t>
            </a:r>
            <a:r>
              <a:rPr lang="nl-NL" sz="2000">
                <a:solidFill>
                  <a:srgbClr val="002060"/>
                </a:solidFill>
              </a:rPr>
              <a:t> </a:t>
            </a:r>
            <a:r>
              <a:rPr lang="nl-NL" sz="2000" b="1">
                <a:solidFill>
                  <a:srgbClr val="002060"/>
                </a:solidFill>
              </a:rPr>
              <a:t>của thành phố được triển khai sâu rộng, hiệu quả, đồng bộ trên các lĩnh vực</a:t>
            </a:r>
            <a:endParaRPr lang="en-US" sz="2800" b="1">
              <a:solidFill>
                <a:srgbClr val="002060"/>
              </a:solidFill>
              <a:latin typeface="Arial"/>
            </a:endParaRPr>
          </a:p>
        </p:txBody>
      </p:sp>
      <p:sp>
        <p:nvSpPr>
          <p:cNvPr id="3" name="Rectangle 2"/>
          <p:cNvSpPr/>
          <p:nvPr/>
        </p:nvSpPr>
        <p:spPr bwMode="auto">
          <a:xfrm>
            <a:off x="2496086" y="1396531"/>
            <a:ext cx="7889197" cy="1485829"/>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b="1">
              <a:solidFill>
                <a:srgbClr val="000000"/>
              </a:solidFill>
              <a:latin typeface="Arial" panose="020B0604020202020204" pitchFamily="34" charset="0"/>
            </a:endParaRPr>
          </a:p>
        </p:txBody>
      </p:sp>
      <p:sp>
        <p:nvSpPr>
          <p:cNvPr id="26" name="Rectangle 25"/>
          <p:cNvSpPr/>
          <p:nvPr/>
        </p:nvSpPr>
        <p:spPr bwMode="auto">
          <a:xfrm>
            <a:off x="2489681" y="2985876"/>
            <a:ext cx="7889197" cy="175303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b="1">
              <a:solidFill>
                <a:srgbClr val="000000"/>
              </a:solidFill>
              <a:latin typeface="Arial" panose="020B0604020202020204" pitchFamily="34" charset="0"/>
            </a:endParaRPr>
          </a:p>
        </p:txBody>
      </p:sp>
      <p:sp>
        <p:nvSpPr>
          <p:cNvPr id="27" name="Rectangle 26"/>
          <p:cNvSpPr/>
          <p:nvPr/>
        </p:nvSpPr>
        <p:spPr bwMode="auto">
          <a:xfrm>
            <a:off x="2489681" y="4934794"/>
            <a:ext cx="7889197" cy="168404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b="1">
              <a:solidFill>
                <a:srgbClr val="000000"/>
              </a:solidFill>
              <a:latin typeface="Arial" panose="020B0604020202020204" pitchFamily="34" charset="0"/>
            </a:endParaRPr>
          </a:p>
        </p:txBody>
      </p:sp>
      <p:sp>
        <p:nvSpPr>
          <p:cNvPr id="28" name="Rectangle 27"/>
          <p:cNvSpPr/>
          <p:nvPr/>
        </p:nvSpPr>
        <p:spPr>
          <a:xfrm>
            <a:off x="4279280" y="3066229"/>
            <a:ext cx="6016930" cy="1631216"/>
          </a:xfrm>
          <a:prstGeom prst="rect">
            <a:avLst/>
          </a:prstGeom>
        </p:spPr>
        <p:txBody>
          <a:bodyPr wrap="square">
            <a:spAutoFit/>
          </a:bodyPr>
          <a:lstStyle/>
          <a:p>
            <a:pPr lvl="0" algn="just"/>
            <a:r>
              <a:rPr lang="en-US" sz="2000" b="1">
                <a:solidFill>
                  <a:srgbClr val="FF0000"/>
                </a:solidFill>
              </a:rPr>
              <a:t>9. </a:t>
            </a:r>
            <a:r>
              <a:rPr lang="en-US" sz="2000" b="1">
                <a:solidFill>
                  <a:srgbClr val="002060"/>
                </a:solidFill>
              </a:rPr>
              <a:t>Công tác xây dựng Đảng, xây dựng chính quyền và vận động Nhân dân đã tạo được sự chuyển biến mạnh mẽ và đạt nhiều kết quả </a:t>
            </a:r>
            <a:r>
              <a:rPr lang="it-IT" sz="2000" b="1">
                <a:solidFill>
                  <a:srgbClr val="002060"/>
                </a:solidFill>
              </a:rPr>
              <a:t>có ý nghĩa. </a:t>
            </a:r>
            <a:r>
              <a:rPr lang="en-US" sz="2000" b="1">
                <a:solidFill>
                  <a:srgbClr val="002060"/>
                </a:solidFill>
              </a:rPr>
              <a:t>Hệ thống chính trị được củng cố, hoạt động hiệu quả hơn</a:t>
            </a:r>
            <a:endParaRPr lang="en-US" sz="2800" b="1">
              <a:solidFill>
                <a:srgbClr val="002060"/>
              </a:solidFill>
            </a:endParaRPr>
          </a:p>
        </p:txBody>
      </p:sp>
      <p:sp>
        <p:nvSpPr>
          <p:cNvPr id="29" name="Rectangle 28"/>
          <p:cNvSpPr/>
          <p:nvPr/>
        </p:nvSpPr>
        <p:spPr>
          <a:xfrm>
            <a:off x="4325326" y="4961208"/>
            <a:ext cx="5961674" cy="1631216"/>
          </a:xfrm>
          <a:prstGeom prst="rect">
            <a:avLst/>
          </a:prstGeom>
        </p:spPr>
        <p:txBody>
          <a:bodyPr wrap="square">
            <a:spAutoFit/>
          </a:bodyPr>
          <a:lstStyle/>
          <a:p>
            <a:pPr lvl="0" algn="just"/>
            <a:r>
              <a:rPr lang="en-US" sz="2000" b="1">
                <a:solidFill>
                  <a:srgbClr val="FF0000"/>
                </a:solidFill>
              </a:rPr>
              <a:t>10. </a:t>
            </a:r>
            <a:r>
              <a:rPr lang="en-US" sz="2000" b="1">
                <a:solidFill>
                  <a:srgbClr val="002060"/>
                </a:solidFill>
              </a:rPr>
              <a:t>Cán bộ, đảng viên tin tưởng vào đường lối, chính sách của Đảng, Nhà nước, lòng tin trong Nhân dân từng bước được củng cố, đóng góp quan trọng vào ổn định, bảo vệ và phát triển thành phố.</a:t>
            </a:r>
            <a:endParaRPr lang="en-US" sz="2800" b="1">
              <a:solidFill>
                <a:srgbClr val="002060"/>
              </a:solidFill>
              <a:latin typeface="Arial"/>
            </a:endParaRPr>
          </a:p>
        </p:txBody>
      </p:sp>
      <p:sp>
        <p:nvSpPr>
          <p:cNvPr id="31" name="TextBox 30">
            <a:extLst>
              <a:ext uri="{FF2B5EF4-FFF2-40B4-BE49-F238E27FC236}">
                <a16:creationId xmlns:a16="http://schemas.microsoft.com/office/drawing/2014/main" id="{ACDE0EBF-EA57-48C0-B728-A7ABD7D8DDA8}"/>
              </a:ext>
            </a:extLst>
          </p:cNvPr>
          <p:cNvSpPr txBox="1"/>
          <p:nvPr/>
        </p:nvSpPr>
        <p:spPr>
          <a:xfrm>
            <a:off x="2900934" y="1258343"/>
            <a:ext cx="458999" cy="523220"/>
          </a:xfrm>
          <a:prstGeom prst="rect">
            <a:avLst/>
          </a:prstGeom>
          <a:noFill/>
        </p:spPr>
        <p:txBody>
          <a:bodyPr wrap="square">
            <a:spAutoFit/>
          </a:bodyPr>
          <a:lstStyle/>
          <a:p>
            <a:pPr algn="ctr">
              <a:spcBef>
                <a:spcPct val="50000"/>
              </a:spcBef>
              <a:defRPr/>
            </a:pPr>
            <a:r>
              <a:rPr lang="en-US" altLang="zh-CN" sz="2800" b="1" kern="0">
                <a:solidFill>
                  <a:srgbClr val="FFFFFF"/>
                </a:solidFill>
                <a:latin typeface="Arial"/>
                <a:ea typeface="宋体" pitchFamily="2" charset="-122"/>
              </a:rPr>
              <a:t>7</a:t>
            </a:r>
            <a:r>
              <a:rPr lang="en-US" altLang="zh-CN" sz="2000" kern="0">
                <a:solidFill>
                  <a:srgbClr val="FFFFFF"/>
                </a:solidFill>
                <a:latin typeface="Arial"/>
                <a:ea typeface="宋体" pitchFamily="2" charset="-122"/>
              </a:rPr>
              <a:t>.</a:t>
            </a:r>
            <a:endParaRPr lang="en-US" altLang="zh-CN" sz="2000" kern="0" dirty="0">
              <a:solidFill>
                <a:srgbClr val="FFFFFF"/>
              </a:solidFill>
              <a:latin typeface="Arial"/>
              <a:ea typeface="宋体" pitchFamily="2" charset="-122"/>
            </a:endParaRPr>
          </a:p>
        </p:txBody>
      </p:sp>
      <p:pic>
        <p:nvPicPr>
          <p:cNvPr id="32" name="Picture 2" descr="http://www.truongcb.hochiminhcity.gov.vn/image/journal/article?img_id=1351891&amp;t=1443286400567">
            <a:extLst>
              <a:ext uri="{FF2B5EF4-FFF2-40B4-BE49-F238E27FC236}">
                <a16:creationId xmlns:a16="http://schemas.microsoft.com/office/drawing/2014/main" id="{21D0E5F5-BA18-49AD-A344-767FF4C7FF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9522" y="3164818"/>
            <a:ext cx="1703803" cy="1407183"/>
          </a:xfrm>
          <a:prstGeom prst="rect">
            <a:avLst/>
          </a:prstGeom>
          <a:noFill/>
          <a:ln w="9525">
            <a:solidFill>
              <a:srgbClr val="FF0000"/>
            </a:solidFill>
          </a:ln>
          <a:extLst>
            <a:ext uri="{909E8E84-426E-40DD-AFC4-6F175D3DCCD1}">
              <a14:hiddenFill xmlns:a14="http://schemas.microsoft.com/office/drawing/2010/main">
                <a:solidFill>
                  <a:srgbClr val="FFFFFF"/>
                </a:solidFill>
              </a14:hiddenFill>
            </a:ext>
          </a:extLst>
        </p:spPr>
      </p:pic>
      <p:pic>
        <p:nvPicPr>
          <p:cNvPr id="22530" name="Picture 2" descr="Hình ảnh lễ Thượng cờ ASEAN tại TPHCM | Báo Dân trí">
            <a:extLst>
              <a:ext uri="{FF2B5EF4-FFF2-40B4-BE49-F238E27FC236}">
                <a16:creationId xmlns:a16="http://schemas.microsoft.com/office/drawing/2014/main" id="{9AB09C8B-B9DC-4F7C-B323-E4D3AA92930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75865" y="1447462"/>
            <a:ext cx="1703415" cy="1371938"/>
          </a:xfrm>
          <a:prstGeom prst="rect">
            <a:avLst/>
          </a:prstGeom>
          <a:noFill/>
          <a:ln w="12700">
            <a:solidFill>
              <a:srgbClr val="FF0000"/>
            </a:solidFill>
          </a:ln>
          <a:extLst>
            <a:ext uri="{909E8E84-426E-40DD-AFC4-6F175D3DCCD1}">
              <a14:hiddenFill xmlns:a14="http://schemas.microsoft.com/office/drawing/2010/main">
                <a:solidFill>
                  <a:srgbClr val="FFFFFF"/>
                </a:solidFill>
              </a14:hiddenFill>
            </a:ext>
          </a:extLst>
        </p:spPr>
      </p:pic>
      <p:pic>
        <p:nvPicPr>
          <p:cNvPr id="22532" name="Picture 4" descr="VGP News :. | Media Center - Thư viện ảnh | Lễ mít tinh diễu binh, diễu  hành kỷ niệm ngày thống nhất đất nước |">
            <a:extLst>
              <a:ext uri="{FF2B5EF4-FFF2-40B4-BE49-F238E27FC236}">
                <a16:creationId xmlns:a16="http://schemas.microsoft.com/office/drawing/2014/main" id="{67868FAC-F687-4376-AC6A-3C1ED27CDB3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11292" y="5103358"/>
            <a:ext cx="1699236" cy="127736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6033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98"/>
                                        </p:tgtEl>
                                        <p:attrNameLst>
                                          <p:attrName>style.visibility</p:attrName>
                                        </p:attrNameLst>
                                      </p:cBhvr>
                                      <p:to>
                                        <p:strVal val="visible"/>
                                      </p:to>
                                    </p:set>
                                    <p:animEffect transition="in" filter="dissolve">
                                      <p:cBhvr>
                                        <p:cTn id="7" dur="250"/>
                                        <p:tgtEl>
                                          <p:spTgt spid="409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250"/>
                                        <p:tgtEl>
                                          <p:spTgt spid="22"/>
                                        </p:tgtEl>
                                      </p:cBhvr>
                                    </p:animEffect>
                                  </p:childTnLst>
                                </p:cTn>
                              </p:par>
                              <p:par>
                                <p:cTn id="11" presetID="9" presetClass="entr" presetSubtype="0" fill="hold" nodeType="withEffect">
                                  <p:stCondLst>
                                    <p:cond delay="0"/>
                                  </p:stCondLst>
                                  <p:childTnLst>
                                    <p:set>
                                      <p:cBhvr>
                                        <p:cTn id="12" dur="1" fill="hold">
                                          <p:stCondLst>
                                            <p:cond delay="0"/>
                                          </p:stCondLst>
                                        </p:cTn>
                                        <p:tgtEl>
                                          <p:spTgt spid="22530"/>
                                        </p:tgtEl>
                                        <p:attrNameLst>
                                          <p:attrName>style.visibility</p:attrName>
                                        </p:attrNameLst>
                                      </p:cBhvr>
                                      <p:to>
                                        <p:strVal val="visible"/>
                                      </p:to>
                                    </p:set>
                                    <p:animEffect transition="in" filter="dissolve">
                                      <p:cBhvr>
                                        <p:cTn id="13" dur="500"/>
                                        <p:tgtEl>
                                          <p:spTgt spid="2253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25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dissolve">
                                      <p:cBhvr>
                                        <p:cTn id="21" dur="250"/>
                                        <p:tgtEl>
                                          <p:spTgt spid="2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ssolve">
                                      <p:cBhvr>
                                        <p:cTn id="24" dur="250"/>
                                        <p:tgtEl>
                                          <p:spTgt spid="28"/>
                                        </p:tgtEl>
                                      </p:cBhvr>
                                    </p:animEffect>
                                  </p:childTnLst>
                                </p:cTn>
                              </p:par>
                              <p:par>
                                <p:cTn id="25" presetID="9"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25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250"/>
                                        <p:tgtEl>
                                          <p:spTgt spid="2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dissolve">
                                      <p:cBhvr>
                                        <p:cTn id="35" dur="250"/>
                                        <p:tgtEl>
                                          <p:spTgt spid="29"/>
                                        </p:tgtEl>
                                      </p:cBhvr>
                                    </p:animEffect>
                                  </p:childTnLst>
                                </p:cTn>
                              </p:par>
                              <p:par>
                                <p:cTn id="36" presetID="9" presetClass="entr" presetSubtype="0" fill="hold" nodeType="withEffect">
                                  <p:stCondLst>
                                    <p:cond delay="0"/>
                                  </p:stCondLst>
                                  <p:childTnLst>
                                    <p:set>
                                      <p:cBhvr>
                                        <p:cTn id="37" dur="1" fill="hold">
                                          <p:stCondLst>
                                            <p:cond delay="0"/>
                                          </p:stCondLst>
                                        </p:cTn>
                                        <p:tgtEl>
                                          <p:spTgt spid="22532"/>
                                        </p:tgtEl>
                                        <p:attrNameLst>
                                          <p:attrName>style.visibility</p:attrName>
                                        </p:attrNameLst>
                                      </p:cBhvr>
                                      <p:to>
                                        <p:strVal val="visible"/>
                                      </p:to>
                                    </p:set>
                                    <p:animEffect transition="in" filter="dissolve">
                                      <p:cBhvr>
                                        <p:cTn id="38"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8" grpId="0" animBg="1"/>
      <p:bldP spid="22" grpId="0"/>
      <p:bldP spid="3" grpId="0" animBg="1"/>
      <p:bldP spid="26" grpId="0" animBg="1"/>
      <p:bldP spid="27" grpId="0" animBg="1"/>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8">
            <a:hlinkClick r:id="rId3" action="ppaction://hlinksldjump"/>
          </p:cNvPr>
          <p:cNvSpPr txBox="1">
            <a:spLocks noChangeArrowheads="1"/>
          </p:cNvSpPr>
          <p:nvPr/>
        </p:nvSpPr>
        <p:spPr bwMode="gray">
          <a:xfrm>
            <a:off x="3269307" y="838201"/>
            <a:ext cx="7383946" cy="1208023"/>
          </a:xfrm>
          <a:prstGeom prst="rect">
            <a:avLst/>
          </a:prstGeom>
          <a:noFill/>
          <a:ln w="9525" algn="ctr">
            <a:solidFill>
              <a:srgbClr val="0099FF"/>
            </a:solidFill>
            <a:miter lim="800000"/>
            <a:headEnd/>
            <a:tailEnd/>
          </a:ln>
          <a:effectLst/>
          <a:extLst>
            <a:ext uri="{909E8E84-426E-40DD-AFC4-6F175D3DCCD1}">
              <a14:hiddenFill xmlns:a14="http://schemas.microsoft.com/office/drawing/2010/main">
                <a:gradFill rotWithShape="1">
                  <a:gsLst>
                    <a:gs pos="0">
                      <a:schemeClr val="accent2"/>
                    </a:gs>
                    <a:gs pos="100000">
                      <a:srgbClr val="AC45A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ts val="2880"/>
              </a:lnSpc>
              <a:defRPr/>
            </a:pPr>
            <a:r>
              <a:rPr lang="en-US" sz="2200" kern="0">
                <a:solidFill>
                  <a:srgbClr val="002060"/>
                </a:solidFill>
                <a:latin typeface="Arial" panose="020B0604020202020204" pitchFamily="34" charset="0"/>
                <a:cs typeface="Arial" panose="020B0604020202020204" pitchFamily="34" charset="0"/>
              </a:rPr>
              <a:t>1) </a:t>
            </a:r>
            <a:r>
              <a:rPr lang="nb-NO" sz="2200" b="1">
                <a:solidFill>
                  <a:srgbClr val="002060"/>
                </a:solidFill>
              </a:rPr>
              <a:t>Tốc độ tăng trưởng kinh tế </a:t>
            </a:r>
            <a:r>
              <a:rPr lang="en-US" sz="2200" b="1">
                <a:solidFill>
                  <a:srgbClr val="002060"/>
                </a:solidFill>
              </a:rPr>
              <a:t>chưa đạt kế hoạch đề ra. Mục tiêu nâng cao tính hấp dẫn, tính cạnh tranh của môi trường kinh doanh chưa đạt </a:t>
            </a:r>
            <a:endParaRPr lang="en-US" sz="2200" b="1" i="1" kern="0" dirty="0">
              <a:solidFill>
                <a:srgbClr val="002060"/>
              </a:solidFill>
              <a:latin typeface="Arial" panose="020B0604020202020204" pitchFamily="34" charset="0"/>
              <a:cs typeface="Arial" panose="020B0604020202020204" pitchFamily="34" charset="0"/>
            </a:endParaRPr>
          </a:p>
        </p:txBody>
      </p:sp>
      <p:sp>
        <p:nvSpPr>
          <p:cNvPr id="14" name="Line 73"/>
          <p:cNvSpPr>
            <a:spLocks noChangeShapeType="1"/>
          </p:cNvSpPr>
          <p:nvPr/>
        </p:nvSpPr>
        <p:spPr bwMode="auto">
          <a:xfrm flipV="1">
            <a:off x="2893094" y="2849798"/>
            <a:ext cx="376213" cy="483403"/>
          </a:xfrm>
          <a:prstGeom prst="line">
            <a:avLst/>
          </a:prstGeom>
          <a:noFill/>
          <a:ln w="12700">
            <a:solidFill>
              <a:srgbClr val="2B166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kern="0">
              <a:solidFill>
                <a:srgbClr val="000000"/>
              </a:solidFill>
              <a:latin typeface="Arial" charset="0"/>
              <a:cs typeface="Arial" charset="0"/>
            </a:endParaRPr>
          </a:p>
        </p:txBody>
      </p:sp>
      <p:sp>
        <p:nvSpPr>
          <p:cNvPr id="15" name="Oval 88"/>
          <p:cNvSpPr>
            <a:spLocks noChangeArrowheads="1"/>
          </p:cNvSpPr>
          <p:nvPr/>
        </p:nvSpPr>
        <p:spPr bwMode="gray">
          <a:xfrm>
            <a:off x="3180407" y="2824393"/>
            <a:ext cx="151659" cy="209136"/>
          </a:xfrm>
          <a:prstGeom prst="ellipse">
            <a:avLst/>
          </a:prstGeom>
          <a:solidFill>
            <a:srgbClr val="0070C0"/>
          </a:solidFill>
          <a:ln w="19050">
            <a:solidFill>
              <a:srgbClr val="FFFFFF"/>
            </a:solidFill>
            <a:round/>
            <a:headEnd/>
            <a:tailEnd/>
          </a:ln>
          <a:effectLst/>
        </p:spPr>
        <p:txBody>
          <a:bodyPr wrap="none" anchor="ctr"/>
          <a:lstStyle/>
          <a:p>
            <a:pPr>
              <a:defRPr/>
            </a:pPr>
            <a:endParaRPr lang="en-US" sz="2400" kern="0">
              <a:solidFill>
                <a:srgbClr val="000000"/>
              </a:solidFill>
              <a:latin typeface="Arial" charset="0"/>
              <a:cs typeface="Arial" charset="0"/>
            </a:endParaRPr>
          </a:p>
        </p:txBody>
      </p:sp>
      <p:sp>
        <p:nvSpPr>
          <p:cNvPr id="16" name="Line 73"/>
          <p:cNvSpPr>
            <a:spLocks noChangeShapeType="1"/>
          </p:cNvSpPr>
          <p:nvPr/>
        </p:nvSpPr>
        <p:spPr bwMode="auto">
          <a:xfrm flipV="1">
            <a:off x="2882238" y="1171367"/>
            <a:ext cx="309236" cy="2181432"/>
          </a:xfrm>
          <a:prstGeom prst="line">
            <a:avLst/>
          </a:prstGeom>
          <a:noFill/>
          <a:ln w="12700">
            <a:solidFill>
              <a:srgbClr val="2B166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kern="0">
              <a:solidFill>
                <a:srgbClr val="000000"/>
              </a:solidFill>
              <a:latin typeface="Arial" charset="0"/>
              <a:cs typeface="Arial" charset="0"/>
            </a:endParaRPr>
          </a:p>
        </p:txBody>
      </p:sp>
      <p:sp>
        <p:nvSpPr>
          <p:cNvPr id="24" name="Oval 88"/>
          <p:cNvSpPr>
            <a:spLocks noChangeArrowheads="1"/>
          </p:cNvSpPr>
          <p:nvPr/>
        </p:nvSpPr>
        <p:spPr bwMode="gray">
          <a:xfrm>
            <a:off x="3124201" y="962231"/>
            <a:ext cx="151659" cy="209136"/>
          </a:xfrm>
          <a:prstGeom prst="ellipse">
            <a:avLst/>
          </a:prstGeom>
          <a:solidFill>
            <a:srgbClr val="0070C0"/>
          </a:solidFill>
          <a:ln w="19050">
            <a:solidFill>
              <a:srgbClr val="FFFFFF"/>
            </a:solidFill>
            <a:round/>
            <a:headEnd/>
            <a:tailEnd/>
          </a:ln>
          <a:effectLst/>
        </p:spPr>
        <p:txBody>
          <a:bodyPr wrap="none" anchor="ctr"/>
          <a:lstStyle/>
          <a:p>
            <a:pPr>
              <a:defRPr/>
            </a:pPr>
            <a:endParaRPr lang="en-US" sz="2400" kern="0">
              <a:solidFill>
                <a:srgbClr val="000000"/>
              </a:solidFill>
              <a:latin typeface="Arial" charset="0"/>
              <a:cs typeface="Arial" charset="0"/>
            </a:endParaRPr>
          </a:p>
        </p:txBody>
      </p:sp>
      <p:sp>
        <p:nvSpPr>
          <p:cNvPr id="25" name="Text Box 18"/>
          <p:cNvSpPr txBox="1">
            <a:spLocks noChangeArrowheads="1"/>
          </p:cNvSpPr>
          <p:nvPr/>
        </p:nvSpPr>
        <p:spPr bwMode="gray">
          <a:xfrm>
            <a:off x="3284054" y="2116463"/>
            <a:ext cx="7383946" cy="1923027"/>
          </a:xfrm>
          <a:prstGeom prst="rect">
            <a:avLst/>
          </a:prstGeom>
          <a:noFill/>
          <a:ln w="9525" algn="ctr">
            <a:solidFill>
              <a:srgbClr val="0099FF"/>
            </a:solidFill>
            <a:miter lim="800000"/>
            <a:headEnd/>
            <a:tailEnd/>
          </a:ln>
          <a:effectLst/>
          <a:extLst>
            <a:ext uri="{909E8E84-426E-40DD-AFC4-6F175D3DCCD1}">
              <a14:hiddenFill xmlns:a14="http://schemas.microsoft.com/office/drawing/2010/main">
                <a:gradFill rotWithShape="1">
                  <a:gsLst>
                    <a:gs pos="0">
                      <a:schemeClr val="accent2"/>
                    </a:gs>
                    <a:gs pos="100000">
                      <a:srgbClr val="AC45A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ts val="2880"/>
              </a:lnSpc>
              <a:defRPr/>
            </a:pPr>
            <a:r>
              <a:rPr lang="en-US" sz="2200">
                <a:solidFill>
                  <a:srgbClr val="002060"/>
                </a:solidFill>
              </a:rPr>
              <a:t>2) </a:t>
            </a:r>
            <a:r>
              <a:rPr lang="da-DK" sz="2200" b="1">
                <a:solidFill>
                  <a:srgbClr val="002060"/>
                </a:solidFill>
              </a:rPr>
              <a:t>Chưa chú trọng đúng mức việc phát triển hạ tầng công nghiệp, hạ tầng dịch vụ và giao thông. </a:t>
            </a:r>
            <a:r>
              <a:rPr lang="en-US" sz="2200" b="1">
                <a:solidFill>
                  <a:srgbClr val="002060"/>
                </a:solidFill>
              </a:rPr>
              <a:t>Cơ sở pháp lý trong lĩnh vực quy hoạch đô thị và phát triển hạ tầng đô thị còn chồng chéo, nhiều bất cập, chưa đồng bộ, </a:t>
            </a:r>
            <a:endParaRPr lang="en-US" sz="2200" b="1" i="1" kern="0" dirty="0">
              <a:solidFill>
                <a:srgbClr val="002060"/>
              </a:solidFill>
              <a:latin typeface="Arial" panose="020B0604020202020204" pitchFamily="34" charset="0"/>
              <a:cs typeface="Arial" panose="020B0604020202020204" pitchFamily="34" charset="0"/>
            </a:endParaRPr>
          </a:p>
        </p:txBody>
      </p:sp>
      <p:sp>
        <p:nvSpPr>
          <p:cNvPr id="28" name="Text Box 18"/>
          <p:cNvSpPr txBox="1">
            <a:spLocks noChangeArrowheads="1"/>
          </p:cNvSpPr>
          <p:nvPr/>
        </p:nvSpPr>
        <p:spPr bwMode="gray">
          <a:xfrm>
            <a:off x="3316242" y="4109728"/>
            <a:ext cx="7392142" cy="2123658"/>
          </a:xfrm>
          <a:prstGeom prst="rect">
            <a:avLst/>
          </a:prstGeom>
          <a:noFill/>
          <a:ln w="9525" algn="ctr">
            <a:solidFill>
              <a:srgbClr val="0099FF"/>
            </a:solidFill>
            <a:miter lim="800000"/>
            <a:headEnd/>
            <a:tailEnd/>
          </a:ln>
          <a:effectLst/>
          <a:extLst>
            <a:ext uri="{909E8E84-426E-40DD-AFC4-6F175D3DCCD1}">
              <a14:hiddenFill xmlns:a14="http://schemas.microsoft.com/office/drawing/2010/main">
                <a:gradFill rotWithShape="1">
                  <a:gsLst>
                    <a:gs pos="0">
                      <a:schemeClr val="accent2"/>
                    </a:gs>
                    <a:gs pos="100000">
                      <a:srgbClr val="AC45A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af-ZA" sz="2200">
                <a:solidFill>
                  <a:srgbClr val="002060"/>
                </a:solidFill>
              </a:rPr>
              <a:t>3). </a:t>
            </a:r>
            <a:r>
              <a:rPr lang="af-ZA" sz="2200" b="1">
                <a:solidFill>
                  <a:srgbClr val="002060"/>
                </a:solidFill>
              </a:rPr>
              <a:t>Chất lượng đào tạo nguồn nhân lực chưa đáp ứng </a:t>
            </a:r>
            <a:r>
              <a:rPr lang="en-US" sz="2200" b="1">
                <a:solidFill>
                  <a:srgbClr val="002060"/>
                </a:solidFill>
              </a:rPr>
              <a:t>nhu cầu; </a:t>
            </a:r>
            <a:r>
              <a:rPr lang="es-PR" sz="2200" b="1">
                <a:solidFill>
                  <a:srgbClr val="002060"/>
                </a:solidFill>
              </a:rPr>
              <a:t>tình trạng quá tải tại các bệnh viện tuyến thành phố vẫn còn. </a:t>
            </a:r>
            <a:r>
              <a:rPr lang="it-IT" sz="2200" b="1">
                <a:solidFill>
                  <a:srgbClr val="002060"/>
                </a:solidFill>
              </a:rPr>
              <a:t>Chế độ chính sách để thúc đẩy khoa học - công nghệ phát triển còn hạn chế, chưa phát huy hết nguồn lực. Hệ thống thiết chế văn hóa, thể thao được đầu tư còn thấp so với nhu cầu.</a:t>
            </a:r>
            <a:endParaRPr lang="en-US" sz="2200" b="1">
              <a:solidFill>
                <a:srgbClr val="002060"/>
              </a:solidFill>
            </a:endParaRPr>
          </a:p>
        </p:txBody>
      </p:sp>
      <p:sp>
        <p:nvSpPr>
          <p:cNvPr id="29" name="Line 73"/>
          <p:cNvSpPr>
            <a:spLocks noChangeShapeType="1"/>
          </p:cNvSpPr>
          <p:nvPr/>
        </p:nvSpPr>
        <p:spPr bwMode="auto">
          <a:xfrm>
            <a:off x="2893094" y="3124064"/>
            <a:ext cx="326199" cy="2282319"/>
          </a:xfrm>
          <a:prstGeom prst="line">
            <a:avLst/>
          </a:prstGeom>
          <a:noFill/>
          <a:ln w="12700">
            <a:solidFill>
              <a:srgbClr val="2B166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kern="0">
              <a:solidFill>
                <a:srgbClr val="000000"/>
              </a:solidFill>
              <a:latin typeface="Arial" charset="0"/>
              <a:cs typeface="Arial" charset="0"/>
            </a:endParaRPr>
          </a:p>
        </p:txBody>
      </p:sp>
      <p:sp>
        <p:nvSpPr>
          <p:cNvPr id="30" name="Oval 88"/>
          <p:cNvSpPr>
            <a:spLocks noChangeArrowheads="1"/>
          </p:cNvSpPr>
          <p:nvPr/>
        </p:nvSpPr>
        <p:spPr bwMode="gray">
          <a:xfrm>
            <a:off x="3164584" y="5214961"/>
            <a:ext cx="151659" cy="209136"/>
          </a:xfrm>
          <a:prstGeom prst="ellipse">
            <a:avLst/>
          </a:prstGeom>
          <a:solidFill>
            <a:srgbClr val="0070C0"/>
          </a:solidFill>
          <a:ln w="19050">
            <a:solidFill>
              <a:srgbClr val="FFFFFF"/>
            </a:solidFill>
            <a:round/>
            <a:headEnd/>
            <a:tailEnd/>
          </a:ln>
          <a:effectLst/>
        </p:spPr>
        <p:txBody>
          <a:bodyPr wrap="none" anchor="ctr"/>
          <a:lstStyle/>
          <a:p>
            <a:pPr>
              <a:defRPr/>
            </a:pPr>
            <a:endParaRPr lang="en-US" sz="2400" kern="0">
              <a:solidFill>
                <a:srgbClr val="000000"/>
              </a:solidFill>
              <a:latin typeface="Arial" charset="0"/>
              <a:cs typeface="Arial" charset="0"/>
            </a:endParaRPr>
          </a:p>
        </p:txBody>
      </p:sp>
      <p:sp>
        <p:nvSpPr>
          <p:cNvPr id="32" name="AutoShape 17"/>
          <p:cNvSpPr>
            <a:spLocks noChangeArrowheads="1"/>
          </p:cNvSpPr>
          <p:nvPr/>
        </p:nvSpPr>
        <p:spPr bwMode="gray">
          <a:xfrm>
            <a:off x="1549347" y="1497985"/>
            <a:ext cx="1347039" cy="4905169"/>
          </a:xfrm>
          <a:prstGeom prst="roundRect">
            <a:avLst>
              <a:gd name="adj" fmla="val 11921"/>
            </a:avLst>
          </a:prstGeom>
          <a:gradFill rotWithShape="1">
            <a:gsLst>
              <a:gs pos="0">
                <a:srgbClr val="5B9BD5">
                  <a:lumMod val="60000"/>
                  <a:lumOff val="40000"/>
                </a:srgbClr>
              </a:gs>
              <a:gs pos="100000">
                <a:srgbClr val="5B9BD5">
                  <a:lumMod val="75000"/>
                </a:srgb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lgn="ctr">
              <a:defRPr/>
            </a:pPr>
            <a:endParaRPr lang="en-US" kern="0">
              <a:solidFill>
                <a:sysClr val="windowText" lastClr="000000"/>
              </a:solidFill>
              <a:latin typeface="Calibri"/>
            </a:endParaRPr>
          </a:p>
        </p:txBody>
      </p:sp>
      <p:sp>
        <p:nvSpPr>
          <p:cNvPr id="33" name="Text Box 25"/>
          <p:cNvSpPr txBox="1">
            <a:spLocks noChangeArrowheads="1"/>
          </p:cNvSpPr>
          <p:nvPr/>
        </p:nvSpPr>
        <p:spPr bwMode="white">
          <a:xfrm>
            <a:off x="1579829" y="2366573"/>
            <a:ext cx="1321328" cy="156966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AC45A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400" b="1" kern="0">
                <a:solidFill>
                  <a:prstClr val="white"/>
                </a:solidFill>
              </a:rPr>
              <a:t>Hạn chế, yếu kém</a:t>
            </a:r>
            <a:endParaRPr lang="en-US" sz="2400" b="1" kern="0" dirty="0">
              <a:solidFill>
                <a:prstClr val="white"/>
              </a:solidFill>
              <a:latin typeface="Arial"/>
            </a:endParaRPr>
          </a:p>
        </p:txBody>
      </p:sp>
      <p:sp>
        <p:nvSpPr>
          <p:cNvPr id="18" name="AutoShape 4"/>
          <p:cNvSpPr>
            <a:spLocks noChangeArrowheads="1"/>
          </p:cNvSpPr>
          <p:nvPr/>
        </p:nvSpPr>
        <p:spPr bwMode="blackWhite">
          <a:xfrm>
            <a:off x="3647387" y="39178"/>
            <a:ext cx="6019801" cy="695136"/>
          </a:xfrm>
          <a:prstGeom prst="roundRect">
            <a:avLst>
              <a:gd name="adj" fmla="val 9106"/>
            </a:avLst>
          </a:prstGeom>
          <a:gradFill rotWithShape="1">
            <a:gsLst>
              <a:gs pos="0">
                <a:srgbClr val="CC6600"/>
              </a:gs>
              <a:gs pos="100000">
                <a:srgbClr val="FF0000"/>
              </a:gs>
            </a:gsLst>
            <a:lin ang="5400000" scaled="1"/>
          </a:gradFill>
          <a:ln w="25400">
            <a:solidFill>
              <a:schemeClr val="bg1"/>
            </a:solidFill>
            <a:round/>
            <a:headEnd/>
            <a:tailEnd/>
          </a:ln>
          <a:effectLst/>
        </p:spPr>
        <p:txBody>
          <a:bodyPr wrap="none" anchor="ctr"/>
          <a:lstStyle/>
          <a:p>
            <a:pPr algn="ctr" eaLnBrk="0" hangingPunct="0">
              <a:defRPr/>
            </a:pPr>
            <a:r>
              <a:rPr lang="en-US" sz="2800" b="1" kern="0">
                <a:solidFill>
                  <a:srgbClr val="FFFFFF"/>
                </a:solidFill>
                <a:latin typeface="Arial"/>
              </a:rPr>
              <a:t>Hạn chế, yếu kém</a:t>
            </a:r>
          </a:p>
        </p:txBody>
      </p:sp>
      <p:sp>
        <p:nvSpPr>
          <p:cNvPr id="19" name="Arrow: Right 18">
            <a:hlinkClick r:id="rId4" action="ppaction://hlinksldjump"/>
            <a:extLst>
              <a:ext uri="{FF2B5EF4-FFF2-40B4-BE49-F238E27FC236}">
                <a16:creationId xmlns:a16="http://schemas.microsoft.com/office/drawing/2014/main" id="{5BF35E54-402B-43B3-B0AA-742B1DFCFA60}"/>
              </a:ext>
            </a:extLst>
          </p:cNvPr>
          <p:cNvSpPr/>
          <p:nvPr/>
        </p:nvSpPr>
        <p:spPr>
          <a:xfrm>
            <a:off x="3341961" y="6235740"/>
            <a:ext cx="1143000" cy="459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41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250"/>
                                        <p:tgtEl>
                                          <p:spTgt spid="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25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250"/>
                                        <p:tgtEl>
                                          <p:spTgt spid="1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250"/>
                                        <p:tgtEl>
                                          <p:spTgt spid="2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25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250"/>
                                        <p:tgtEl>
                                          <p:spTgt spid="1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250"/>
                                        <p:tgtEl>
                                          <p:spTgt spid="1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25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250"/>
                                        <p:tgtEl>
                                          <p:spTgt spid="2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dissolve">
                                      <p:cBhvr>
                                        <p:cTn id="40" dur="250"/>
                                        <p:tgtEl>
                                          <p:spTgt spid="2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ssolve">
                                      <p:cBhvr>
                                        <p:cTn id="43"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4" grpId="0" animBg="1"/>
      <p:bldP spid="25" grpId="0" animBg="1"/>
      <p:bldP spid="28" grpId="0" animBg="1"/>
      <p:bldP spid="29" grpId="0" animBg="1"/>
      <p:bldP spid="30" grpId="0" animBg="1"/>
      <p:bldP spid="32" grpId="0" animBg="1"/>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8"/>
          <p:cNvSpPr txBox="1">
            <a:spLocks noChangeArrowheads="1"/>
          </p:cNvSpPr>
          <p:nvPr/>
        </p:nvSpPr>
        <p:spPr bwMode="gray">
          <a:xfrm>
            <a:off x="3269307" y="838201"/>
            <a:ext cx="7383946" cy="1923027"/>
          </a:xfrm>
          <a:prstGeom prst="rect">
            <a:avLst/>
          </a:prstGeom>
          <a:noFill/>
          <a:ln w="9525" algn="ctr">
            <a:solidFill>
              <a:srgbClr val="0099FF"/>
            </a:solidFill>
            <a:miter lim="800000"/>
            <a:headEnd/>
            <a:tailEnd/>
          </a:ln>
          <a:effectLst/>
          <a:extLst>
            <a:ext uri="{909E8E84-426E-40DD-AFC4-6F175D3DCCD1}">
              <a14:hiddenFill xmlns:a14="http://schemas.microsoft.com/office/drawing/2010/main">
                <a:gradFill rotWithShape="1">
                  <a:gsLst>
                    <a:gs pos="0">
                      <a:schemeClr val="accent2"/>
                    </a:gs>
                    <a:gs pos="100000">
                      <a:srgbClr val="AC45A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ts val="2880"/>
              </a:lnSpc>
              <a:defRPr/>
            </a:pPr>
            <a:r>
              <a:rPr lang="en-US" sz="2200" kern="0">
                <a:solidFill>
                  <a:srgbClr val="002060"/>
                </a:solidFill>
                <a:latin typeface="Arial" panose="020B0604020202020204" pitchFamily="34" charset="0"/>
                <a:cs typeface="Arial" panose="020B0604020202020204" pitchFamily="34" charset="0"/>
              </a:rPr>
              <a:t>4) </a:t>
            </a:r>
            <a:r>
              <a:rPr lang="es-ES" sz="2200" b="1">
                <a:solidFill>
                  <a:srgbClr val="002060"/>
                </a:solidFill>
              </a:rPr>
              <a:t>Công tác nắm, tổng hợp, phân tích, đánh giá và dự báo tình hình vẫn còn có nơi, có lúc chưa sát, có trường hợp bị động.</a:t>
            </a:r>
            <a:r>
              <a:rPr lang="nb-NO" sz="2200" b="1">
                <a:solidFill>
                  <a:srgbClr val="002060"/>
                </a:solidFill>
              </a:rPr>
              <a:t> Có lúc chưa </a:t>
            </a:r>
            <a:r>
              <a:rPr lang="fr-FR" sz="2200" b="1">
                <a:solidFill>
                  <a:srgbClr val="002060"/>
                </a:solidFill>
              </a:rPr>
              <a:t>nhạy bén, kịp thời</a:t>
            </a:r>
            <a:r>
              <a:rPr lang="nb-NO" sz="2200" b="1">
                <a:solidFill>
                  <a:srgbClr val="002060"/>
                </a:solidFill>
              </a:rPr>
              <a:t> trong công tác đấu tranh, phản bác</a:t>
            </a:r>
            <a:r>
              <a:rPr lang="vi-VN" sz="2200" b="1">
                <a:solidFill>
                  <a:srgbClr val="002060"/>
                </a:solidFill>
              </a:rPr>
              <a:t> các luận điệu xuyên tạc, vu khống </a:t>
            </a:r>
            <a:endParaRPr lang="en-US" sz="2200" b="1" i="1" kern="0" dirty="0">
              <a:solidFill>
                <a:srgbClr val="002060"/>
              </a:solidFill>
              <a:latin typeface="Arial" panose="020B0604020202020204" pitchFamily="34" charset="0"/>
              <a:cs typeface="Arial" panose="020B0604020202020204" pitchFamily="34" charset="0"/>
            </a:endParaRPr>
          </a:p>
        </p:txBody>
      </p:sp>
      <p:sp>
        <p:nvSpPr>
          <p:cNvPr id="14" name="Line 73"/>
          <p:cNvSpPr>
            <a:spLocks noChangeShapeType="1"/>
          </p:cNvSpPr>
          <p:nvPr/>
        </p:nvSpPr>
        <p:spPr bwMode="auto">
          <a:xfrm flipV="1">
            <a:off x="2893094" y="2849798"/>
            <a:ext cx="376213" cy="483403"/>
          </a:xfrm>
          <a:prstGeom prst="line">
            <a:avLst/>
          </a:prstGeom>
          <a:noFill/>
          <a:ln w="12700">
            <a:solidFill>
              <a:srgbClr val="2B166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kern="0">
              <a:solidFill>
                <a:srgbClr val="000000"/>
              </a:solidFill>
              <a:latin typeface="Arial" charset="0"/>
              <a:cs typeface="Arial" charset="0"/>
            </a:endParaRPr>
          </a:p>
        </p:txBody>
      </p:sp>
      <p:sp>
        <p:nvSpPr>
          <p:cNvPr id="15" name="Oval 88"/>
          <p:cNvSpPr>
            <a:spLocks noChangeArrowheads="1"/>
          </p:cNvSpPr>
          <p:nvPr/>
        </p:nvSpPr>
        <p:spPr bwMode="gray">
          <a:xfrm>
            <a:off x="3180407" y="2824393"/>
            <a:ext cx="151659" cy="209136"/>
          </a:xfrm>
          <a:prstGeom prst="ellipse">
            <a:avLst/>
          </a:prstGeom>
          <a:solidFill>
            <a:srgbClr val="0070C0"/>
          </a:solidFill>
          <a:ln w="19050">
            <a:solidFill>
              <a:srgbClr val="FFFFFF"/>
            </a:solidFill>
            <a:round/>
            <a:headEnd/>
            <a:tailEnd/>
          </a:ln>
          <a:effectLst/>
        </p:spPr>
        <p:txBody>
          <a:bodyPr wrap="none" anchor="ctr"/>
          <a:lstStyle/>
          <a:p>
            <a:pPr>
              <a:defRPr/>
            </a:pPr>
            <a:endParaRPr lang="en-US" sz="2400" kern="0">
              <a:solidFill>
                <a:srgbClr val="000000"/>
              </a:solidFill>
              <a:latin typeface="Arial" charset="0"/>
              <a:cs typeface="Arial" charset="0"/>
            </a:endParaRPr>
          </a:p>
        </p:txBody>
      </p:sp>
      <p:sp>
        <p:nvSpPr>
          <p:cNvPr id="16" name="Line 73"/>
          <p:cNvSpPr>
            <a:spLocks noChangeShapeType="1"/>
          </p:cNvSpPr>
          <p:nvPr/>
        </p:nvSpPr>
        <p:spPr bwMode="auto">
          <a:xfrm flipV="1">
            <a:off x="2882238" y="1171367"/>
            <a:ext cx="309236" cy="2181432"/>
          </a:xfrm>
          <a:prstGeom prst="line">
            <a:avLst/>
          </a:prstGeom>
          <a:noFill/>
          <a:ln w="12700">
            <a:solidFill>
              <a:srgbClr val="2B166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kern="0">
              <a:solidFill>
                <a:srgbClr val="000000"/>
              </a:solidFill>
              <a:latin typeface="Arial" charset="0"/>
              <a:cs typeface="Arial" charset="0"/>
            </a:endParaRPr>
          </a:p>
        </p:txBody>
      </p:sp>
      <p:sp>
        <p:nvSpPr>
          <p:cNvPr id="24" name="Oval 88"/>
          <p:cNvSpPr>
            <a:spLocks noChangeArrowheads="1"/>
          </p:cNvSpPr>
          <p:nvPr/>
        </p:nvSpPr>
        <p:spPr bwMode="gray">
          <a:xfrm>
            <a:off x="3124201" y="962231"/>
            <a:ext cx="151659" cy="209136"/>
          </a:xfrm>
          <a:prstGeom prst="ellipse">
            <a:avLst/>
          </a:prstGeom>
          <a:solidFill>
            <a:srgbClr val="0070C0"/>
          </a:solidFill>
          <a:ln w="19050">
            <a:solidFill>
              <a:srgbClr val="FFFFFF"/>
            </a:solidFill>
            <a:round/>
            <a:headEnd/>
            <a:tailEnd/>
          </a:ln>
          <a:effectLst/>
        </p:spPr>
        <p:txBody>
          <a:bodyPr wrap="none" anchor="ctr"/>
          <a:lstStyle/>
          <a:p>
            <a:pPr>
              <a:defRPr/>
            </a:pPr>
            <a:endParaRPr lang="en-US" sz="2400" kern="0">
              <a:solidFill>
                <a:srgbClr val="000000"/>
              </a:solidFill>
              <a:latin typeface="Arial" charset="0"/>
              <a:cs typeface="Arial" charset="0"/>
            </a:endParaRPr>
          </a:p>
        </p:txBody>
      </p:sp>
      <p:sp>
        <p:nvSpPr>
          <p:cNvPr id="25" name="Text Box 18"/>
          <p:cNvSpPr txBox="1">
            <a:spLocks noChangeArrowheads="1"/>
          </p:cNvSpPr>
          <p:nvPr/>
        </p:nvSpPr>
        <p:spPr bwMode="gray">
          <a:xfrm>
            <a:off x="3310773" y="2915747"/>
            <a:ext cx="7383946" cy="1923027"/>
          </a:xfrm>
          <a:prstGeom prst="rect">
            <a:avLst/>
          </a:prstGeom>
          <a:noFill/>
          <a:ln w="9525" algn="ctr">
            <a:solidFill>
              <a:srgbClr val="0099FF"/>
            </a:solidFill>
            <a:miter lim="800000"/>
            <a:headEnd/>
            <a:tailEnd/>
          </a:ln>
          <a:effectLst/>
          <a:extLst>
            <a:ext uri="{909E8E84-426E-40DD-AFC4-6F175D3DCCD1}">
              <a14:hiddenFill xmlns:a14="http://schemas.microsoft.com/office/drawing/2010/main">
                <a:gradFill rotWithShape="1">
                  <a:gsLst>
                    <a:gs pos="0">
                      <a:schemeClr val="accent2"/>
                    </a:gs>
                    <a:gs pos="100000">
                      <a:srgbClr val="AC45A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ts val="2880"/>
              </a:lnSpc>
              <a:defRPr/>
            </a:pPr>
            <a:r>
              <a:rPr lang="en-US" sz="2200" b="1">
                <a:solidFill>
                  <a:srgbClr val="002060"/>
                </a:solidFill>
              </a:rPr>
              <a:t>5) </a:t>
            </a:r>
            <a:r>
              <a:rPr lang="vi-VN" sz="2200" b="1">
                <a:solidFill>
                  <a:srgbClr val="002060"/>
                </a:solidFill>
              </a:rPr>
              <a:t>tính chủ động </a:t>
            </a:r>
            <a:r>
              <a:rPr lang="cs-CZ" sz="2200" b="1">
                <a:solidFill>
                  <a:srgbClr val="002060"/>
                </a:solidFill>
              </a:rPr>
              <a:t>và hiệu quả </a:t>
            </a:r>
            <a:r>
              <a:rPr lang="vi-VN" sz="2200" b="1">
                <a:solidFill>
                  <a:srgbClr val="002060"/>
                </a:solidFill>
              </a:rPr>
              <a:t>của hợp tác quốc tế trong một số lĩnh vực với các đối tác còn chưa cao</a:t>
            </a:r>
            <a:r>
              <a:rPr lang="it-IT" sz="2200" b="1">
                <a:solidFill>
                  <a:srgbClr val="002060"/>
                </a:solidFill>
              </a:rPr>
              <a:t>. </a:t>
            </a:r>
            <a:r>
              <a:rPr lang="vi-VN" sz="2200" b="1">
                <a:solidFill>
                  <a:srgbClr val="002060"/>
                </a:solidFill>
              </a:rPr>
              <a:t>Nhiều thỏa thuận </a:t>
            </a:r>
            <a:r>
              <a:rPr lang="it-IT" sz="2200" b="1">
                <a:solidFill>
                  <a:srgbClr val="002060"/>
                </a:solidFill>
              </a:rPr>
              <a:t>hợp tác quốc tế giữa thành phố và các địa phương nước ngoài </a:t>
            </a:r>
            <a:r>
              <a:rPr lang="vi-VN" sz="2200" b="1">
                <a:solidFill>
                  <a:srgbClr val="002060"/>
                </a:solidFill>
              </a:rPr>
              <a:t>mới chỉ dừng ở khung hợp </a:t>
            </a:r>
            <a:r>
              <a:rPr lang="it-IT" sz="2200" b="1">
                <a:solidFill>
                  <a:srgbClr val="002060"/>
                </a:solidFill>
              </a:rPr>
              <a:t>tác.</a:t>
            </a:r>
            <a:endParaRPr lang="en-US" sz="2200" b="1" i="1" kern="0" dirty="0">
              <a:solidFill>
                <a:srgbClr val="002060"/>
              </a:solidFill>
              <a:latin typeface="Arial" panose="020B0604020202020204" pitchFamily="34" charset="0"/>
              <a:cs typeface="Arial" panose="020B0604020202020204" pitchFamily="34" charset="0"/>
            </a:endParaRPr>
          </a:p>
        </p:txBody>
      </p:sp>
      <p:sp>
        <p:nvSpPr>
          <p:cNvPr id="28" name="Text Box 18"/>
          <p:cNvSpPr txBox="1">
            <a:spLocks noChangeArrowheads="1"/>
          </p:cNvSpPr>
          <p:nvPr/>
        </p:nvSpPr>
        <p:spPr bwMode="gray">
          <a:xfrm>
            <a:off x="3302577" y="5105400"/>
            <a:ext cx="7392142" cy="1107996"/>
          </a:xfrm>
          <a:prstGeom prst="rect">
            <a:avLst/>
          </a:prstGeom>
          <a:noFill/>
          <a:ln w="9525" algn="ctr">
            <a:solidFill>
              <a:srgbClr val="0099FF"/>
            </a:solidFill>
            <a:miter lim="800000"/>
            <a:headEnd/>
            <a:tailEnd/>
          </a:ln>
          <a:effectLst/>
          <a:extLst>
            <a:ext uri="{909E8E84-426E-40DD-AFC4-6F175D3DCCD1}">
              <a14:hiddenFill xmlns:a14="http://schemas.microsoft.com/office/drawing/2010/main">
                <a:gradFill rotWithShape="1">
                  <a:gsLst>
                    <a:gs pos="0">
                      <a:schemeClr val="accent2"/>
                    </a:gs>
                    <a:gs pos="100000">
                      <a:srgbClr val="AC45A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nb-NO" sz="2200" b="1">
                <a:solidFill>
                  <a:srgbClr val="002060"/>
                </a:solidFill>
              </a:rPr>
              <a:t>6) Công tác tư tưởng có lúc còn thiếu sắc bén, tính thuyết phục chưa cao; công tác tổng kết thực tiễn, nghiên cứu lý luận vẫn chưa đáp ứng yêu cầu</a:t>
            </a:r>
            <a:endParaRPr lang="en-US" sz="2200" b="1">
              <a:solidFill>
                <a:srgbClr val="002060"/>
              </a:solidFill>
            </a:endParaRPr>
          </a:p>
        </p:txBody>
      </p:sp>
      <p:sp>
        <p:nvSpPr>
          <p:cNvPr id="29" name="Line 73"/>
          <p:cNvSpPr>
            <a:spLocks noChangeShapeType="1"/>
          </p:cNvSpPr>
          <p:nvPr/>
        </p:nvSpPr>
        <p:spPr bwMode="auto">
          <a:xfrm>
            <a:off x="2893094" y="3124064"/>
            <a:ext cx="326199" cy="2282319"/>
          </a:xfrm>
          <a:prstGeom prst="line">
            <a:avLst/>
          </a:prstGeom>
          <a:noFill/>
          <a:ln w="12700">
            <a:solidFill>
              <a:srgbClr val="2B166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kern="0">
              <a:solidFill>
                <a:srgbClr val="000000"/>
              </a:solidFill>
              <a:latin typeface="Arial" charset="0"/>
              <a:cs typeface="Arial" charset="0"/>
            </a:endParaRPr>
          </a:p>
        </p:txBody>
      </p:sp>
      <p:sp>
        <p:nvSpPr>
          <p:cNvPr id="30" name="Oval 88"/>
          <p:cNvSpPr>
            <a:spLocks noChangeArrowheads="1"/>
          </p:cNvSpPr>
          <p:nvPr/>
        </p:nvSpPr>
        <p:spPr bwMode="gray">
          <a:xfrm>
            <a:off x="3164584" y="5214961"/>
            <a:ext cx="151659" cy="209136"/>
          </a:xfrm>
          <a:prstGeom prst="ellipse">
            <a:avLst/>
          </a:prstGeom>
          <a:solidFill>
            <a:srgbClr val="0070C0"/>
          </a:solidFill>
          <a:ln w="19050">
            <a:solidFill>
              <a:srgbClr val="FFFFFF"/>
            </a:solidFill>
            <a:round/>
            <a:headEnd/>
            <a:tailEnd/>
          </a:ln>
          <a:effectLst/>
        </p:spPr>
        <p:txBody>
          <a:bodyPr wrap="none" anchor="ctr"/>
          <a:lstStyle/>
          <a:p>
            <a:pPr>
              <a:defRPr/>
            </a:pPr>
            <a:endParaRPr lang="en-US" sz="2400" kern="0">
              <a:solidFill>
                <a:srgbClr val="000000"/>
              </a:solidFill>
              <a:latin typeface="Arial" charset="0"/>
              <a:cs typeface="Arial" charset="0"/>
            </a:endParaRPr>
          </a:p>
        </p:txBody>
      </p:sp>
      <p:sp>
        <p:nvSpPr>
          <p:cNvPr id="32" name="AutoShape 17"/>
          <p:cNvSpPr>
            <a:spLocks noChangeArrowheads="1"/>
          </p:cNvSpPr>
          <p:nvPr/>
        </p:nvSpPr>
        <p:spPr bwMode="gray">
          <a:xfrm>
            <a:off x="1549347" y="1497985"/>
            <a:ext cx="1347039" cy="4905169"/>
          </a:xfrm>
          <a:prstGeom prst="roundRect">
            <a:avLst>
              <a:gd name="adj" fmla="val 11921"/>
            </a:avLst>
          </a:prstGeom>
          <a:gradFill rotWithShape="1">
            <a:gsLst>
              <a:gs pos="0">
                <a:srgbClr val="5B9BD5">
                  <a:lumMod val="60000"/>
                  <a:lumOff val="40000"/>
                </a:srgbClr>
              </a:gs>
              <a:gs pos="100000">
                <a:srgbClr val="5B9BD5">
                  <a:lumMod val="75000"/>
                </a:srgb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lgn="ctr">
              <a:defRPr/>
            </a:pPr>
            <a:endParaRPr lang="en-US" kern="0">
              <a:solidFill>
                <a:sysClr val="windowText" lastClr="000000"/>
              </a:solidFill>
              <a:latin typeface="Calibri"/>
            </a:endParaRPr>
          </a:p>
        </p:txBody>
      </p:sp>
      <p:sp>
        <p:nvSpPr>
          <p:cNvPr id="33" name="Text Box 25"/>
          <p:cNvSpPr txBox="1">
            <a:spLocks noChangeArrowheads="1"/>
          </p:cNvSpPr>
          <p:nvPr/>
        </p:nvSpPr>
        <p:spPr bwMode="white">
          <a:xfrm>
            <a:off x="1579829" y="2366573"/>
            <a:ext cx="1321328" cy="156966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AC45A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400" b="1" kern="0">
                <a:solidFill>
                  <a:prstClr val="white"/>
                </a:solidFill>
              </a:rPr>
              <a:t>Hạn chế, yếu kém</a:t>
            </a:r>
            <a:endParaRPr lang="en-US" sz="2400" b="1" kern="0" dirty="0">
              <a:solidFill>
                <a:prstClr val="white"/>
              </a:solidFill>
              <a:latin typeface="Arial"/>
            </a:endParaRPr>
          </a:p>
        </p:txBody>
      </p:sp>
      <p:sp>
        <p:nvSpPr>
          <p:cNvPr id="18" name="AutoShape 4"/>
          <p:cNvSpPr>
            <a:spLocks noChangeArrowheads="1"/>
          </p:cNvSpPr>
          <p:nvPr/>
        </p:nvSpPr>
        <p:spPr bwMode="blackWhite">
          <a:xfrm>
            <a:off x="3647387" y="39178"/>
            <a:ext cx="6019801" cy="695136"/>
          </a:xfrm>
          <a:prstGeom prst="roundRect">
            <a:avLst>
              <a:gd name="adj" fmla="val 9106"/>
            </a:avLst>
          </a:prstGeom>
          <a:gradFill rotWithShape="1">
            <a:gsLst>
              <a:gs pos="0">
                <a:srgbClr val="CC6600"/>
              </a:gs>
              <a:gs pos="100000">
                <a:srgbClr val="FF0000"/>
              </a:gs>
            </a:gsLst>
            <a:lin ang="5400000" scaled="1"/>
          </a:gradFill>
          <a:ln w="25400">
            <a:solidFill>
              <a:schemeClr val="bg1"/>
            </a:solidFill>
            <a:round/>
            <a:headEnd/>
            <a:tailEnd/>
          </a:ln>
          <a:effectLst/>
        </p:spPr>
        <p:txBody>
          <a:bodyPr wrap="none" anchor="ctr"/>
          <a:lstStyle/>
          <a:p>
            <a:pPr algn="ctr" eaLnBrk="0" hangingPunct="0">
              <a:defRPr/>
            </a:pPr>
            <a:r>
              <a:rPr lang="en-US" sz="2800" b="1" kern="0">
                <a:solidFill>
                  <a:srgbClr val="FFFFFF"/>
                </a:solidFill>
                <a:latin typeface="Arial"/>
              </a:rPr>
              <a:t>Hạn chế, yếu kém</a:t>
            </a:r>
          </a:p>
        </p:txBody>
      </p:sp>
    </p:spTree>
    <p:extLst>
      <p:ext uri="{BB962C8B-B14F-4D97-AF65-F5344CB8AC3E}">
        <p14:creationId xmlns:p14="http://schemas.microsoft.com/office/powerpoint/2010/main" val="186027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250"/>
                                        <p:tgtEl>
                                          <p:spTgt spid="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25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250"/>
                                        <p:tgtEl>
                                          <p:spTgt spid="1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250"/>
                                        <p:tgtEl>
                                          <p:spTgt spid="2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25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250"/>
                                        <p:tgtEl>
                                          <p:spTgt spid="1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250"/>
                                        <p:tgtEl>
                                          <p:spTgt spid="1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25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250"/>
                                        <p:tgtEl>
                                          <p:spTgt spid="2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dissolve">
                                      <p:cBhvr>
                                        <p:cTn id="40" dur="250"/>
                                        <p:tgtEl>
                                          <p:spTgt spid="2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ssolve">
                                      <p:cBhvr>
                                        <p:cTn id="43"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4" grpId="0" animBg="1"/>
      <p:bldP spid="25" grpId="0" animBg="1"/>
      <p:bldP spid="28" grpId="0" animBg="1"/>
      <p:bldP spid="29" grpId="0" animBg="1"/>
      <p:bldP spid="30" grpId="0" animBg="1"/>
      <p:bldP spid="32" grpId="0" animBg="1"/>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8"/>
          <p:cNvSpPr txBox="1">
            <a:spLocks noChangeArrowheads="1"/>
          </p:cNvSpPr>
          <p:nvPr/>
        </p:nvSpPr>
        <p:spPr bwMode="gray">
          <a:xfrm>
            <a:off x="3182878" y="1451498"/>
            <a:ext cx="7383946" cy="2462213"/>
          </a:xfrm>
          <a:prstGeom prst="rect">
            <a:avLst/>
          </a:prstGeom>
          <a:noFill/>
          <a:ln w="9525" algn="ctr">
            <a:solidFill>
              <a:srgbClr val="0099FF"/>
            </a:solidFill>
            <a:miter lim="800000"/>
            <a:headEnd/>
            <a:tailEnd/>
          </a:ln>
          <a:effectLst/>
          <a:extLst>
            <a:ext uri="{909E8E84-426E-40DD-AFC4-6F175D3DCCD1}">
              <a14:hiddenFill xmlns:a14="http://schemas.microsoft.com/office/drawing/2010/main">
                <a:gradFill rotWithShape="1">
                  <a:gsLst>
                    <a:gs pos="0">
                      <a:schemeClr val="accent2"/>
                    </a:gs>
                    <a:gs pos="100000">
                      <a:srgbClr val="AC45A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defRPr/>
            </a:pPr>
            <a:r>
              <a:rPr lang="en-US" sz="2200" b="1" kern="0">
                <a:solidFill>
                  <a:srgbClr val="002060"/>
                </a:solidFill>
                <a:latin typeface="Arial" panose="020B0604020202020204" pitchFamily="34" charset="0"/>
                <a:cs typeface="Arial" panose="020B0604020202020204" pitchFamily="34" charset="0"/>
              </a:rPr>
              <a:t>7) </a:t>
            </a:r>
            <a:r>
              <a:rPr lang="en-US" sz="2200" b="1">
                <a:solidFill>
                  <a:srgbClr val="002060"/>
                </a:solidFill>
              </a:rPr>
              <a:t>C</a:t>
            </a:r>
            <a:r>
              <a:rPr lang="vi-VN" sz="2200" b="1">
                <a:solidFill>
                  <a:srgbClr val="002060"/>
                </a:solidFill>
              </a:rPr>
              <a:t>ông tác </a:t>
            </a:r>
            <a:r>
              <a:rPr lang="en-US" sz="2200" b="1">
                <a:solidFill>
                  <a:srgbClr val="002060"/>
                </a:solidFill>
              </a:rPr>
              <a:t>tuyển dụng và bố trí </a:t>
            </a:r>
            <a:r>
              <a:rPr lang="vi-VN" sz="2200" b="1">
                <a:solidFill>
                  <a:srgbClr val="002060"/>
                </a:solidFill>
              </a:rPr>
              <a:t>cán bộ của một số địa phương, đơn vị còn sai sót, vi phạm</a:t>
            </a:r>
            <a:r>
              <a:rPr lang="en-US" sz="2200" b="1">
                <a:solidFill>
                  <a:srgbClr val="002060"/>
                </a:solidFill>
              </a:rPr>
              <a:t>. Hiệu quả của việc đánh giá cán bộ chưa cao. </a:t>
            </a:r>
            <a:r>
              <a:rPr lang="vi-VN" sz="2200" b="1">
                <a:solidFill>
                  <a:srgbClr val="002060"/>
                </a:solidFill>
              </a:rPr>
              <a:t>Chất lượng sinh hoạt cấp ủy, đảng bộ, chi bộ chuyển biến ch</a:t>
            </a:r>
            <a:r>
              <a:rPr lang="en-US" sz="2200" b="1">
                <a:solidFill>
                  <a:srgbClr val="002060"/>
                </a:solidFill>
              </a:rPr>
              <a:t>ưa mạnh</a:t>
            </a:r>
            <a:r>
              <a:rPr lang="vi-VN" sz="2200" b="1">
                <a:solidFill>
                  <a:srgbClr val="002060"/>
                </a:solidFill>
              </a:rPr>
              <a:t>.</a:t>
            </a:r>
            <a:r>
              <a:rPr lang="en-US" sz="2200" b="1">
                <a:solidFill>
                  <a:srgbClr val="002060"/>
                </a:solidFill>
              </a:rPr>
              <a:t> Số đảng viên thờ ơ, không thiết tha gắn bó với tổ chức Đảng, bỏ sinh hoạt Đảng, xin ra khỏi Đảng có xu hướng tăng.</a:t>
            </a:r>
          </a:p>
        </p:txBody>
      </p:sp>
      <p:sp>
        <p:nvSpPr>
          <p:cNvPr id="14" name="Line 73"/>
          <p:cNvSpPr>
            <a:spLocks noChangeShapeType="1"/>
          </p:cNvSpPr>
          <p:nvPr/>
        </p:nvSpPr>
        <p:spPr bwMode="auto">
          <a:xfrm>
            <a:off x="2893094" y="3333199"/>
            <a:ext cx="285013" cy="1877338"/>
          </a:xfrm>
          <a:prstGeom prst="line">
            <a:avLst/>
          </a:prstGeom>
          <a:noFill/>
          <a:ln w="12700">
            <a:solidFill>
              <a:srgbClr val="2B166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kern="0">
              <a:solidFill>
                <a:srgbClr val="000000"/>
              </a:solidFill>
              <a:latin typeface="Arial" charset="0"/>
              <a:cs typeface="Arial" charset="0"/>
            </a:endParaRPr>
          </a:p>
        </p:txBody>
      </p:sp>
      <p:sp>
        <p:nvSpPr>
          <p:cNvPr id="15" name="Oval 88"/>
          <p:cNvSpPr>
            <a:spLocks noChangeArrowheads="1"/>
          </p:cNvSpPr>
          <p:nvPr/>
        </p:nvSpPr>
        <p:spPr bwMode="gray">
          <a:xfrm>
            <a:off x="3115645" y="5188014"/>
            <a:ext cx="151659" cy="209136"/>
          </a:xfrm>
          <a:prstGeom prst="ellipse">
            <a:avLst/>
          </a:prstGeom>
          <a:solidFill>
            <a:srgbClr val="0070C0"/>
          </a:solidFill>
          <a:ln w="19050">
            <a:solidFill>
              <a:srgbClr val="FFFFFF"/>
            </a:solidFill>
            <a:round/>
            <a:headEnd/>
            <a:tailEnd/>
          </a:ln>
          <a:effectLst/>
        </p:spPr>
        <p:txBody>
          <a:bodyPr wrap="none" anchor="ctr"/>
          <a:lstStyle/>
          <a:p>
            <a:pPr>
              <a:defRPr/>
            </a:pPr>
            <a:endParaRPr lang="en-US" sz="2400" kern="0">
              <a:solidFill>
                <a:srgbClr val="000000"/>
              </a:solidFill>
              <a:latin typeface="Arial" charset="0"/>
              <a:cs typeface="Arial" charset="0"/>
            </a:endParaRPr>
          </a:p>
        </p:txBody>
      </p:sp>
      <p:sp>
        <p:nvSpPr>
          <p:cNvPr id="16" name="Line 73"/>
          <p:cNvSpPr>
            <a:spLocks noChangeShapeType="1"/>
          </p:cNvSpPr>
          <p:nvPr/>
        </p:nvSpPr>
        <p:spPr bwMode="auto">
          <a:xfrm flipV="1">
            <a:off x="2882238" y="2366573"/>
            <a:ext cx="305412" cy="986226"/>
          </a:xfrm>
          <a:prstGeom prst="line">
            <a:avLst/>
          </a:prstGeom>
          <a:noFill/>
          <a:ln w="12700">
            <a:solidFill>
              <a:srgbClr val="2B166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kern="0">
              <a:solidFill>
                <a:srgbClr val="000000"/>
              </a:solidFill>
              <a:latin typeface="Arial" charset="0"/>
              <a:cs typeface="Arial" charset="0"/>
            </a:endParaRPr>
          </a:p>
        </p:txBody>
      </p:sp>
      <p:sp>
        <p:nvSpPr>
          <p:cNvPr id="24" name="Oval 88"/>
          <p:cNvSpPr>
            <a:spLocks noChangeArrowheads="1"/>
          </p:cNvSpPr>
          <p:nvPr/>
        </p:nvSpPr>
        <p:spPr bwMode="gray">
          <a:xfrm>
            <a:off x="3102277" y="2287780"/>
            <a:ext cx="151659" cy="209136"/>
          </a:xfrm>
          <a:prstGeom prst="ellipse">
            <a:avLst/>
          </a:prstGeom>
          <a:solidFill>
            <a:srgbClr val="0070C0"/>
          </a:solidFill>
          <a:ln w="19050">
            <a:solidFill>
              <a:srgbClr val="FFFFFF"/>
            </a:solidFill>
            <a:round/>
            <a:headEnd/>
            <a:tailEnd/>
          </a:ln>
          <a:effectLst/>
        </p:spPr>
        <p:txBody>
          <a:bodyPr wrap="none" anchor="ctr"/>
          <a:lstStyle/>
          <a:p>
            <a:pPr>
              <a:defRPr/>
            </a:pPr>
            <a:endParaRPr lang="en-US" sz="2400" kern="0">
              <a:solidFill>
                <a:srgbClr val="000000"/>
              </a:solidFill>
              <a:latin typeface="Arial" charset="0"/>
              <a:cs typeface="Arial" charset="0"/>
            </a:endParaRPr>
          </a:p>
        </p:txBody>
      </p:sp>
      <p:sp>
        <p:nvSpPr>
          <p:cNvPr id="25" name="Text Box 18"/>
          <p:cNvSpPr txBox="1">
            <a:spLocks noChangeArrowheads="1"/>
          </p:cNvSpPr>
          <p:nvPr/>
        </p:nvSpPr>
        <p:spPr bwMode="gray">
          <a:xfrm>
            <a:off x="3209597" y="4590333"/>
            <a:ext cx="7383946" cy="1446550"/>
          </a:xfrm>
          <a:prstGeom prst="rect">
            <a:avLst/>
          </a:prstGeom>
          <a:noFill/>
          <a:ln w="9525" algn="ctr">
            <a:solidFill>
              <a:srgbClr val="0099FF"/>
            </a:solidFill>
            <a:miter lim="800000"/>
            <a:headEnd/>
            <a:tailEnd/>
          </a:ln>
          <a:effectLst/>
          <a:extLst>
            <a:ext uri="{909E8E84-426E-40DD-AFC4-6F175D3DCCD1}">
              <a14:hiddenFill xmlns:a14="http://schemas.microsoft.com/office/drawing/2010/main">
                <a:gradFill rotWithShape="1">
                  <a:gsLst>
                    <a:gs pos="0">
                      <a:schemeClr val="accent2"/>
                    </a:gs>
                    <a:gs pos="100000">
                      <a:srgbClr val="AC45A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defRPr/>
            </a:pPr>
            <a:r>
              <a:rPr lang="ca-ES" sz="2200" b="1">
                <a:solidFill>
                  <a:srgbClr val="002060"/>
                </a:solidFill>
              </a:rPr>
              <a:t>8) C</a:t>
            </a:r>
            <a:r>
              <a:rPr lang="nb-NO" sz="2200" b="1">
                <a:solidFill>
                  <a:srgbClr val="002060"/>
                </a:solidFill>
              </a:rPr>
              <a:t>ông tác kiểm tra, giám sát </a:t>
            </a:r>
            <a:r>
              <a:rPr lang="en-US" sz="2200" b="1">
                <a:solidFill>
                  <a:srgbClr val="002060"/>
                </a:solidFill>
              </a:rPr>
              <a:t>ở một số cấp ủy chưa thường xuyên,</a:t>
            </a:r>
            <a:r>
              <a:rPr lang="en-US" sz="2200" b="1" i="1">
                <a:solidFill>
                  <a:srgbClr val="002060"/>
                </a:solidFill>
              </a:rPr>
              <a:t> </a:t>
            </a:r>
            <a:r>
              <a:rPr lang="en-US" sz="2200" b="1">
                <a:solidFill>
                  <a:srgbClr val="002060"/>
                </a:solidFill>
              </a:rPr>
              <a:t>chưa đáp ứng đầy đủ yêu cầu. </a:t>
            </a:r>
            <a:r>
              <a:rPr lang="nb-NO" sz="2200" b="1">
                <a:solidFill>
                  <a:srgbClr val="002060"/>
                </a:solidFill>
              </a:rPr>
              <a:t>Việc thi hành kỷ luật đảng, chính quyền ở một số nơi còn hiện tượng nể nang, né tránh</a:t>
            </a:r>
            <a:endParaRPr lang="en-US" sz="2200" b="1">
              <a:solidFill>
                <a:srgbClr val="002060"/>
              </a:solidFill>
            </a:endParaRPr>
          </a:p>
        </p:txBody>
      </p:sp>
      <p:sp>
        <p:nvSpPr>
          <p:cNvPr id="32" name="AutoShape 17"/>
          <p:cNvSpPr>
            <a:spLocks noChangeArrowheads="1"/>
          </p:cNvSpPr>
          <p:nvPr/>
        </p:nvSpPr>
        <p:spPr bwMode="gray">
          <a:xfrm>
            <a:off x="1549347" y="1497985"/>
            <a:ext cx="1347039" cy="4905169"/>
          </a:xfrm>
          <a:prstGeom prst="roundRect">
            <a:avLst>
              <a:gd name="adj" fmla="val 11921"/>
            </a:avLst>
          </a:prstGeom>
          <a:gradFill rotWithShape="1">
            <a:gsLst>
              <a:gs pos="0">
                <a:srgbClr val="5B9BD5">
                  <a:lumMod val="60000"/>
                  <a:lumOff val="40000"/>
                </a:srgbClr>
              </a:gs>
              <a:gs pos="100000">
                <a:srgbClr val="5B9BD5">
                  <a:lumMod val="75000"/>
                </a:srgb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lgn="ctr">
              <a:defRPr/>
            </a:pPr>
            <a:endParaRPr lang="en-US" kern="0">
              <a:solidFill>
                <a:sysClr val="windowText" lastClr="000000"/>
              </a:solidFill>
              <a:latin typeface="Calibri"/>
            </a:endParaRPr>
          </a:p>
        </p:txBody>
      </p:sp>
      <p:sp>
        <p:nvSpPr>
          <p:cNvPr id="33" name="Text Box 25"/>
          <p:cNvSpPr txBox="1">
            <a:spLocks noChangeArrowheads="1"/>
          </p:cNvSpPr>
          <p:nvPr/>
        </p:nvSpPr>
        <p:spPr bwMode="white">
          <a:xfrm>
            <a:off x="1579829" y="2366573"/>
            <a:ext cx="1321328" cy="156966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AC45A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400" b="1" kern="0">
                <a:solidFill>
                  <a:prstClr val="white"/>
                </a:solidFill>
              </a:rPr>
              <a:t>Hạn chế, yếu kém</a:t>
            </a:r>
            <a:endParaRPr lang="en-US" sz="2400" b="1" kern="0" dirty="0">
              <a:solidFill>
                <a:prstClr val="white"/>
              </a:solidFill>
              <a:latin typeface="Arial"/>
            </a:endParaRPr>
          </a:p>
        </p:txBody>
      </p:sp>
      <p:sp>
        <p:nvSpPr>
          <p:cNvPr id="18" name="AutoShape 4"/>
          <p:cNvSpPr>
            <a:spLocks noChangeArrowheads="1"/>
          </p:cNvSpPr>
          <p:nvPr/>
        </p:nvSpPr>
        <p:spPr bwMode="blackWhite">
          <a:xfrm>
            <a:off x="3647387" y="39178"/>
            <a:ext cx="6019801" cy="695136"/>
          </a:xfrm>
          <a:prstGeom prst="roundRect">
            <a:avLst>
              <a:gd name="adj" fmla="val 9106"/>
            </a:avLst>
          </a:prstGeom>
          <a:gradFill rotWithShape="1">
            <a:gsLst>
              <a:gs pos="0">
                <a:srgbClr val="CC6600"/>
              </a:gs>
              <a:gs pos="100000">
                <a:srgbClr val="FF0000"/>
              </a:gs>
            </a:gsLst>
            <a:lin ang="5400000" scaled="1"/>
          </a:gradFill>
          <a:ln w="25400">
            <a:solidFill>
              <a:schemeClr val="bg1"/>
            </a:solidFill>
            <a:round/>
            <a:headEnd/>
            <a:tailEnd/>
          </a:ln>
          <a:effectLst/>
        </p:spPr>
        <p:txBody>
          <a:bodyPr wrap="none" anchor="ctr"/>
          <a:lstStyle/>
          <a:p>
            <a:pPr algn="ctr" eaLnBrk="0" hangingPunct="0">
              <a:defRPr/>
            </a:pPr>
            <a:r>
              <a:rPr lang="en-US" sz="2800" b="1" kern="0">
                <a:solidFill>
                  <a:srgbClr val="FFFFFF"/>
                </a:solidFill>
                <a:latin typeface="Arial"/>
              </a:rPr>
              <a:t>Hạn chế, yếu kém</a:t>
            </a:r>
          </a:p>
        </p:txBody>
      </p:sp>
    </p:spTree>
    <p:extLst>
      <p:ext uri="{BB962C8B-B14F-4D97-AF65-F5344CB8AC3E}">
        <p14:creationId xmlns:p14="http://schemas.microsoft.com/office/powerpoint/2010/main" val="264336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250"/>
                                        <p:tgtEl>
                                          <p:spTgt spid="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25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250"/>
                                        <p:tgtEl>
                                          <p:spTgt spid="1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250"/>
                                        <p:tgtEl>
                                          <p:spTgt spid="2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25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250"/>
                                        <p:tgtEl>
                                          <p:spTgt spid="1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250"/>
                                        <p:tgtEl>
                                          <p:spTgt spid="1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4" grpId="0" animBg="1"/>
      <p:bldP spid="25" grpId="0" animBg="1"/>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8"/>
          <p:cNvSpPr txBox="1">
            <a:spLocks noChangeArrowheads="1"/>
          </p:cNvSpPr>
          <p:nvPr/>
        </p:nvSpPr>
        <p:spPr bwMode="gray">
          <a:xfrm>
            <a:off x="3182878" y="1451497"/>
            <a:ext cx="7383946" cy="1785104"/>
          </a:xfrm>
          <a:prstGeom prst="rect">
            <a:avLst/>
          </a:prstGeom>
          <a:noFill/>
          <a:ln w="9525" algn="ctr">
            <a:solidFill>
              <a:srgbClr val="0099FF"/>
            </a:solidFill>
            <a:miter lim="800000"/>
            <a:headEnd/>
            <a:tailEnd/>
          </a:ln>
          <a:effectLst/>
          <a:extLst>
            <a:ext uri="{909E8E84-426E-40DD-AFC4-6F175D3DCCD1}">
              <a14:hiddenFill xmlns:a14="http://schemas.microsoft.com/office/drawing/2010/main">
                <a:gradFill rotWithShape="1">
                  <a:gsLst>
                    <a:gs pos="0">
                      <a:schemeClr val="accent2"/>
                    </a:gs>
                    <a:gs pos="100000">
                      <a:srgbClr val="AC45A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en-US" sz="2200" b="1" kern="0">
                <a:solidFill>
                  <a:srgbClr val="002060"/>
                </a:solidFill>
                <a:latin typeface="Arial" panose="020B0604020202020204" pitchFamily="34" charset="0"/>
                <a:cs typeface="Arial" panose="020B0604020202020204" pitchFamily="34" charset="0"/>
              </a:rPr>
              <a:t>9) </a:t>
            </a:r>
            <a:r>
              <a:rPr lang="en-US" sz="2200" b="1">
                <a:solidFill>
                  <a:srgbClr val="002060"/>
                </a:solidFill>
              </a:rPr>
              <a:t>Việc </a:t>
            </a:r>
            <a:r>
              <a:rPr lang="vi-VN" sz="2200" b="1">
                <a:solidFill>
                  <a:srgbClr val="002060"/>
                </a:solidFill>
              </a:rPr>
              <a:t>phát hiện </a:t>
            </a:r>
            <a:r>
              <a:rPr lang="en-US" sz="2200" b="1">
                <a:solidFill>
                  <a:srgbClr val="002060"/>
                </a:solidFill>
              </a:rPr>
              <a:t>vụ việc </a:t>
            </a:r>
            <a:r>
              <a:rPr lang="vi-VN" sz="2200" b="1">
                <a:solidFill>
                  <a:srgbClr val="002060"/>
                </a:solidFill>
              </a:rPr>
              <a:t>tham nhũng còn ít so với </a:t>
            </a:r>
            <a:r>
              <a:rPr lang="en-US" sz="2200" b="1">
                <a:solidFill>
                  <a:srgbClr val="002060"/>
                </a:solidFill>
              </a:rPr>
              <a:t>thực tế, đặc biệt là </a:t>
            </a:r>
            <a:r>
              <a:rPr lang="vi-VN" sz="2200" b="1">
                <a:solidFill>
                  <a:srgbClr val="002060"/>
                </a:solidFill>
              </a:rPr>
              <a:t>tự phát hiện tham nhũng trong </a:t>
            </a:r>
            <a:r>
              <a:rPr lang="en-US" sz="2200" b="1">
                <a:solidFill>
                  <a:srgbClr val="002060"/>
                </a:solidFill>
              </a:rPr>
              <a:t>các </a:t>
            </a:r>
            <a:r>
              <a:rPr lang="vi-VN" sz="2200" b="1">
                <a:solidFill>
                  <a:srgbClr val="002060"/>
                </a:solidFill>
              </a:rPr>
              <a:t>đơn vị; việc xử lý còn kéo dài, thu hồi tài sản</a:t>
            </a:r>
            <a:r>
              <a:rPr lang="en-US" sz="2200" b="1">
                <a:solidFill>
                  <a:srgbClr val="002060"/>
                </a:solidFill>
              </a:rPr>
              <a:t> tuy có tiến bộ nhưng tỷ lệ còn</a:t>
            </a:r>
            <a:r>
              <a:rPr lang="vi-VN" sz="2200" b="1">
                <a:solidFill>
                  <a:srgbClr val="002060"/>
                </a:solidFill>
              </a:rPr>
              <a:t> thấp; công tác kiểm tra, giám sát nội bộ </a:t>
            </a:r>
            <a:r>
              <a:rPr lang="en-US" sz="2200" b="1">
                <a:solidFill>
                  <a:srgbClr val="002060"/>
                </a:solidFill>
              </a:rPr>
              <a:t>của một số cấp ủy chưa hiệu quả.</a:t>
            </a:r>
          </a:p>
        </p:txBody>
      </p:sp>
      <p:sp>
        <p:nvSpPr>
          <p:cNvPr id="14" name="Line 73"/>
          <p:cNvSpPr>
            <a:spLocks noChangeShapeType="1"/>
          </p:cNvSpPr>
          <p:nvPr/>
        </p:nvSpPr>
        <p:spPr bwMode="auto">
          <a:xfrm>
            <a:off x="2893094" y="3333199"/>
            <a:ext cx="285013" cy="1877338"/>
          </a:xfrm>
          <a:prstGeom prst="line">
            <a:avLst/>
          </a:prstGeom>
          <a:noFill/>
          <a:ln w="12700">
            <a:solidFill>
              <a:srgbClr val="2B166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kern="0">
              <a:solidFill>
                <a:srgbClr val="000000"/>
              </a:solidFill>
              <a:latin typeface="Arial" charset="0"/>
              <a:cs typeface="Arial" charset="0"/>
            </a:endParaRPr>
          </a:p>
        </p:txBody>
      </p:sp>
      <p:sp>
        <p:nvSpPr>
          <p:cNvPr id="15" name="Oval 88"/>
          <p:cNvSpPr>
            <a:spLocks noChangeArrowheads="1"/>
          </p:cNvSpPr>
          <p:nvPr/>
        </p:nvSpPr>
        <p:spPr bwMode="gray">
          <a:xfrm>
            <a:off x="3115645" y="5188014"/>
            <a:ext cx="151659" cy="209136"/>
          </a:xfrm>
          <a:prstGeom prst="ellipse">
            <a:avLst/>
          </a:prstGeom>
          <a:solidFill>
            <a:srgbClr val="0070C0"/>
          </a:solidFill>
          <a:ln w="19050">
            <a:solidFill>
              <a:srgbClr val="FFFFFF"/>
            </a:solidFill>
            <a:round/>
            <a:headEnd/>
            <a:tailEnd/>
          </a:ln>
          <a:effectLst/>
        </p:spPr>
        <p:txBody>
          <a:bodyPr wrap="none" anchor="ctr"/>
          <a:lstStyle/>
          <a:p>
            <a:pPr>
              <a:defRPr/>
            </a:pPr>
            <a:endParaRPr lang="en-US" sz="2400" kern="0">
              <a:solidFill>
                <a:srgbClr val="000000"/>
              </a:solidFill>
              <a:latin typeface="Arial" charset="0"/>
              <a:cs typeface="Arial" charset="0"/>
            </a:endParaRPr>
          </a:p>
        </p:txBody>
      </p:sp>
      <p:sp>
        <p:nvSpPr>
          <p:cNvPr id="16" name="Line 73"/>
          <p:cNvSpPr>
            <a:spLocks noChangeShapeType="1"/>
          </p:cNvSpPr>
          <p:nvPr/>
        </p:nvSpPr>
        <p:spPr bwMode="auto">
          <a:xfrm flipV="1">
            <a:off x="2882238" y="2366573"/>
            <a:ext cx="305412" cy="986226"/>
          </a:xfrm>
          <a:prstGeom prst="line">
            <a:avLst/>
          </a:prstGeom>
          <a:noFill/>
          <a:ln w="12700">
            <a:solidFill>
              <a:srgbClr val="2B166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kern="0">
              <a:solidFill>
                <a:srgbClr val="000000"/>
              </a:solidFill>
              <a:latin typeface="Arial" charset="0"/>
              <a:cs typeface="Arial" charset="0"/>
            </a:endParaRPr>
          </a:p>
        </p:txBody>
      </p:sp>
      <p:sp>
        <p:nvSpPr>
          <p:cNvPr id="24" name="Oval 88"/>
          <p:cNvSpPr>
            <a:spLocks noChangeArrowheads="1"/>
          </p:cNvSpPr>
          <p:nvPr/>
        </p:nvSpPr>
        <p:spPr bwMode="gray">
          <a:xfrm>
            <a:off x="3102277" y="2287780"/>
            <a:ext cx="151659" cy="209136"/>
          </a:xfrm>
          <a:prstGeom prst="ellipse">
            <a:avLst/>
          </a:prstGeom>
          <a:solidFill>
            <a:srgbClr val="0070C0"/>
          </a:solidFill>
          <a:ln w="19050">
            <a:solidFill>
              <a:srgbClr val="FFFFFF"/>
            </a:solidFill>
            <a:round/>
            <a:headEnd/>
            <a:tailEnd/>
          </a:ln>
          <a:effectLst/>
        </p:spPr>
        <p:txBody>
          <a:bodyPr wrap="none" anchor="ctr"/>
          <a:lstStyle/>
          <a:p>
            <a:pPr>
              <a:defRPr/>
            </a:pPr>
            <a:endParaRPr lang="en-US" sz="2400" kern="0">
              <a:solidFill>
                <a:srgbClr val="000000"/>
              </a:solidFill>
              <a:latin typeface="Arial" charset="0"/>
              <a:cs typeface="Arial" charset="0"/>
            </a:endParaRPr>
          </a:p>
        </p:txBody>
      </p:sp>
      <p:sp>
        <p:nvSpPr>
          <p:cNvPr id="25" name="Text Box 18"/>
          <p:cNvSpPr txBox="1">
            <a:spLocks noChangeArrowheads="1"/>
          </p:cNvSpPr>
          <p:nvPr/>
        </p:nvSpPr>
        <p:spPr bwMode="gray">
          <a:xfrm>
            <a:off x="3249977" y="3810000"/>
            <a:ext cx="7383946" cy="2123658"/>
          </a:xfrm>
          <a:prstGeom prst="rect">
            <a:avLst/>
          </a:prstGeom>
          <a:noFill/>
          <a:ln w="9525" algn="ctr">
            <a:solidFill>
              <a:srgbClr val="0099FF"/>
            </a:solidFill>
            <a:miter lim="800000"/>
            <a:headEnd/>
            <a:tailEnd/>
          </a:ln>
          <a:effectLst/>
          <a:extLst>
            <a:ext uri="{909E8E84-426E-40DD-AFC4-6F175D3DCCD1}">
              <a14:hiddenFill xmlns:a14="http://schemas.microsoft.com/office/drawing/2010/main">
                <a:gradFill rotWithShape="1">
                  <a:gsLst>
                    <a:gs pos="0">
                      <a:schemeClr val="accent2"/>
                    </a:gs>
                    <a:gs pos="100000">
                      <a:srgbClr val="AC45A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a:r>
              <a:rPr lang="ca-ES" sz="2200" b="1">
                <a:solidFill>
                  <a:srgbClr val="002060"/>
                </a:solidFill>
              </a:rPr>
              <a:t>10) </a:t>
            </a:r>
            <a:r>
              <a:rPr lang="en-US" sz="2200" b="1">
                <a:solidFill>
                  <a:srgbClr val="002060"/>
                </a:solidFill>
              </a:rPr>
              <a:t>N</a:t>
            </a:r>
            <a:r>
              <a:rPr lang="vi-VN" sz="2200" b="1">
                <a:solidFill>
                  <a:srgbClr val="002060"/>
                </a:solidFill>
              </a:rPr>
              <a:t>hận thức về công tác dân vận trong hệ thống chính trị chưa đồng bộ</a:t>
            </a:r>
            <a:r>
              <a:rPr lang="it-IT" sz="2200" b="1">
                <a:solidFill>
                  <a:srgbClr val="002060"/>
                </a:solidFill>
              </a:rPr>
              <a:t>. Việc đổi mới nội dung, phương thức hoạt động Mặt trận Tổ quốc, các tổ chức chính trị - xã hội có mặt còn chậm, </a:t>
            </a:r>
            <a:r>
              <a:rPr lang="en-US" sz="2200" b="1">
                <a:solidFill>
                  <a:srgbClr val="002060"/>
                </a:solidFill>
              </a:rPr>
              <a:t>có nơi chưa nắm bắt kịp thời tâm trạng và nhu cầu chính đáng của Nhân dân.</a:t>
            </a:r>
          </a:p>
        </p:txBody>
      </p:sp>
      <p:sp>
        <p:nvSpPr>
          <p:cNvPr id="32" name="AutoShape 17"/>
          <p:cNvSpPr>
            <a:spLocks noChangeArrowheads="1"/>
          </p:cNvSpPr>
          <p:nvPr/>
        </p:nvSpPr>
        <p:spPr bwMode="gray">
          <a:xfrm>
            <a:off x="1549347" y="1497985"/>
            <a:ext cx="1347039" cy="4905169"/>
          </a:xfrm>
          <a:prstGeom prst="roundRect">
            <a:avLst>
              <a:gd name="adj" fmla="val 11921"/>
            </a:avLst>
          </a:prstGeom>
          <a:gradFill rotWithShape="1">
            <a:gsLst>
              <a:gs pos="0">
                <a:srgbClr val="5B9BD5">
                  <a:lumMod val="60000"/>
                  <a:lumOff val="40000"/>
                </a:srgbClr>
              </a:gs>
              <a:gs pos="100000">
                <a:srgbClr val="5B9BD5">
                  <a:lumMod val="75000"/>
                </a:srgb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lgn="ctr">
              <a:defRPr/>
            </a:pPr>
            <a:endParaRPr lang="en-US" kern="0">
              <a:solidFill>
                <a:sysClr val="windowText" lastClr="000000"/>
              </a:solidFill>
              <a:latin typeface="Calibri"/>
            </a:endParaRPr>
          </a:p>
        </p:txBody>
      </p:sp>
      <p:sp>
        <p:nvSpPr>
          <p:cNvPr id="33" name="Text Box 25"/>
          <p:cNvSpPr txBox="1">
            <a:spLocks noChangeArrowheads="1"/>
          </p:cNvSpPr>
          <p:nvPr/>
        </p:nvSpPr>
        <p:spPr bwMode="white">
          <a:xfrm>
            <a:off x="1579829" y="2366573"/>
            <a:ext cx="1321328" cy="156966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AC45A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400" b="1" kern="0">
                <a:solidFill>
                  <a:prstClr val="white"/>
                </a:solidFill>
              </a:rPr>
              <a:t>Hạn chế, yếu kém</a:t>
            </a:r>
            <a:endParaRPr lang="en-US" sz="2400" b="1" kern="0" dirty="0">
              <a:solidFill>
                <a:prstClr val="white"/>
              </a:solidFill>
              <a:latin typeface="Arial"/>
            </a:endParaRPr>
          </a:p>
        </p:txBody>
      </p:sp>
      <p:sp>
        <p:nvSpPr>
          <p:cNvPr id="18" name="AutoShape 4"/>
          <p:cNvSpPr>
            <a:spLocks noChangeArrowheads="1"/>
          </p:cNvSpPr>
          <p:nvPr/>
        </p:nvSpPr>
        <p:spPr bwMode="blackWhite">
          <a:xfrm>
            <a:off x="3647387" y="39178"/>
            <a:ext cx="6019801" cy="695136"/>
          </a:xfrm>
          <a:prstGeom prst="roundRect">
            <a:avLst>
              <a:gd name="adj" fmla="val 9106"/>
            </a:avLst>
          </a:prstGeom>
          <a:gradFill rotWithShape="1">
            <a:gsLst>
              <a:gs pos="0">
                <a:srgbClr val="CC6600"/>
              </a:gs>
              <a:gs pos="100000">
                <a:srgbClr val="FF0000"/>
              </a:gs>
            </a:gsLst>
            <a:lin ang="5400000" scaled="1"/>
          </a:gradFill>
          <a:ln w="25400">
            <a:solidFill>
              <a:schemeClr val="bg1"/>
            </a:solidFill>
            <a:round/>
            <a:headEnd/>
            <a:tailEnd/>
          </a:ln>
          <a:effectLst/>
        </p:spPr>
        <p:txBody>
          <a:bodyPr wrap="none" anchor="ctr"/>
          <a:lstStyle/>
          <a:p>
            <a:pPr algn="ctr" eaLnBrk="0" hangingPunct="0">
              <a:defRPr/>
            </a:pPr>
            <a:r>
              <a:rPr lang="en-US" sz="2800" b="1" kern="0">
                <a:solidFill>
                  <a:srgbClr val="FFFFFF"/>
                </a:solidFill>
                <a:latin typeface="Arial"/>
              </a:rPr>
              <a:t>Hạn chế, yếu kém</a:t>
            </a:r>
          </a:p>
        </p:txBody>
      </p:sp>
    </p:spTree>
    <p:extLst>
      <p:ext uri="{BB962C8B-B14F-4D97-AF65-F5344CB8AC3E}">
        <p14:creationId xmlns:p14="http://schemas.microsoft.com/office/powerpoint/2010/main" val="51776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250"/>
                                        <p:tgtEl>
                                          <p:spTgt spid="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25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250"/>
                                        <p:tgtEl>
                                          <p:spTgt spid="1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250"/>
                                        <p:tgtEl>
                                          <p:spTgt spid="2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25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250"/>
                                        <p:tgtEl>
                                          <p:spTgt spid="1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250"/>
                                        <p:tgtEl>
                                          <p:spTgt spid="1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4" grpId="0" animBg="1"/>
      <p:bldP spid="25" grpId="0" animBg="1"/>
      <p:bldP spid="32" grpId="0" animBg="1"/>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733942" y="568692"/>
            <a:ext cx="9987003" cy="604326"/>
          </a:xfrm>
        </p:spPr>
        <p:txBody>
          <a:bodyPr>
            <a:noAutofit/>
          </a:bodyPr>
          <a:lstStyle/>
          <a:p>
            <a:r>
              <a:rPr lang="en-US" sz="3200" b="1" dirty="0">
                <a:latin typeface="Times New Roman" panose="02020603050405020304" pitchFamily="18" charset="0"/>
                <a:cs typeface="Times New Roman" panose="02020603050405020304" pitchFamily="18" charset="0"/>
              </a:rPr>
              <a:t>II. </a:t>
            </a:r>
            <a:r>
              <a:rPr lang="en-US" sz="3200" b="1" dirty="0" err="1">
                <a:latin typeface="Times New Roman" panose="02020603050405020304" pitchFamily="18" charset="0"/>
                <a:cs typeface="Times New Roman" panose="02020603050405020304" pitchFamily="18" charset="0"/>
              </a:rPr>
              <a:t>MỤC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PHỐ</a:t>
            </a:r>
            <a:r>
              <a:rPr lang="en-US" sz="3200" b="1" dirty="0">
                <a:latin typeface="Times New Roman" panose="02020603050405020304" pitchFamily="18" charset="0"/>
                <a:cs typeface="Times New Roman" panose="02020603050405020304" pitchFamily="18" charset="0"/>
              </a:rPr>
              <a:t> 5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TỚI</a:t>
            </a:r>
            <a:endParaRPr lang="en-US" sz="32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33943" y="1413165"/>
            <a:ext cx="9770669" cy="4950034"/>
          </a:xfrm>
        </p:spPr>
        <p:txBody>
          <a:bodyPr>
            <a:normAutofit lnSpcReduction="10000"/>
          </a:bodyPr>
          <a:lstStyle/>
          <a:p>
            <a:pPr algn="just"/>
            <a:r>
              <a:rPr lang="en-US" sz="2400" b="1" kern="1000" dirty="0" err="1">
                <a:solidFill>
                  <a:srgbClr val="FF0000"/>
                </a:solidFill>
                <a:latin typeface="Times New Roman" panose="02020603050405020304" pitchFamily="18" charset="0"/>
                <a:cs typeface="Times New Roman" panose="02020603050405020304" pitchFamily="18" charset="0"/>
              </a:rPr>
              <a:t>Mục</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tiêu</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tổng</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quát</a:t>
            </a:r>
            <a:r>
              <a:rPr lang="en-US" sz="2400" b="1" kern="1000" dirty="0">
                <a:solidFill>
                  <a:srgbClr val="FF0000"/>
                </a:solidFill>
                <a:latin typeface="Times New Roman" panose="02020603050405020304" pitchFamily="18" charset="0"/>
                <a:cs typeface="Times New Roman" panose="02020603050405020304" pitchFamily="18" charset="0"/>
              </a:rPr>
              <a:t>:</a:t>
            </a:r>
          </a:p>
          <a:p>
            <a:pPr marL="0" indent="0" algn="just">
              <a:buNone/>
            </a:pPr>
            <a:r>
              <a:rPr lang="en-US" sz="2400" kern="1000" dirty="0">
                <a:latin typeface="Times New Roman" panose="02020603050405020304" pitchFamily="18" charset="0"/>
                <a:cs typeface="Times New Roman" panose="02020603050405020304" pitchFamily="18" charset="0"/>
              </a:rPr>
              <a:t>	</a:t>
            </a:r>
            <a:r>
              <a:rPr lang="x-none" sz="2400" i="1" dirty="0">
                <a:latin typeface="Times New Roman" panose="02020603050405020304" pitchFamily="18" charset="0"/>
                <a:cs typeface="Times New Roman" panose="02020603050405020304" pitchFamily="18" charset="0"/>
              </a:rPr>
              <a:t>“Tăng cường xây dựng Đảng bộ và hệ thống chính trị trong sạch,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v</a:t>
            </a:r>
            <a:r>
              <a:rPr lang="x-none" sz="2400" i="1" dirty="0">
                <a:latin typeface="Times New Roman" panose="02020603050405020304" pitchFamily="18" charset="0"/>
                <a:cs typeface="Times New Roman" panose="02020603050405020304" pitchFamily="18" charset="0"/>
              </a:rPr>
              <a:t>ững mạnh, xứng đáng với niềm tin của Nhân dân; phát huy truyền thống </a:t>
            </a:r>
            <a:br>
              <a:rPr lang="en-US" sz="2400" i="1" dirty="0">
                <a:latin typeface="Times New Roman" panose="02020603050405020304" pitchFamily="18" charset="0"/>
                <a:cs typeface="Times New Roman" panose="02020603050405020304" pitchFamily="18" charset="0"/>
              </a:rPr>
            </a:br>
            <a:r>
              <a:rPr lang="x-none" sz="2400" i="1" dirty="0">
                <a:latin typeface="Times New Roman" panose="02020603050405020304" pitchFamily="18" charset="0"/>
                <a:cs typeface="Times New Roman" panose="02020603050405020304" pitchFamily="18" charset="0"/>
              </a:rPr>
              <a:t>đoàn kết, năng động, sáng tạo, nghĩa tình, huy động hiệu quả mọi nguồn lực và tận dụng thời cơ cuộc cách mạng công nghiệp lần thứ tư; nâng cao </a:t>
            </a:r>
            <a:br>
              <a:rPr lang="en-US" sz="2400" i="1" dirty="0">
                <a:latin typeface="Times New Roman" panose="02020603050405020304" pitchFamily="18" charset="0"/>
                <a:cs typeface="Times New Roman" panose="02020603050405020304" pitchFamily="18" charset="0"/>
              </a:rPr>
            </a:br>
            <a:r>
              <a:rPr lang="x-none" sz="2400" i="1" dirty="0">
                <a:latin typeface="Times New Roman" panose="02020603050405020304" pitchFamily="18" charset="0"/>
                <a:cs typeface="Times New Roman" panose="02020603050405020304" pitchFamily="18" charset="0"/>
              </a:rPr>
              <a:t>hiệu lực, hiệu quả quản lý Nhà nước, giữ vững ổn định chính trị - xã hội, </a:t>
            </a:r>
            <a:br>
              <a:rPr lang="en-US" sz="2400" i="1" dirty="0">
                <a:latin typeface="Times New Roman" panose="02020603050405020304" pitchFamily="18" charset="0"/>
                <a:cs typeface="Times New Roman" panose="02020603050405020304" pitchFamily="18" charset="0"/>
              </a:rPr>
            </a:br>
            <a:r>
              <a:rPr lang="x-none" sz="2400" i="1" dirty="0">
                <a:latin typeface="Times New Roman" panose="02020603050405020304" pitchFamily="18" charset="0"/>
                <a:cs typeface="Times New Roman" panose="02020603050405020304" pitchFamily="18" charset="0"/>
              </a:rPr>
              <a:t>đảm bảo quốc phòng - an ninh; không ngừng đổi mới, sáng tạo, nâng cao năng suất lao động, năng lực cạnh tranh; xây dựng thành phố thông minh, phát triển nhanh, bền vững, giữ vững vai trò đầu tàu kinh tế của cả nước; </a:t>
            </a:r>
            <a:br>
              <a:rPr lang="en-US" sz="2400" i="1" dirty="0">
                <a:latin typeface="Times New Roman" panose="02020603050405020304" pitchFamily="18" charset="0"/>
                <a:cs typeface="Times New Roman" panose="02020603050405020304" pitchFamily="18" charset="0"/>
              </a:rPr>
            </a:br>
            <a:r>
              <a:rPr lang="x-none" sz="2400" i="1" dirty="0">
                <a:latin typeface="Times New Roman" panose="02020603050405020304" pitchFamily="18" charset="0"/>
                <a:cs typeface="Times New Roman" panose="02020603050405020304" pitchFamily="18" charset="0"/>
              </a:rPr>
              <a:t>đẩy mạnh phát triển văn hóa, tiến bộ, công bằng xã hội, nâng cao phúc lợi </a:t>
            </a:r>
            <a:br>
              <a:rPr lang="en-US" sz="2400" i="1" dirty="0">
                <a:latin typeface="Times New Roman" panose="02020603050405020304" pitchFamily="18" charset="0"/>
                <a:cs typeface="Times New Roman" panose="02020603050405020304" pitchFamily="18" charset="0"/>
              </a:rPr>
            </a:br>
            <a:r>
              <a:rPr lang="x-none" sz="2400" i="1" dirty="0">
                <a:latin typeface="Times New Roman" panose="02020603050405020304" pitchFamily="18" charset="0"/>
                <a:cs typeface="Times New Roman" panose="02020603050405020304" pitchFamily="18" charset="0"/>
              </a:rPr>
              <a:t>xã hội, xây dựng gia đình hạnh phúc; vì cả nước, cùng cả nước, vì hạnh phúc của Nhân dân; thành phố là trung tâm về kinh tế, tài chính, thương mại, </a:t>
            </a:r>
            <a:br>
              <a:rPr lang="en-US" sz="2400" i="1" dirty="0">
                <a:latin typeface="Times New Roman" panose="02020603050405020304" pitchFamily="18" charset="0"/>
                <a:cs typeface="Times New Roman" panose="02020603050405020304" pitchFamily="18" charset="0"/>
              </a:rPr>
            </a:br>
            <a:r>
              <a:rPr lang="x-none" sz="2400" i="1" dirty="0">
                <a:latin typeface="Times New Roman" panose="02020603050405020304" pitchFamily="18" charset="0"/>
                <a:cs typeface="Times New Roman" panose="02020603050405020304" pitchFamily="18" charset="0"/>
              </a:rPr>
              <a:t>khoa học - công nghệ và văn hóa của khu vực Đông Nam Á”</a:t>
            </a:r>
            <a:r>
              <a:rPr lang="x-none" sz="2400" b="1" i="1"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59278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538029" y="624111"/>
            <a:ext cx="10162494" cy="604326"/>
          </a:xfrm>
        </p:spPr>
        <p:txBody>
          <a:bodyPr>
            <a:noAutofit/>
          </a:bodyPr>
          <a:lstStyle/>
          <a:p>
            <a:r>
              <a:rPr lang="en-US" sz="3200" b="1" dirty="0">
                <a:latin typeface="Times New Roman" panose="02020603050405020304" pitchFamily="18" charset="0"/>
                <a:cs typeface="Times New Roman" panose="02020603050405020304" pitchFamily="18" charset="0"/>
              </a:rPr>
              <a:t>II. </a:t>
            </a:r>
            <a:r>
              <a:rPr lang="en-US" sz="3200" b="1" dirty="0" err="1">
                <a:latin typeface="Times New Roman" panose="02020603050405020304" pitchFamily="18" charset="0"/>
                <a:cs typeface="Times New Roman" panose="02020603050405020304" pitchFamily="18" charset="0"/>
              </a:rPr>
              <a:t>MỤC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PHỐ</a:t>
            </a:r>
            <a:r>
              <a:rPr lang="en-US" sz="3200" b="1" dirty="0">
                <a:latin typeface="Times New Roman" panose="02020603050405020304" pitchFamily="18" charset="0"/>
                <a:cs typeface="Times New Roman" panose="02020603050405020304" pitchFamily="18" charset="0"/>
              </a:rPr>
              <a:t> 5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TỚI</a:t>
            </a:r>
            <a:endParaRPr lang="en-US" sz="32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33942" y="1431638"/>
            <a:ext cx="9770669" cy="4950034"/>
          </a:xfrm>
        </p:spPr>
        <p:txBody>
          <a:bodyPr>
            <a:normAutofit lnSpcReduction="10000"/>
          </a:bodyPr>
          <a:lstStyle/>
          <a:p>
            <a:pPr algn="just"/>
            <a:r>
              <a:rPr lang="en-US" sz="2400" b="1" kern="1000" dirty="0" err="1">
                <a:solidFill>
                  <a:srgbClr val="FF0000"/>
                </a:solidFill>
                <a:latin typeface="Times New Roman" panose="02020603050405020304" pitchFamily="18" charset="0"/>
                <a:cs typeface="Times New Roman" panose="02020603050405020304" pitchFamily="18" charset="0"/>
              </a:rPr>
              <a:t>Mục</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tiêu</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cụ</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thể</a:t>
            </a:r>
            <a:r>
              <a:rPr lang="en-US" sz="2400" b="1" kern="1000" dirty="0">
                <a:solidFill>
                  <a:srgbClr val="FF0000"/>
                </a:solidFill>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2025</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GRDP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8.500 USD.</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2030</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GRDP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13.000  USD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mại</a:t>
            </a:r>
            <a:r>
              <a:rPr lang="en-US" sz="2400" dirty="0">
                <a:latin typeface="Times New Roman" panose="02020603050405020304" pitchFamily="18" charset="0"/>
                <a:cs typeface="Times New Roman" panose="02020603050405020304" pitchFamily="18" charset="0"/>
              </a:rPr>
              <a:t>, khoa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Đông</a:t>
            </a:r>
            <a:r>
              <a:rPr lang="en-US" sz="2400" dirty="0">
                <a:latin typeface="Times New Roman" panose="02020603050405020304" pitchFamily="18" charset="0"/>
                <a:cs typeface="Times New Roman" panose="02020603050405020304" pitchFamily="18" charset="0"/>
              </a:rPr>
              <a:t> Nam Á.</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Tầm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2045</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Châu</a:t>
            </a:r>
            <a:r>
              <a:rPr lang="en-US" sz="2400" dirty="0">
                <a:latin typeface="Times New Roman" panose="02020603050405020304" pitchFamily="18" charset="0"/>
                <a:cs typeface="Times New Roman" panose="02020603050405020304" pitchFamily="18" charset="0"/>
              </a:rPr>
              <a:t> Á,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GRDP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37.000 USD,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1898260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733942" y="568692"/>
            <a:ext cx="9987003" cy="604326"/>
          </a:xfrm>
        </p:spPr>
        <p:txBody>
          <a:bodyPr>
            <a:noAutofit/>
          </a:bodyPr>
          <a:lstStyle/>
          <a:p>
            <a:r>
              <a:rPr lang="en-US" sz="3200" b="1" dirty="0">
                <a:latin typeface="Times New Roman" panose="02020603050405020304" pitchFamily="18" charset="0"/>
                <a:cs typeface="Times New Roman" panose="02020603050405020304" pitchFamily="18" charset="0"/>
              </a:rPr>
              <a:t>II. </a:t>
            </a:r>
            <a:r>
              <a:rPr lang="en-US" sz="3200" b="1" dirty="0" err="1">
                <a:latin typeface="Times New Roman" panose="02020603050405020304" pitchFamily="18" charset="0"/>
                <a:cs typeface="Times New Roman" panose="02020603050405020304" pitchFamily="18" charset="0"/>
              </a:rPr>
              <a:t>MỤC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PHỐ</a:t>
            </a:r>
            <a:r>
              <a:rPr lang="en-US" sz="3200" b="1" dirty="0">
                <a:latin typeface="Times New Roman" panose="02020603050405020304" pitchFamily="18" charset="0"/>
                <a:cs typeface="Times New Roman" panose="02020603050405020304" pitchFamily="18" charset="0"/>
              </a:rPr>
              <a:t> 5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TỚI</a:t>
            </a:r>
            <a:endParaRPr lang="en-US" sz="32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33943" y="1413165"/>
            <a:ext cx="9770669" cy="4950034"/>
          </a:xfrm>
        </p:spPr>
        <p:txBody>
          <a:bodyPr>
            <a:normAutofit lnSpcReduction="10000"/>
          </a:bodyPr>
          <a:lstStyle/>
          <a:p>
            <a:pPr algn="just"/>
            <a:r>
              <a:rPr lang="en-US" sz="2400" b="1" kern="1000" dirty="0" err="1">
                <a:solidFill>
                  <a:srgbClr val="FF0000"/>
                </a:solidFill>
                <a:latin typeface="Times New Roman" panose="02020603050405020304" pitchFamily="18" charset="0"/>
                <a:cs typeface="Times New Roman" panose="02020603050405020304" pitchFamily="18" charset="0"/>
              </a:rPr>
              <a:t>Các</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chỉ</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tiêu</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phát</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triển</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chủ</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yếu</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nhiệm</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kỳ</a:t>
            </a:r>
            <a:r>
              <a:rPr lang="en-US" sz="2400" b="1" kern="1000" dirty="0">
                <a:solidFill>
                  <a:srgbClr val="FF0000"/>
                </a:solidFill>
                <a:latin typeface="Times New Roman" panose="02020603050405020304" pitchFamily="18" charset="0"/>
                <a:cs typeface="Times New Roman" panose="02020603050405020304" pitchFamily="18" charset="0"/>
              </a:rPr>
              <a:t> 2020 – 2025 </a:t>
            </a:r>
            <a:r>
              <a:rPr lang="en-US" sz="2400" i="1" kern="1000" dirty="0">
                <a:solidFill>
                  <a:srgbClr val="FF0000"/>
                </a:solidFill>
                <a:latin typeface="Times New Roman" panose="02020603050405020304" pitchFamily="18" charset="0"/>
                <a:cs typeface="Times New Roman" panose="02020603050405020304" pitchFamily="18" charset="0"/>
              </a:rPr>
              <a:t>(26 </a:t>
            </a:r>
            <a:r>
              <a:rPr lang="en-US" sz="2400" i="1" kern="1000" dirty="0" err="1">
                <a:solidFill>
                  <a:srgbClr val="FF0000"/>
                </a:solidFill>
                <a:latin typeface="Times New Roman" panose="02020603050405020304" pitchFamily="18" charset="0"/>
                <a:cs typeface="Times New Roman" panose="02020603050405020304" pitchFamily="18" charset="0"/>
              </a:rPr>
              <a:t>chỉ</a:t>
            </a:r>
            <a:r>
              <a:rPr lang="en-US" sz="2400" i="1" kern="1000" dirty="0">
                <a:solidFill>
                  <a:srgbClr val="FF0000"/>
                </a:solidFill>
                <a:latin typeface="Times New Roman" panose="02020603050405020304" pitchFamily="18" charset="0"/>
                <a:cs typeface="Times New Roman" panose="02020603050405020304" pitchFamily="18" charset="0"/>
              </a:rPr>
              <a:t> </a:t>
            </a:r>
            <a:r>
              <a:rPr lang="en-US" sz="2400" i="1" kern="1000" dirty="0" err="1">
                <a:solidFill>
                  <a:srgbClr val="FF0000"/>
                </a:solidFill>
                <a:latin typeface="Times New Roman" panose="02020603050405020304" pitchFamily="18" charset="0"/>
                <a:cs typeface="Times New Roman" panose="02020603050405020304" pitchFamily="18" charset="0"/>
              </a:rPr>
              <a:t>tiêu</a:t>
            </a:r>
            <a:r>
              <a:rPr lang="en-US" sz="2400" i="1" kern="1000" dirty="0">
                <a:solidFill>
                  <a:srgbClr val="FF0000"/>
                </a:solidFill>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GRDP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8%</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GRDP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60%.</a:t>
            </a:r>
          </a:p>
          <a:p>
            <a:pPr marL="0" indent="0" algn="just">
              <a:buNone/>
            </a:pPr>
            <a:r>
              <a:rPr lang="en-US" sz="2400" b="1"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25%</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2025, </a:t>
            </a:r>
            <a:r>
              <a:rPr lang="en-US" sz="2400" b="1" dirty="0">
                <a:latin typeface="Times New Roman" panose="02020603050405020304" pitchFamily="18" charset="0"/>
                <a:cs typeface="Times New Roman" panose="02020603050405020304" pitchFamily="18" charset="0"/>
              </a:rPr>
              <a:t>40%</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2030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GRDP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GRDP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2025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8.500</a:t>
            </a:r>
            <a:r>
              <a:rPr lang="en-US" sz="2400" dirty="0">
                <a:latin typeface="Times New Roman" panose="02020603050405020304" pitchFamily="18" charset="0"/>
                <a:cs typeface="Times New Roman" panose="02020603050405020304" pitchFamily="18" charset="0"/>
              </a:rPr>
              <a:t> USD/</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35%</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GRDP</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TFP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GRDP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2025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45 - 50%.</a:t>
            </a:r>
          </a:p>
          <a:p>
            <a:pPr marL="0" indent="0" algn="just">
              <a:buNone/>
            </a:pPr>
            <a:r>
              <a:rPr lang="en-US" sz="2400" b="1"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khoa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GRDP</a:t>
            </a:r>
            <a:r>
              <a:rPr lang="en-US" sz="2400" b="1" dirty="0">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3139197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733942" y="568692"/>
            <a:ext cx="9987003" cy="604326"/>
          </a:xfrm>
        </p:spPr>
        <p:txBody>
          <a:bodyPr>
            <a:noAutofit/>
          </a:bodyPr>
          <a:lstStyle/>
          <a:p>
            <a:r>
              <a:rPr lang="en-US" sz="3200" b="1" dirty="0">
                <a:latin typeface="Times New Roman" panose="02020603050405020304" pitchFamily="18" charset="0"/>
                <a:cs typeface="Times New Roman" panose="02020603050405020304" pitchFamily="18" charset="0"/>
              </a:rPr>
              <a:t>II. </a:t>
            </a:r>
            <a:r>
              <a:rPr lang="en-US" sz="3200" b="1" dirty="0" err="1">
                <a:latin typeface="Times New Roman" panose="02020603050405020304" pitchFamily="18" charset="0"/>
                <a:cs typeface="Times New Roman" panose="02020603050405020304" pitchFamily="18" charset="0"/>
              </a:rPr>
              <a:t>MỤC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PHỐ</a:t>
            </a:r>
            <a:r>
              <a:rPr lang="en-US" sz="3200" b="1" dirty="0">
                <a:latin typeface="Times New Roman" panose="02020603050405020304" pitchFamily="18" charset="0"/>
                <a:cs typeface="Times New Roman" panose="02020603050405020304" pitchFamily="18" charset="0"/>
              </a:rPr>
              <a:t> 5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TỚI</a:t>
            </a:r>
            <a:endParaRPr lang="en-US" sz="32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33943" y="1413165"/>
            <a:ext cx="9770669" cy="4950034"/>
          </a:xfrm>
        </p:spPr>
        <p:txBody>
          <a:bodyPr>
            <a:normAutofit lnSpcReduction="10000"/>
          </a:bodyPr>
          <a:lstStyle/>
          <a:p>
            <a:pPr algn="just"/>
            <a:r>
              <a:rPr lang="en-US" sz="2400" b="1" kern="1000" dirty="0" err="1">
                <a:solidFill>
                  <a:srgbClr val="FF0000"/>
                </a:solidFill>
                <a:latin typeface="Times New Roman" panose="02020603050405020304" pitchFamily="18" charset="0"/>
                <a:cs typeface="Times New Roman" panose="02020603050405020304" pitchFamily="18" charset="0"/>
              </a:rPr>
              <a:t>Các</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chỉ</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tiêu</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phát</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triển</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chủ</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yếu</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nhiệm</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kỳ</a:t>
            </a:r>
            <a:r>
              <a:rPr lang="en-US" sz="2400" b="1" kern="1000" dirty="0">
                <a:solidFill>
                  <a:srgbClr val="FF0000"/>
                </a:solidFill>
                <a:latin typeface="Times New Roman" panose="02020603050405020304" pitchFamily="18" charset="0"/>
                <a:cs typeface="Times New Roman" panose="02020603050405020304" pitchFamily="18" charset="0"/>
              </a:rPr>
              <a:t> 2020 – 2025 (</a:t>
            </a:r>
            <a:r>
              <a:rPr lang="en-US" sz="2400" b="1" kern="1000" dirty="0" err="1">
                <a:solidFill>
                  <a:srgbClr val="FF0000"/>
                </a:solidFill>
                <a:latin typeface="Times New Roman" panose="02020603050405020304" pitchFamily="18" charset="0"/>
                <a:cs typeface="Times New Roman" panose="02020603050405020304" pitchFamily="18" charset="0"/>
              </a:rPr>
              <a:t>tiếp</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theo</a:t>
            </a:r>
            <a:r>
              <a:rPr lang="en-US" sz="2400" b="1" kern="1000" dirty="0">
                <a:solidFill>
                  <a:srgbClr val="FF0000"/>
                </a:solidFill>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lao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7%/</a:t>
            </a:r>
            <a:r>
              <a:rPr lang="en-US" sz="2400" b="1"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8.</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2025, </a:t>
            </a:r>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lao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nghề</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87%</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lao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9.</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700.000</a:t>
            </a:r>
            <a:r>
              <a:rPr lang="en-US" sz="2400" dirty="0">
                <a:latin typeface="Times New Roman" panose="02020603050405020304" pitchFamily="18" charset="0"/>
                <a:cs typeface="Times New Roman" panose="02020603050405020304" pitchFamily="18" charset="0"/>
              </a:rPr>
              <a:t> lao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140.000 lao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4%.</a:t>
            </a:r>
          </a:p>
          <a:p>
            <a:pPr marL="0" indent="0" algn="just">
              <a:buNone/>
            </a:pPr>
            <a:r>
              <a:rPr lang="en-US" sz="2400" b="1" dirty="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2025,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nghèo</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nghèo</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0,5% </a:t>
            </a:r>
            <a:r>
              <a:rPr lang="en-US" sz="2400" b="1" dirty="0" err="1">
                <a:latin typeface="Times New Roman" panose="02020603050405020304" pitchFamily="18" charset="0"/>
                <a:cs typeface="Times New Roman" panose="02020603050405020304" pitchFamily="18" charset="0"/>
              </a:rPr>
              <a:t>hộ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nghèo</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nghèo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11.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2025,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21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vạn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42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vạn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12.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300</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vạn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18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100%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4124058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733942" y="568692"/>
            <a:ext cx="9987003" cy="604326"/>
          </a:xfrm>
        </p:spPr>
        <p:txBody>
          <a:bodyPr>
            <a:noAutofit/>
          </a:bodyPr>
          <a:lstStyle/>
          <a:p>
            <a:r>
              <a:rPr lang="en-US" sz="3200" b="1" dirty="0">
                <a:latin typeface="Times New Roman" panose="02020603050405020304" pitchFamily="18" charset="0"/>
                <a:cs typeface="Times New Roman" panose="02020603050405020304" pitchFamily="18" charset="0"/>
              </a:rPr>
              <a:t>II. </a:t>
            </a:r>
            <a:r>
              <a:rPr lang="en-US" sz="3200" b="1" dirty="0" err="1">
                <a:latin typeface="Times New Roman" panose="02020603050405020304" pitchFamily="18" charset="0"/>
                <a:cs typeface="Times New Roman" panose="02020603050405020304" pitchFamily="18" charset="0"/>
              </a:rPr>
              <a:t>MỤC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PHỐ</a:t>
            </a:r>
            <a:r>
              <a:rPr lang="en-US" sz="3200" b="1" dirty="0">
                <a:latin typeface="Times New Roman" panose="02020603050405020304" pitchFamily="18" charset="0"/>
                <a:cs typeface="Times New Roman" panose="02020603050405020304" pitchFamily="18" charset="0"/>
              </a:rPr>
              <a:t> 5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TỚI</a:t>
            </a:r>
            <a:endParaRPr lang="en-US" sz="32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33943" y="1413165"/>
            <a:ext cx="9770669" cy="4950034"/>
          </a:xfrm>
        </p:spPr>
        <p:txBody>
          <a:bodyPr>
            <a:normAutofit fontScale="92500" lnSpcReduction="10000"/>
          </a:bodyPr>
          <a:lstStyle/>
          <a:p>
            <a:pPr algn="just"/>
            <a:r>
              <a:rPr lang="en-US" sz="2400" b="1" kern="1000" dirty="0" err="1">
                <a:solidFill>
                  <a:srgbClr val="FF0000"/>
                </a:solidFill>
                <a:latin typeface="Times New Roman" panose="02020603050405020304" pitchFamily="18" charset="0"/>
                <a:cs typeface="Times New Roman" panose="02020603050405020304" pitchFamily="18" charset="0"/>
              </a:rPr>
              <a:t>Các</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chỉ</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tiêu</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phát</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triển</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chủ</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yếu</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nhiệm</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kỳ</a:t>
            </a:r>
            <a:r>
              <a:rPr lang="en-US" sz="2400" b="1" kern="1000" dirty="0">
                <a:solidFill>
                  <a:srgbClr val="FF0000"/>
                </a:solidFill>
                <a:latin typeface="Times New Roman" panose="02020603050405020304" pitchFamily="18" charset="0"/>
                <a:cs typeface="Times New Roman" panose="02020603050405020304" pitchFamily="18" charset="0"/>
              </a:rPr>
              <a:t> 2020 – 2025 (</a:t>
            </a:r>
            <a:r>
              <a:rPr lang="en-US" sz="2400" b="1" kern="1000" dirty="0" err="1">
                <a:solidFill>
                  <a:srgbClr val="FF0000"/>
                </a:solidFill>
                <a:latin typeface="Times New Roman" panose="02020603050405020304" pitchFamily="18" charset="0"/>
                <a:cs typeface="Times New Roman" panose="02020603050405020304" pitchFamily="18" charset="0"/>
              </a:rPr>
              <a:t>tiếp</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theo</a:t>
            </a:r>
            <a:r>
              <a:rPr lang="en-US" sz="2400" b="1" kern="1000" dirty="0">
                <a:solidFill>
                  <a:srgbClr val="FF0000"/>
                </a:solidFill>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2025,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1,4 con/</a:t>
            </a:r>
            <a:r>
              <a:rPr lang="en-US" sz="2400" b="1" dirty="0" err="1">
                <a:latin typeface="Times New Roman" panose="02020603050405020304" pitchFamily="18" charset="0"/>
                <a:cs typeface="Times New Roman" panose="02020603050405020304" pitchFamily="18" charset="0"/>
              </a:rPr>
              <a:t>phụ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nữ</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đẻ</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2030: 1,6 con/</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14.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100%</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sạch</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15.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đạt</a:t>
            </a:r>
            <a:r>
              <a:rPr lang="en-US" sz="2400" b="1" dirty="0">
                <a:latin typeface="Times New Roman" panose="02020603050405020304" pitchFamily="18" charset="0"/>
                <a:cs typeface="Times New Roman" panose="02020603050405020304" pitchFamily="18" charset="0"/>
              </a:rPr>
              <a:t> 100%.</a:t>
            </a:r>
          </a:p>
          <a:p>
            <a:pPr marL="0" indent="0" algn="just">
              <a:buNone/>
            </a:pPr>
            <a:r>
              <a:rPr lang="en-US" sz="2400" b="1" dirty="0">
                <a:latin typeface="Times New Roman" panose="02020603050405020304" pitchFamily="18" charset="0"/>
                <a:cs typeface="Times New Roman" panose="02020603050405020304" pitchFamily="18" charset="0"/>
              </a:rPr>
              <a:t>16.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2025, </a:t>
            </a:r>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đốt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80%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2030: 100%).</a:t>
            </a:r>
          </a:p>
          <a:p>
            <a:pPr marL="0" indent="0" algn="just">
              <a:buNone/>
            </a:pPr>
            <a:r>
              <a:rPr lang="en-US" sz="2400" b="1" dirty="0">
                <a:latin typeface="Times New Roman" panose="02020603050405020304" pitchFamily="18" charset="0"/>
                <a:cs typeface="Times New Roman" panose="02020603050405020304" pitchFamily="18" charset="0"/>
              </a:rPr>
              <a:t>17.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2025, </a:t>
            </a:r>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15%</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2,5 km/</a:t>
            </a:r>
            <a:r>
              <a:rPr lang="en-US" sz="2400" b="1" dirty="0" err="1">
                <a:latin typeface="Times New Roman" panose="02020603050405020304" pitchFamily="18" charset="0"/>
                <a:cs typeface="Times New Roman" panose="02020603050405020304" pitchFamily="18" charset="0"/>
              </a:rPr>
              <a:t>km</a:t>
            </a:r>
            <a:r>
              <a:rPr lang="en-US" sz="2400" b="1" baseline="30000" dirty="0" err="1">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18.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2021 - 2025,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50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a:t>
            </a:r>
            <a:r>
              <a:rPr lang="en-US" sz="2400" b="1" baseline="30000" dirty="0" err="1">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2025,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đạt</a:t>
            </a:r>
            <a:r>
              <a:rPr lang="en-US" sz="2400" b="1" dirty="0">
                <a:latin typeface="Times New Roman" panose="02020603050405020304" pitchFamily="18" charset="0"/>
                <a:cs typeface="Times New Roman" panose="02020603050405020304" pitchFamily="18" charset="0"/>
              </a:rPr>
              <a:t> 23,5 </a:t>
            </a:r>
            <a:r>
              <a:rPr lang="en-US" sz="2400" b="1" dirty="0" err="1">
                <a:latin typeface="Times New Roman" panose="02020603050405020304" pitchFamily="18" charset="0"/>
                <a:cs typeface="Times New Roman" panose="02020603050405020304" pitchFamily="18" charset="0"/>
              </a:rPr>
              <a:t>m</a:t>
            </a:r>
            <a:r>
              <a:rPr lang="en-US" sz="2400" b="1" baseline="30000" dirty="0" err="1">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19.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2025,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0,65m</a:t>
            </a:r>
            <a:r>
              <a:rPr lang="en-US" sz="2400" b="1" baseline="30000" dirty="0" err="1">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2030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1m</a:t>
            </a:r>
            <a:r>
              <a:rPr lang="en-US" sz="2400" baseline="30000" dirty="0" err="1">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238979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891" y="498764"/>
            <a:ext cx="10086109" cy="5818907"/>
          </a:xfrm>
        </p:spPr>
        <p:txBody>
          <a:bodyPr>
            <a:normAutofit fontScale="90000"/>
          </a:bodyPr>
          <a:lstStyle/>
          <a:p>
            <a:pPr>
              <a:spcBef>
                <a:spcPts val="1800"/>
              </a:spcBef>
              <a:spcAft>
                <a:spcPts val="1800"/>
              </a:spcAft>
            </a:pPr>
            <a:r>
              <a:rPr lang="en-US" sz="2800" b="1" dirty="0">
                <a:latin typeface="Times New Roman" panose="02020603050405020304" pitchFamily="18" charset="0"/>
                <a:cs typeface="Times New Roman" panose="02020603050405020304" pitchFamily="18" charset="0"/>
              </a:rPr>
              <a:t>						</a:t>
            </a:r>
            <a:r>
              <a:rPr lang="en-US" sz="3100" b="1" dirty="0">
                <a:latin typeface="Times New Roman" panose="02020603050405020304" pitchFamily="18" charset="0"/>
                <a:cs typeface="Times New Roman" panose="02020603050405020304" pitchFamily="18" charset="0"/>
              </a:rPr>
              <a:t>NỘI DUNG BÁO CÁO</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Gồm</a:t>
            </a:r>
            <a:r>
              <a:rPr lang="en-US" sz="2800" i="1" dirty="0">
                <a:latin typeface="Times New Roman" panose="02020603050405020304" pitchFamily="18" charset="0"/>
                <a:cs typeface="Times New Roman" panose="02020603050405020304" pitchFamily="18" charset="0"/>
              </a:rPr>
              <a:t> 5 </a:t>
            </a:r>
            <a:r>
              <a:rPr lang="en-US" sz="2800" i="1" dirty="0" err="1">
                <a:latin typeface="Times New Roman" panose="02020603050405020304" pitchFamily="18" charset="0"/>
                <a:cs typeface="Times New Roman" panose="02020603050405020304" pitchFamily="18" charset="0"/>
              </a:rPr>
              <a:t>phần</a:t>
            </a:r>
            <a:r>
              <a:rPr lang="en-US" sz="2800" i="1" dirty="0">
                <a:latin typeface="Times New Roman" panose="02020603050405020304" pitchFamily="18" charset="0"/>
                <a:cs typeface="Times New Roman" panose="02020603050405020304" pitchFamily="18" charset="0"/>
              </a:rPr>
              <a:t>:</a:t>
            </a:r>
            <a:br>
              <a:rPr lang="en-US" sz="2800" i="1" dirty="0">
                <a:latin typeface="Times New Roman" panose="02020603050405020304" pitchFamily="18" charset="0"/>
                <a:cs typeface="Times New Roman" panose="02020603050405020304" pitchFamily="18" charset="0"/>
              </a:rPr>
            </a:b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	I.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HỘI</a:t>
            </a:r>
            <a:r>
              <a:rPr lang="en-US" sz="2800" b="1" dirty="0">
                <a:solidFill>
                  <a:srgbClr val="FF0000"/>
                </a:solidFill>
                <a:latin typeface="Times New Roman" panose="02020603050405020304" pitchFamily="18" charset="0"/>
                <a:cs typeface="Times New Roman" panose="02020603050405020304" pitchFamily="18" charset="0"/>
              </a:rPr>
              <a:t> X;</a:t>
            </a:r>
            <a:br>
              <a:rPr lang="en-US" sz="2800" b="1" dirty="0">
                <a:solidFill>
                  <a:srgbClr val="FF0000"/>
                </a:solidFill>
                <a:latin typeface="Times New Roman" panose="02020603050405020304" pitchFamily="18" charset="0"/>
                <a:cs typeface="Times New Roman" panose="02020603050405020304" pitchFamily="18" charset="0"/>
              </a:rPr>
            </a:b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	II. </a:t>
            </a:r>
            <a:r>
              <a:rPr lang="en-US" sz="2800" b="1" dirty="0" err="1">
                <a:solidFill>
                  <a:srgbClr val="FF0000"/>
                </a:solidFill>
                <a:latin typeface="Times New Roman" panose="02020603050405020304" pitchFamily="18" charset="0"/>
                <a:cs typeface="Times New Roman" panose="02020603050405020304" pitchFamily="18" charset="0"/>
              </a:rPr>
              <a:t>MỤC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VỤ</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PHỐ</a:t>
            </a:r>
            <a:r>
              <a:rPr lang="en-US" sz="2800" b="1" dirty="0">
                <a:solidFill>
                  <a:srgbClr val="FF0000"/>
                </a:solidFill>
                <a:latin typeface="Times New Roman" panose="02020603050405020304" pitchFamily="18" charset="0"/>
                <a:cs typeface="Times New Roman" panose="02020603050405020304" pitchFamily="18" charset="0"/>
              </a:rPr>
              <a:t> 5 </a:t>
            </a:r>
            <a:r>
              <a:rPr lang="en-US" sz="2800" b="1" dirty="0" err="1">
                <a:solidFill>
                  <a:srgbClr val="FF0000"/>
                </a:solidFill>
                <a:latin typeface="Times New Roman" panose="02020603050405020304" pitchFamily="18" charset="0"/>
                <a:cs typeface="Times New Roman" panose="02020603050405020304" pitchFamily="18" charset="0"/>
              </a:rPr>
              <a:t>NĂM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TỚI</a:t>
            </a:r>
            <a:r>
              <a:rPr lang="en-US" sz="2800" b="1" dirty="0">
                <a:solidFill>
                  <a:srgbClr val="FF0000"/>
                </a:solidFill>
                <a:latin typeface="Times New Roman" panose="02020603050405020304" pitchFamily="18" charset="0"/>
                <a:cs typeface="Times New Roman" panose="02020603050405020304" pitchFamily="18" charset="0"/>
              </a:rPr>
              <a:t>;</a:t>
            </a:r>
            <a:br>
              <a:rPr lang="en-US" sz="2800" b="1" dirty="0">
                <a:solidFill>
                  <a:srgbClr val="FF0000"/>
                </a:solidFill>
                <a:latin typeface="Times New Roman" panose="02020603050405020304" pitchFamily="18" charset="0"/>
                <a:cs typeface="Times New Roman" panose="02020603050405020304" pitchFamily="18" charset="0"/>
              </a:rPr>
            </a:b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	III. 04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a:t>
            </a:r>
            <a:br>
              <a:rPr lang="en-US" sz="2800" b="1" dirty="0">
                <a:solidFill>
                  <a:srgbClr val="FF0000"/>
                </a:solidFill>
                <a:latin typeface="Times New Roman" panose="02020603050405020304" pitchFamily="18" charset="0"/>
                <a:cs typeface="Times New Roman" panose="02020603050405020304" pitchFamily="18" charset="0"/>
              </a:rPr>
            </a:b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	IV. 04 CH</a:t>
            </a:r>
            <a:r>
              <a:rPr lang="vi-VN" sz="2800" b="1" dirty="0">
                <a:solidFill>
                  <a:srgbClr val="FF0000"/>
                </a:solidFill>
                <a:latin typeface="Times New Roman" panose="02020603050405020304" pitchFamily="18" charset="0"/>
                <a:cs typeface="Times New Roman" panose="02020603050405020304" pitchFamily="18" charset="0"/>
              </a:rPr>
              <a:t>Ư</a:t>
            </a:r>
            <a:r>
              <a:rPr lang="en-US" sz="2800" b="1" dirty="0" err="1">
                <a:solidFill>
                  <a:srgbClr val="FF0000"/>
                </a:solidFill>
                <a:latin typeface="Times New Roman" panose="02020603050405020304" pitchFamily="18" charset="0"/>
                <a:cs typeface="Times New Roman" panose="02020603050405020304" pitchFamily="18" charset="0"/>
              </a:rPr>
              <a:t>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PHỐ</a:t>
            </a:r>
            <a:r>
              <a:rPr lang="en-US" sz="2800" b="1" dirty="0">
                <a:solidFill>
                  <a:srgbClr val="FF0000"/>
                </a:solidFill>
                <a:latin typeface="Times New Roman" panose="02020603050405020304" pitchFamily="18" charset="0"/>
                <a:cs typeface="Times New Roman" panose="02020603050405020304" pitchFamily="18" charset="0"/>
              </a:rPr>
              <a:t>;</a:t>
            </a:r>
            <a:br>
              <a:rPr lang="en-US" sz="2800" b="1" dirty="0">
                <a:solidFill>
                  <a:srgbClr val="FF0000"/>
                </a:solidFill>
                <a:latin typeface="Times New Roman" panose="02020603050405020304" pitchFamily="18" charset="0"/>
                <a:cs typeface="Times New Roman" panose="02020603050405020304" pitchFamily="18" charset="0"/>
              </a:rPr>
            </a:b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	V. </a:t>
            </a:r>
            <a:r>
              <a:rPr lang="en-US" sz="2800" b="1" dirty="0" err="1">
                <a:solidFill>
                  <a:srgbClr val="FF0000"/>
                </a:solidFill>
                <a:latin typeface="Times New Roman" panose="02020603050405020304" pitchFamily="18" charset="0"/>
                <a:cs typeface="Times New Roman" panose="02020603050405020304" pitchFamily="18" charset="0"/>
              </a:rPr>
              <a:t>ĐẢNG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ĐỨC</a:t>
            </a:r>
            <a:r>
              <a:rPr lang="en-US" sz="2800" b="1" dirty="0">
                <a:solidFill>
                  <a:srgbClr val="FF0000"/>
                </a:solidFill>
                <a:latin typeface="Times New Roman" panose="02020603050405020304" pitchFamily="18" charset="0"/>
                <a:cs typeface="Times New Roman" panose="02020603050405020304" pitchFamily="18" charset="0"/>
              </a:rPr>
              <a:t>.</a:t>
            </a:r>
            <a:br>
              <a:rPr lang="en-US" sz="2800" b="1" dirty="0">
                <a:solidFill>
                  <a:srgbClr val="FF0000"/>
                </a:solidFill>
                <a:latin typeface="Times New Roman" panose="02020603050405020304" pitchFamily="18" charset="0"/>
                <a:cs typeface="Times New Roman" panose="02020603050405020304" pitchFamily="18" charset="0"/>
              </a:rPr>
            </a:b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5953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733942" y="568692"/>
            <a:ext cx="9987003" cy="604326"/>
          </a:xfrm>
        </p:spPr>
        <p:txBody>
          <a:bodyPr>
            <a:noAutofit/>
          </a:bodyPr>
          <a:lstStyle/>
          <a:p>
            <a:r>
              <a:rPr lang="en-US" sz="3200" b="1" dirty="0">
                <a:latin typeface="Times New Roman" panose="02020603050405020304" pitchFamily="18" charset="0"/>
                <a:cs typeface="Times New Roman" panose="02020603050405020304" pitchFamily="18" charset="0"/>
              </a:rPr>
              <a:t>II. </a:t>
            </a:r>
            <a:r>
              <a:rPr lang="en-US" sz="3200" b="1" dirty="0" err="1">
                <a:latin typeface="Times New Roman" panose="02020603050405020304" pitchFamily="18" charset="0"/>
                <a:cs typeface="Times New Roman" panose="02020603050405020304" pitchFamily="18" charset="0"/>
              </a:rPr>
              <a:t>MỤC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PHỐ</a:t>
            </a:r>
            <a:r>
              <a:rPr lang="en-US" sz="3200" b="1" dirty="0">
                <a:latin typeface="Times New Roman" panose="02020603050405020304" pitchFamily="18" charset="0"/>
                <a:cs typeface="Times New Roman" panose="02020603050405020304" pitchFamily="18" charset="0"/>
              </a:rPr>
              <a:t> 5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TỚI</a:t>
            </a:r>
            <a:endParaRPr lang="en-US" sz="32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33942" y="1256147"/>
            <a:ext cx="9770669" cy="4950034"/>
          </a:xfrm>
        </p:spPr>
        <p:txBody>
          <a:bodyPr>
            <a:normAutofit fontScale="92500"/>
          </a:bodyPr>
          <a:lstStyle/>
          <a:p>
            <a:pPr algn="just"/>
            <a:r>
              <a:rPr lang="en-US" sz="2400" b="1" kern="1000" dirty="0" err="1">
                <a:solidFill>
                  <a:srgbClr val="FF0000"/>
                </a:solidFill>
                <a:latin typeface="Times New Roman" panose="02020603050405020304" pitchFamily="18" charset="0"/>
                <a:cs typeface="Times New Roman" panose="02020603050405020304" pitchFamily="18" charset="0"/>
              </a:rPr>
              <a:t>Các</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chỉ</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tiêu</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phát</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triển</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chủ</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yếu</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nhiệm</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kỳ</a:t>
            </a:r>
            <a:r>
              <a:rPr lang="en-US" sz="2400" b="1" kern="1000" dirty="0">
                <a:solidFill>
                  <a:srgbClr val="FF0000"/>
                </a:solidFill>
                <a:latin typeface="Times New Roman" panose="02020603050405020304" pitchFamily="18" charset="0"/>
                <a:cs typeface="Times New Roman" panose="02020603050405020304" pitchFamily="18" charset="0"/>
              </a:rPr>
              <a:t> 2020 – 2025 (</a:t>
            </a:r>
            <a:r>
              <a:rPr lang="en-US" sz="2400" b="1" kern="1000" dirty="0" err="1">
                <a:solidFill>
                  <a:srgbClr val="FF0000"/>
                </a:solidFill>
                <a:latin typeface="Times New Roman" panose="02020603050405020304" pitchFamily="18" charset="0"/>
                <a:cs typeface="Times New Roman" panose="02020603050405020304" pitchFamily="18" charset="0"/>
              </a:rPr>
              <a:t>tiếp</a:t>
            </a:r>
            <a:r>
              <a:rPr lang="en-US" sz="2400" b="1" kern="1000" dirty="0">
                <a:solidFill>
                  <a:srgbClr val="FF0000"/>
                </a:solidFill>
                <a:latin typeface="Times New Roman" panose="02020603050405020304" pitchFamily="18" charset="0"/>
                <a:cs typeface="Times New Roman" panose="02020603050405020304" pitchFamily="18" charset="0"/>
              </a:rPr>
              <a:t> </a:t>
            </a:r>
            <a:r>
              <a:rPr lang="en-US" sz="2400" b="1" kern="1000" dirty="0" err="1">
                <a:solidFill>
                  <a:srgbClr val="FF0000"/>
                </a:solidFill>
                <a:latin typeface="Times New Roman" panose="02020603050405020304" pitchFamily="18" charset="0"/>
                <a:cs typeface="Times New Roman" panose="02020603050405020304" pitchFamily="18" charset="0"/>
              </a:rPr>
              <a:t>theo</a:t>
            </a:r>
            <a:r>
              <a:rPr lang="en-US" sz="2400" b="1" kern="1000" dirty="0">
                <a:solidFill>
                  <a:srgbClr val="FF0000"/>
                </a:solidFill>
                <a:latin typeface="Times New Roman" panose="02020603050405020304" pitchFamily="18" charset="0"/>
                <a:cs typeface="Times New Roman" panose="02020603050405020304" pitchFamily="18" charset="0"/>
              </a:rPr>
              <a:t>)</a:t>
            </a:r>
          </a:p>
          <a:p>
            <a:pPr marL="0" indent="0" algn="just">
              <a:buNone/>
            </a:pPr>
            <a:r>
              <a:rPr lang="en-US" sz="2600" b="1" dirty="0">
                <a:latin typeface="Times New Roman" panose="02020603050405020304" pitchFamily="18" charset="0"/>
                <a:cs typeface="Times New Roman" panose="02020603050405020304" pitchFamily="18" charset="0"/>
              </a:rPr>
              <a:t>20. </a:t>
            </a:r>
            <a:r>
              <a:rPr lang="en-US" sz="2600" dirty="0" err="1">
                <a:latin typeface="Times New Roman" panose="02020603050405020304" pitchFamily="18" charset="0"/>
                <a:cs typeface="Times New Roman" panose="02020603050405020304" pitchFamily="18" charset="0"/>
              </a:rPr>
              <a:t>Phấn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5 </a:t>
            </a:r>
            <a:r>
              <a:rPr lang="en-US" sz="2600" b="1" dirty="0" err="1">
                <a:latin typeface="Times New Roman" panose="02020603050405020304" pitchFamily="18" charset="0"/>
                <a:cs typeface="Times New Roman" panose="02020603050405020304" pitchFamily="18" charset="0"/>
              </a:rPr>
              <a:t>địa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dẫn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cả</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r>
              <a:rPr lang="en-US" sz="2600" dirty="0" err="1">
                <a:latin typeface="Times New Roman" panose="02020603050405020304" pitchFamily="18" charset="0"/>
                <a:cs typeface="Times New Roman" panose="02020603050405020304" pitchFamily="18" charset="0"/>
              </a:rPr>
              <a:t>chỉ</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tỉnh</a:t>
            </a:r>
            <a:r>
              <a:rPr lang="en-US" sz="2600" dirty="0">
                <a:latin typeface="Times New Roman" panose="02020603050405020304" pitchFamily="18" charset="0"/>
                <a:cs typeface="Times New Roman" panose="02020603050405020304" pitchFamily="18" charset="0"/>
              </a:rPr>
              <a:t> (PCI)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chỉ</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chính</a:t>
            </a:r>
            <a:r>
              <a:rPr lang="en-US" sz="2600"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(PAR-index).</a:t>
            </a:r>
          </a:p>
          <a:p>
            <a:pPr marL="0" indent="0" algn="just">
              <a:buNone/>
            </a:pPr>
            <a:r>
              <a:rPr lang="en-US" sz="2600" b="1" dirty="0">
                <a:latin typeface="Times New Roman" panose="02020603050405020304" pitchFamily="18" charset="0"/>
                <a:cs typeface="Times New Roman" panose="02020603050405020304" pitchFamily="18" charset="0"/>
              </a:rPr>
              <a:t>21. </a:t>
            </a:r>
            <a:r>
              <a:rPr lang="en-US" sz="2600" dirty="0" err="1">
                <a:latin typeface="Times New Roman" panose="02020603050405020304" pitchFamily="18" charset="0"/>
                <a:cs typeface="Times New Roman" panose="02020603050405020304" pitchFamily="18" charset="0"/>
              </a:rPr>
              <a:t>Tỷ</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lòng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chính</a:t>
            </a:r>
            <a:r>
              <a:rPr lang="en-US" sz="2600"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r>
              <a:rPr lang="en-US" sz="2600" dirty="0" err="1">
                <a:latin typeface="Times New Roman" panose="02020603050405020304" pitchFamily="18" charset="0"/>
                <a:cs typeface="Times New Roman" panose="02020603050405020304" pitchFamily="18" charset="0"/>
              </a:rPr>
              <a:t>nhà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từng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lĩnh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vực</a:t>
            </a: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đạt</a:t>
            </a:r>
            <a:r>
              <a:rPr lang="en-US" sz="2600" b="1" dirty="0">
                <a:latin typeface="Times New Roman" panose="02020603050405020304" pitchFamily="18" charset="0"/>
                <a:cs typeface="Times New Roman" panose="02020603050405020304" pitchFamily="18" charset="0"/>
              </a:rPr>
              <a:t> 95% </a:t>
            </a:r>
            <a:r>
              <a:rPr lang="en-US" sz="2600" b="1" dirty="0" err="1">
                <a:latin typeface="Times New Roman" panose="02020603050405020304" pitchFamily="18" charset="0"/>
                <a:cs typeface="Times New Roman" panose="02020603050405020304" pitchFamily="18" charset="0"/>
              </a:rPr>
              <a:t>trở</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a:t>
            </a:r>
          </a:p>
          <a:p>
            <a:pPr marL="0" indent="0" algn="just">
              <a:buNone/>
            </a:pPr>
            <a:r>
              <a:rPr lang="en-US" sz="2600" b="1" dirty="0">
                <a:latin typeface="Times New Roman" panose="02020603050405020304" pitchFamily="18" charset="0"/>
                <a:cs typeface="Times New Roman" panose="02020603050405020304" pitchFamily="18" charset="0"/>
              </a:rPr>
              <a:t>22. </a:t>
            </a:r>
            <a:r>
              <a:rPr lang="en-US" sz="2600" dirty="0" err="1">
                <a:latin typeface="Times New Roman" panose="02020603050405020304" pitchFamily="18" charset="0"/>
                <a:cs typeface="Times New Roman" panose="02020603050405020304" pitchFamily="18" charset="0"/>
              </a:rPr>
              <a:t>Giữ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vững</a:t>
            </a:r>
            <a:r>
              <a:rPr lang="en-US" sz="2600" dirty="0">
                <a:latin typeface="Times New Roman" panose="02020603050405020304" pitchFamily="18" charset="0"/>
                <a:cs typeface="Times New Roman" panose="02020603050405020304" pitchFamily="18" charset="0"/>
              </a:rPr>
              <a:t> an </a:t>
            </a:r>
            <a:r>
              <a:rPr lang="en-US" sz="2600" dirty="0" err="1">
                <a:latin typeface="Times New Roman" panose="02020603050405020304" pitchFamily="18" charset="0"/>
                <a:cs typeface="Times New Roman" panose="02020603050405020304" pitchFamily="18" charset="0"/>
              </a:rPr>
              <a:t>ninh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kéo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tỷ</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lệ</a:t>
            </a:r>
            <a:r>
              <a:rPr lang="en-US" sz="2600"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r>
              <a:rPr lang="en-US" sz="2600" dirty="0" err="1">
                <a:latin typeface="Times New Roman" panose="02020603050405020304" pitchFamily="18" charset="0"/>
                <a:cs typeface="Times New Roman" panose="02020603050405020304" pitchFamily="18" charset="0"/>
              </a:rPr>
              <a:t>điều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quyết</a:t>
            </a:r>
            <a:r>
              <a:rPr lang="en-US" sz="2600" dirty="0">
                <a:latin typeface="Times New Roman" panose="02020603050405020304" pitchFamily="18" charset="0"/>
                <a:cs typeface="Times New Roman" panose="02020603050405020304" pitchFamily="18" charset="0"/>
              </a:rPr>
              <a:t> tin </a:t>
            </a:r>
            <a:r>
              <a:rPr lang="en-US" sz="2600" dirty="0" err="1">
                <a:latin typeface="Times New Roman" panose="02020603050405020304" pitchFamily="18" charset="0"/>
                <a:cs typeface="Times New Roman" panose="02020603050405020304" pitchFamily="18" charset="0"/>
              </a:rPr>
              <a:t>báo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tội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khởi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90%</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kéo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nhất</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5%</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chết</a:t>
            </a:r>
            <a:r>
              <a:rPr lang="en-US" sz="2600" dirty="0">
                <a:latin typeface="Times New Roman" panose="02020603050405020304" pitchFamily="18" charset="0"/>
                <a:cs typeface="Times New Roman" panose="02020603050405020304" pitchFamily="18" charset="0"/>
              </a:rPr>
              <a:t> do tai </a:t>
            </a:r>
            <a:r>
              <a:rPr lang="en-US" sz="2600" dirty="0" err="1">
                <a:latin typeface="Times New Roman" panose="02020603050405020304" pitchFamily="18" charset="0"/>
                <a:cs typeface="Times New Roman" panose="02020603050405020304" pitchFamily="18" charset="0"/>
              </a:rPr>
              <a:t>nạn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nâng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phòng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cháy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cháy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kéo</a:t>
            </a: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giảm</a:t>
            </a:r>
            <a:r>
              <a:rPr lang="en-US" sz="2600" b="1" dirty="0">
                <a:latin typeface="Times New Roman" panose="02020603050405020304" pitchFamily="18" charset="0"/>
                <a:cs typeface="Times New Roman" panose="02020603050405020304" pitchFamily="18" charset="0"/>
              </a:rPr>
              <a:t> 10%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cháy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lớn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cháy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thiệt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trọng</a:t>
            </a:r>
            <a:r>
              <a:rPr lang="en-US" sz="2600" dirty="0">
                <a:latin typeface="Times New Roman" panose="02020603050405020304" pitchFamily="18" charset="0"/>
                <a:cs typeface="Times New Roman" panose="02020603050405020304" pitchFamily="18" charset="0"/>
              </a:rPr>
              <a:t> so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nhiệm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3910767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733942" y="568692"/>
            <a:ext cx="9987003" cy="604326"/>
          </a:xfrm>
        </p:spPr>
        <p:txBody>
          <a:bodyPr>
            <a:noAutofit/>
          </a:bodyPr>
          <a:lstStyle/>
          <a:p>
            <a:r>
              <a:rPr lang="en-US" sz="3200" b="1" dirty="0">
                <a:latin typeface="Times New Roman" panose="02020603050405020304" pitchFamily="18" charset="0"/>
                <a:cs typeface="Times New Roman" panose="02020603050405020304" pitchFamily="18" charset="0"/>
              </a:rPr>
              <a:t>II. </a:t>
            </a:r>
            <a:r>
              <a:rPr lang="en-US" sz="3200" b="1" dirty="0" err="1">
                <a:latin typeface="Times New Roman" panose="02020603050405020304" pitchFamily="18" charset="0"/>
                <a:cs typeface="Times New Roman" panose="02020603050405020304" pitchFamily="18" charset="0"/>
              </a:rPr>
              <a:t>MỤC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PHỐ</a:t>
            </a:r>
            <a:r>
              <a:rPr lang="en-US" sz="3200" b="1" dirty="0">
                <a:latin typeface="Times New Roman" panose="02020603050405020304" pitchFamily="18" charset="0"/>
                <a:cs typeface="Times New Roman" panose="02020603050405020304" pitchFamily="18" charset="0"/>
              </a:rPr>
              <a:t> 5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TỚI</a:t>
            </a:r>
            <a:endParaRPr lang="en-US" sz="32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33942" y="1256147"/>
            <a:ext cx="9770669" cy="5172362"/>
          </a:xfrm>
        </p:spPr>
        <p:txBody>
          <a:bodyPr>
            <a:normAutofit fontScale="70000" lnSpcReduction="20000"/>
          </a:bodyPr>
          <a:lstStyle/>
          <a:p>
            <a:pPr algn="just"/>
            <a:r>
              <a:rPr lang="en-US" sz="3100" b="1" kern="1000" dirty="0" err="1">
                <a:solidFill>
                  <a:srgbClr val="FF0000"/>
                </a:solidFill>
                <a:latin typeface="Times New Roman" panose="02020603050405020304" pitchFamily="18" charset="0"/>
                <a:cs typeface="Times New Roman" panose="02020603050405020304" pitchFamily="18" charset="0"/>
              </a:rPr>
              <a:t>Các</a:t>
            </a:r>
            <a:r>
              <a:rPr lang="en-US" sz="3100" b="1" kern="1000" dirty="0">
                <a:solidFill>
                  <a:srgbClr val="FF0000"/>
                </a:solidFill>
                <a:latin typeface="Times New Roman" panose="02020603050405020304" pitchFamily="18" charset="0"/>
                <a:cs typeface="Times New Roman" panose="02020603050405020304" pitchFamily="18" charset="0"/>
              </a:rPr>
              <a:t> </a:t>
            </a:r>
            <a:r>
              <a:rPr lang="en-US" sz="3100" b="1" kern="1000" dirty="0" err="1">
                <a:solidFill>
                  <a:srgbClr val="FF0000"/>
                </a:solidFill>
                <a:latin typeface="Times New Roman" panose="02020603050405020304" pitchFamily="18" charset="0"/>
                <a:cs typeface="Times New Roman" panose="02020603050405020304" pitchFamily="18" charset="0"/>
              </a:rPr>
              <a:t>chỉ</a:t>
            </a:r>
            <a:r>
              <a:rPr lang="en-US" sz="3100" b="1" kern="1000" dirty="0">
                <a:solidFill>
                  <a:srgbClr val="FF0000"/>
                </a:solidFill>
                <a:latin typeface="Times New Roman" panose="02020603050405020304" pitchFamily="18" charset="0"/>
                <a:cs typeface="Times New Roman" panose="02020603050405020304" pitchFamily="18" charset="0"/>
              </a:rPr>
              <a:t> </a:t>
            </a:r>
            <a:r>
              <a:rPr lang="en-US" sz="3100" b="1" kern="1000" dirty="0" err="1">
                <a:solidFill>
                  <a:srgbClr val="FF0000"/>
                </a:solidFill>
                <a:latin typeface="Times New Roman" panose="02020603050405020304" pitchFamily="18" charset="0"/>
                <a:cs typeface="Times New Roman" panose="02020603050405020304" pitchFamily="18" charset="0"/>
              </a:rPr>
              <a:t>tiêu</a:t>
            </a:r>
            <a:r>
              <a:rPr lang="en-US" sz="3100" b="1" kern="1000" dirty="0">
                <a:solidFill>
                  <a:srgbClr val="FF0000"/>
                </a:solidFill>
                <a:latin typeface="Times New Roman" panose="02020603050405020304" pitchFamily="18" charset="0"/>
                <a:cs typeface="Times New Roman" panose="02020603050405020304" pitchFamily="18" charset="0"/>
              </a:rPr>
              <a:t> </a:t>
            </a:r>
            <a:r>
              <a:rPr lang="en-US" sz="3100" b="1" kern="1000" dirty="0" err="1">
                <a:solidFill>
                  <a:srgbClr val="FF0000"/>
                </a:solidFill>
                <a:latin typeface="Times New Roman" panose="02020603050405020304" pitchFamily="18" charset="0"/>
                <a:cs typeface="Times New Roman" panose="02020603050405020304" pitchFamily="18" charset="0"/>
              </a:rPr>
              <a:t>phát</a:t>
            </a:r>
            <a:r>
              <a:rPr lang="en-US" sz="3100" b="1" kern="1000" dirty="0">
                <a:solidFill>
                  <a:srgbClr val="FF0000"/>
                </a:solidFill>
                <a:latin typeface="Times New Roman" panose="02020603050405020304" pitchFamily="18" charset="0"/>
                <a:cs typeface="Times New Roman" panose="02020603050405020304" pitchFamily="18" charset="0"/>
              </a:rPr>
              <a:t> </a:t>
            </a:r>
            <a:r>
              <a:rPr lang="en-US" sz="3100" b="1" kern="1000" dirty="0" err="1">
                <a:solidFill>
                  <a:srgbClr val="FF0000"/>
                </a:solidFill>
                <a:latin typeface="Times New Roman" panose="02020603050405020304" pitchFamily="18" charset="0"/>
                <a:cs typeface="Times New Roman" panose="02020603050405020304" pitchFamily="18" charset="0"/>
              </a:rPr>
              <a:t>triển</a:t>
            </a:r>
            <a:r>
              <a:rPr lang="en-US" sz="3100" b="1" kern="1000" dirty="0">
                <a:solidFill>
                  <a:srgbClr val="FF0000"/>
                </a:solidFill>
                <a:latin typeface="Times New Roman" panose="02020603050405020304" pitchFamily="18" charset="0"/>
                <a:cs typeface="Times New Roman" panose="02020603050405020304" pitchFamily="18" charset="0"/>
              </a:rPr>
              <a:t> </a:t>
            </a:r>
            <a:r>
              <a:rPr lang="en-US" sz="3100" b="1" kern="1000" dirty="0" err="1">
                <a:solidFill>
                  <a:srgbClr val="FF0000"/>
                </a:solidFill>
                <a:latin typeface="Times New Roman" panose="02020603050405020304" pitchFamily="18" charset="0"/>
                <a:cs typeface="Times New Roman" panose="02020603050405020304" pitchFamily="18" charset="0"/>
              </a:rPr>
              <a:t>chủ</a:t>
            </a:r>
            <a:r>
              <a:rPr lang="en-US" sz="3100" b="1" kern="1000" dirty="0">
                <a:solidFill>
                  <a:srgbClr val="FF0000"/>
                </a:solidFill>
                <a:latin typeface="Times New Roman" panose="02020603050405020304" pitchFamily="18" charset="0"/>
                <a:cs typeface="Times New Roman" panose="02020603050405020304" pitchFamily="18" charset="0"/>
              </a:rPr>
              <a:t> </a:t>
            </a:r>
            <a:r>
              <a:rPr lang="en-US" sz="3100" b="1" kern="1000" dirty="0" err="1">
                <a:solidFill>
                  <a:srgbClr val="FF0000"/>
                </a:solidFill>
                <a:latin typeface="Times New Roman" panose="02020603050405020304" pitchFamily="18" charset="0"/>
                <a:cs typeface="Times New Roman" panose="02020603050405020304" pitchFamily="18" charset="0"/>
              </a:rPr>
              <a:t>yếu</a:t>
            </a:r>
            <a:r>
              <a:rPr lang="en-US" sz="3100" b="1" kern="1000" dirty="0">
                <a:solidFill>
                  <a:srgbClr val="FF0000"/>
                </a:solidFill>
                <a:latin typeface="Times New Roman" panose="02020603050405020304" pitchFamily="18" charset="0"/>
                <a:cs typeface="Times New Roman" panose="02020603050405020304" pitchFamily="18" charset="0"/>
              </a:rPr>
              <a:t> </a:t>
            </a:r>
            <a:r>
              <a:rPr lang="en-US" sz="3100" b="1" kern="1000" dirty="0" err="1">
                <a:solidFill>
                  <a:srgbClr val="FF0000"/>
                </a:solidFill>
                <a:latin typeface="Times New Roman" panose="02020603050405020304" pitchFamily="18" charset="0"/>
                <a:cs typeface="Times New Roman" panose="02020603050405020304" pitchFamily="18" charset="0"/>
              </a:rPr>
              <a:t>nhiệm</a:t>
            </a:r>
            <a:r>
              <a:rPr lang="en-US" sz="3100" b="1" kern="1000" dirty="0">
                <a:solidFill>
                  <a:srgbClr val="FF0000"/>
                </a:solidFill>
                <a:latin typeface="Times New Roman" panose="02020603050405020304" pitchFamily="18" charset="0"/>
                <a:cs typeface="Times New Roman" panose="02020603050405020304" pitchFamily="18" charset="0"/>
              </a:rPr>
              <a:t> </a:t>
            </a:r>
            <a:r>
              <a:rPr lang="en-US" sz="3100" b="1" kern="1000" dirty="0" err="1">
                <a:solidFill>
                  <a:srgbClr val="FF0000"/>
                </a:solidFill>
                <a:latin typeface="Times New Roman" panose="02020603050405020304" pitchFamily="18" charset="0"/>
                <a:cs typeface="Times New Roman" panose="02020603050405020304" pitchFamily="18" charset="0"/>
              </a:rPr>
              <a:t>kỳ</a:t>
            </a:r>
            <a:r>
              <a:rPr lang="en-US" sz="3100" b="1" kern="1000" dirty="0">
                <a:solidFill>
                  <a:srgbClr val="FF0000"/>
                </a:solidFill>
                <a:latin typeface="Times New Roman" panose="02020603050405020304" pitchFamily="18" charset="0"/>
                <a:cs typeface="Times New Roman" panose="02020603050405020304" pitchFamily="18" charset="0"/>
              </a:rPr>
              <a:t> 2020 – 2025 (</a:t>
            </a:r>
            <a:r>
              <a:rPr lang="en-US" sz="3100" b="1" kern="1000" dirty="0" err="1">
                <a:solidFill>
                  <a:srgbClr val="FF0000"/>
                </a:solidFill>
                <a:latin typeface="Times New Roman" panose="02020603050405020304" pitchFamily="18" charset="0"/>
                <a:cs typeface="Times New Roman" panose="02020603050405020304" pitchFamily="18" charset="0"/>
              </a:rPr>
              <a:t>tiếp</a:t>
            </a:r>
            <a:r>
              <a:rPr lang="en-US" sz="3100" b="1" kern="1000" dirty="0">
                <a:solidFill>
                  <a:srgbClr val="FF0000"/>
                </a:solidFill>
                <a:latin typeface="Times New Roman" panose="02020603050405020304" pitchFamily="18" charset="0"/>
                <a:cs typeface="Times New Roman" panose="02020603050405020304" pitchFamily="18" charset="0"/>
              </a:rPr>
              <a:t> </a:t>
            </a:r>
            <a:r>
              <a:rPr lang="en-US" sz="3100" b="1" kern="1000" dirty="0" err="1">
                <a:solidFill>
                  <a:srgbClr val="FF0000"/>
                </a:solidFill>
                <a:latin typeface="Times New Roman" panose="02020603050405020304" pitchFamily="18" charset="0"/>
                <a:cs typeface="Times New Roman" panose="02020603050405020304" pitchFamily="18" charset="0"/>
              </a:rPr>
              <a:t>theo</a:t>
            </a:r>
            <a:r>
              <a:rPr lang="en-US" sz="3100" b="1" kern="1000" dirty="0">
                <a:solidFill>
                  <a:srgbClr val="FF0000"/>
                </a:solidFill>
                <a:latin typeface="Times New Roman" panose="02020603050405020304" pitchFamily="18" charset="0"/>
                <a:cs typeface="Times New Roman" panose="02020603050405020304" pitchFamily="18" charset="0"/>
              </a:rPr>
              <a:t>)</a:t>
            </a:r>
          </a:p>
          <a:p>
            <a:pPr marL="0" indent="0" algn="just">
              <a:spcAft>
                <a:spcPts val="1200"/>
              </a:spcAft>
              <a:buNone/>
            </a:pPr>
            <a:r>
              <a:rPr lang="en-US" sz="3100" b="1" dirty="0">
                <a:latin typeface="Times New Roman" panose="02020603050405020304" pitchFamily="18" charset="0"/>
                <a:cs typeface="Times New Roman" panose="02020603050405020304" pitchFamily="18" charset="0"/>
              </a:rPr>
              <a:t>23. </a:t>
            </a:r>
            <a:r>
              <a:rPr lang="en-US" sz="3100" dirty="0" err="1">
                <a:latin typeface="Times New Roman" panose="02020603050405020304" pitchFamily="18" charset="0"/>
                <a:cs typeface="Times New Roman" panose="02020603050405020304" pitchFamily="18" charset="0"/>
              </a:rPr>
              <a:t>Tỷ</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lệ</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tổ</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chức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cơ</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sở</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đảng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đạt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hoàn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thành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tốt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nhiệm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vụ</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năm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sau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cao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hơn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năm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trước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chất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lượng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ngày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càng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cao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hơn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giảm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tỷ</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lệ</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tổ</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chức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cơ</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sở</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đảng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yếu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kém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xuống</a:t>
            </a:r>
            <a:r>
              <a:rPr lang="en-US" sz="3100"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dưới</a:t>
            </a:r>
            <a:r>
              <a:rPr lang="en-US" sz="3100" b="1" dirty="0">
                <a:latin typeface="Times New Roman" panose="02020603050405020304" pitchFamily="18" charset="0"/>
                <a:cs typeface="Times New Roman" panose="02020603050405020304" pitchFamily="18" charset="0"/>
              </a:rPr>
              <a:t> 0,5%.</a:t>
            </a:r>
          </a:p>
          <a:p>
            <a:pPr marL="0" indent="0" algn="just">
              <a:spcAft>
                <a:spcPts val="1200"/>
              </a:spcAft>
              <a:buNone/>
            </a:pPr>
            <a:r>
              <a:rPr lang="en-US" sz="3100" b="1" dirty="0">
                <a:latin typeface="Times New Roman" panose="02020603050405020304" pitchFamily="18" charset="0"/>
                <a:cs typeface="Times New Roman" panose="02020603050405020304" pitchFamily="18" charset="0"/>
              </a:rPr>
              <a:t>24. 100% </a:t>
            </a:r>
            <a:r>
              <a:rPr lang="en-US" sz="3100" b="1" dirty="0" err="1">
                <a:latin typeface="Times New Roman" panose="02020603050405020304" pitchFamily="18" charset="0"/>
                <a:cs typeface="Times New Roman" panose="02020603050405020304" pitchFamily="18" charset="0"/>
              </a:rPr>
              <a:t>người</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đứng</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đầu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cấp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ủy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chính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quyền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thực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hiện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tốt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trách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nhiệm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nêu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gương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theo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Quy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định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số</a:t>
            </a:r>
            <a:r>
              <a:rPr lang="en-US" sz="3100" dirty="0">
                <a:latin typeface="Times New Roman" panose="02020603050405020304" pitchFamily="18" charset="0"/>
                <a:cs typeface="Times New Roman" panose="02020603050405020304" pitchFamily="18" charset="0"/>
              </a:rPr>
              <a:t> 08-</a:t>
            </a:r>
            <a:r>
              <a:rPr lang="en-US" sz="3100" dirty="0" err="1">
                <a:latin typeface="Times New Roman" panose="02020603050405020304" pitchFamily="18" charset="0"/>
                <a:cs typeface="Times New Roman" panose="02020603050405020304" pitchFamily="18" charset="0"/>
              </a:rPr>
              <a:t>QĐi</a:t>
            </a:r>
            <a:r>
              <a:rPr lang="en-US" sz="3100" dirty="0">
                <a:latin typeface="Times New Roman" panose="02020603050405020304" pitchFamily="18" charset="0"/>
                <a:cs typeface="Times New Roman" panose="02020603050405020304" pitchFamily="18" charset="0"/>
              </a:rPr>
              <a:t>/TW </a:t>
            </a:r>
            <a:r>
              <a:rPr lang="en-US" sz="3100" dirty="0" err="1">
                <a:latin typeface="Times New Roman" panose="02020603050405020304" pitchFamily="18" charset="0"/>
                <a:cs typeface="Times New Roman" panose="02020603050405020304" pitchFamily="18" charset="0"/>
              </a:rPr>
              <a:t>ngày</a:t>
            </a:r>
            <a:r>
              <a:rPr lang="en-US" sz="3100" dirty="0">
                <a:latin typeface="Times New Roman" panose="02020603050405020304" pitchFamily="18" charset="0"/>
                <a:cs typeface="Times New Roman" panose="02020603050405020304" pitchFamily="18" charset="0"/>
              </a:rPr>
              <a:t> 25 </a:t>
            </a:r>
            <a:r>
              <a:rPr lang="en-US" sz="3100" dirty="0" err="1">
                <a:latin typeface="Times New Roman" panose="02020603050405020304" pitchFamily="18" charset="0"/>
                <a:cs typeface="Times New Roman" panose="02020603050405020304" pitchFamily="18" charset="0"/>
              </a:rPr>
              <a:t>tháng</a:t>
            </a:r>
            <a:r>
              <a:rPr lang="en-US" sz="3100" dirty="0">
                <a:latin typeface="Times New Roman" panose="02020603050405020304" pitchFamily="18" charset="0"/>
                <a:cs typeface="Times New Roman" panose="02020603050405020304" pitchFamily="18" charset="0"/>
              </a:rPr>
              <a:t> 10 </a:t>
            </a:r>
            <a:r>
              <a:rPr lang="en-US" sz="3100" dirty="0" err="1">
                <a:latin typeface="Times New Roman" panose="02020603050405020304" pitchFamily="18" charset="0"/>
                <a:cs typeface="Times New Roman" panose="02020603050405020304" pitchFamily="18" charset="0"/>
              </a:rPr>
              <a:t>năm</a:t>
            </a:r>
            <a:r>
              <a:rPr lang="en-US" sz="3100" dirty="0">
                <a:latin typeface="Times New Roman" panose="02020603050405020304" pitchFamily="18" charset="0"/>
                <a:cs typeface="Times New Roman" panose="02020603050405020304" pitchFamily="18" charset="0"/>
              </a:rPr>
              <a:t> 2018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Ban </a:t>
            </a:r>
            <a:r>
              <a:rPr lang="en-US" sz="3100" dirty="0" err="1">
                <a:latin typeface="Times New Roman" panose="02020603050405020304" pitchFamily="18" charset="0"/>
                <a:cs typeface="Times New Roman" panose="02020603050405020304" pitchFamily="18" charset="0"/>
              </a:rPr>
              <a:t>Chấp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hành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Trung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ương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Đảng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khóa</a:t>
            </a:r>
            <a:r>
              <a:rPr lang="en-US" sz="3100" dirty="0">
                <a:latin typeface="Times New Roman" panose="02020603050405020304" pitchFamily="18" charset="0"/>
                <a:cs typeface="Times New Roman" panose="02020603050405020304" pitchFamily="18" charset="0"/>
              </a:rPr>
              <a:t> XII.</a:t>
            </a:r>
          </a:p>
          <a:p>
            <a:pPr marL="0" indent="0" algn="just">
              <a:spcAft>
                <a:spcPts val="1200"/>
              </a:spcAft>
              <a:buNone/>
            </a:pPr>
            <a:r>
              <a:rPr lang="en-US" sz="3100" b="1" dirty="0">
                <a:latin typeface="Times New Roman" panose="02020603050405020304" pitchFamily="18" charset="0"/>
                <a:cs typeface="Times New Roman" panose="02020603050405020304" pitchFamily="18" charset="0"/>
              </a:rPr>
              <a:t>25. </a:t>
            </a:r>
            <a:r>
              <a:rPr lang="en-US" sz="3100" b="1" dirty="0" err="1">
                <a:latin typeface="Times New Roman" panose="02020603050405020304" pitchFamily="18" charset="0"/>
                <a:cs typeface="Times New Roman" panose="02020603050405020304" pitchFamily="18" charset="0"/>
              </a:rPr>
              <a:t>Kiểm</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tra</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giám</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sát</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đối</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với</a:t>
            </a:r>
            <a:r>
              <a:rPr lang="en-US" sz="3100" b="1" dirty="0">
                <a:latin typeface="Times New Roman" panose="02020603050405020304" pitchFamily="18" charset="0"/>
                <a:cs typeface="Times New Roman" panose="02020603050405020304" pitchFamily="18" charset="0"/>
              </a:rPr>
              <a:t> 100% </a:t>
            </a:r>
            <a:r>
              <a:rPr lang="en-US" sz="3100" b="1" dirty="0" err="1">
                <a:latin typeface="Times New Roman" panose="02020603050405020304" pitchFamily="18" charset="0"/>
                <a:cs typeface="Times New Roman" panose="02020603050405020304" pitchFamily="18" charset="0"/>
              </a:rPr>
              <a:t>tổ</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chức</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đảng</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đảng</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viên</a:t>
            </a:r>
            <a:r>
              <a:rPr lang="en-US" sz="3100" b="1"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về</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việc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thực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hiện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thông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báo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kết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luận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sau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kiểm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giám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sát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cấp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ủy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ủy</a:t>
            </a:r>
            <a:r>
              <a:rPr lang="en-US" sz="3100" dirty="0">
                <a:latin typeface="Times New Roman" panose="02020603050405020304" pitchFamily="18" charset="0"/>
                <a:cs typeface="Times New Roman" panose="02020603050405020304" pitchFamily="18" charset="0"/>
              </a:rPr>
              <a:t> ban </a:t>
            </a:r>
            <a:r>
              <a:rPr lang="en-US" sz="3100" dirty="0" err="1">
                <a:latin typeface="Times New Roman" panose="02020603050405020304" pitchFamily="18" charset="0"/>
                <a:cs typeface="Times New Roman" panose="02020603050405020304" pitchFamily="18" charset="0"/>
              </a:rPr>
              <a:t>kiểm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tra</a:t>
            </a:r>
            <a:r>
              <a:rPr lang="en-US" sz="3100" dirty="0">
                <a:latin typeface="Times New Roman" panose="02020603050405020304" pitchFamily="18" charset="0"/>
                <a:cs typeface="Times New Roman" panose="02020603050405020304" pitchFamily="18" charset="0"/>
              </a:rPr>
              <a:t> </a:t>
            </a:r>
            <a:br>
              <a:rPr lang="en-US" sz="3100" dirty="0">
                <a:latin typeface="Times New Roman" panose="02020603050405020304" pitchFamily="18" charset="0"/>
                <a:cs typeface="Times New Roman" panose="02020603050405020304" pitchFamily="18" charset="0"/>
              </a:rPr>
            </a:br>
            <a:r>
              <a:rPr lang="en-US" sz="3100" dirty="0" err="1">
                <a:latin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cấp</a:t>
            </a:r>
            <a:r>
              <a:rPr lang="en-US" sz="3100" dirty="0">
                <a:latin typeface="Times New Roman" panose="02020603050405020304" pitchFamily="18" charset="0"/>
                <a:cs typeface="Times New Roman" panose="02020603050405020304" pitchFamily="18" charset="0"/>
              </a:rPr>
              <a:t>.</a:t>
            </a:r>
          </a:p>
          <a:p>
            <a:pPr marL="0" indent="0" algn="just">
              <a:spcAft>
                <a:spcPts val="1200"/>
              </a:spcAft>
              <a:buNone/>
            </a:pPr>
            <a:r>
              <a:rPr lang="en-US" sz="3100" b="1" dirty="0">
                <a:latin typeface="Times New Roman" panose="02020603050405020304" pitchFamily="18" charset="0"/>
                <a:cs typeface="Times New Roman" panose="02020603050405020304" pitchFamily="18" charset="0"/>
              </a:rPr>
              <a:t>26. </a:t>
            </a:r>
            <a:r>
              <a:rPr lang="en-US" sz="3100" dirty="0">
                <a:latin typeface="Times New Roman" panose="02020603050405020304" pitchFamily="18" charset="0"/>
                <a:cs typeface="Times New Roman" panose="02020603050405020304" pitchFamily="18" charset="0"/>
              </a:rPr>
              <a:t>100% </a:t>
            </a:r>
            <a:r>
              <a:rPr lang="en-US" sz="3100" dirty="0" err="1">
                <a:latin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quận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ủy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huyện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ủy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đảng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ủy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cấp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cơ</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sở</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trực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thuộc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Thành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ủy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có</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chương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trình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cải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cách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hành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chính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ứng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dụng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công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nghệ</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thông</a:t>
            </a:r>
            <a:r>
              <a:rPr lang="en-US" sz="3100" dirty="0">
                <a:latin typeface="Times New Roman" panose="02020603050405020304" pitchFamily="18" charset="0"/>
                <a:cs typeface="Times New Roman" panose="02020603050405020304" pitchFamily="18" charset="0"/>
              </a:rPr>
              <a:t> tin </a:t>
            </a:r>
            <a:r>
              <a:rPr lang="en-US" sz="3100" dirty="0" err="1">
                <a:latin typeface="Times New Roman" panose="02020603050405020304" pitchFamily="18" charset="0"/>
                <a:cs typeface="Times New Roman" panose="02020603050405020304" pitchFamily="18" charset="0"/>
              </a:rPr>
              <a:t>quản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lý</a:t>
            </a:r>
            <a:r>
              <a:rPr lang="en-US" sz="3100" dirty="0">
                <a:latin typeface="Times New Roman" panose="02020603050405020304" pitchFamily="18" charset="0"/>
                <a:cs typeface="Times New Roman" panose="02020603050405020304" pitchFamily="18" charset="0"/>
              </a:rPr>
              <a:t> </a:t>
            </a:r>
            <a:br>
              <a:rPr lang="en-US" sz="3100" dirty="0">
                <a:latin typeface="Times New Roman" panose="02020603050405020304" pitchFamily="18" charset="0"/>
                <a:cs typeface="Times New Roman" panose="02020603050405020304" pitchFamily="18" charset="0"/>
              </a:rPr>
            </a:br>
            <a:r>
              <a:rPr lang="en-US" sz="3100" dirty="0" err="1">
                <a:latin typeface="Times New Roman" panose="02020603050405020304" pitchFamily="18" charset="0"/>
                <a:cs typeface="Times New Roman" panose="02020603050405020304" pitchFamily="18" charset="0"/>
              </a:rPr>
              <a:t>tương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đương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với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cải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cách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hành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chính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chính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quyền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số</a:t>
            </a:r>
            <a:r>
              <a:rPr lang="en-US" sz="3100" dirty="0">
                <a:latin typeface="Times New Roman" panose="02020603050405020304" pitchFamily="18" charset="0"/>
                <a:cs typeface="Times New Roman" panose="02020603050405020304" pitchFamily="18" charset="0"/>
              </a:rPr>
              <a:t> ở </a:t>
            </a:r>
            <a:r>
              <a:rPr lang="en-US" sz="3100" dirty="0" err="1">
                <a:latin typeface="Times New Roman" panose="02020603050405020304" pitchFamily="18" charset="0"/>
                <a:cs typeface="Times New Roman" panose="02020603050405020304" pitchFamily="18" charset="0"/>
              </a:rPr>
              <a:t>Thành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phố</a:t>
            </a:r>
            <a:r>
              <a:rPr lang="en-US" sz="3100" dirty="0">
                <a:latin typeface="Times New Roman" panose="02020603050405020304" pitchFamily="18" charset="0"/>
                <a:cs typeface="Times New Roman" panose="02020603050405020304" pitchFamily="18" charset="0"/>
              </a:rPr>
              <a:t> </a:t>
            </a:r>
            <a:br>
              <a:rPr lang="en-US" sz="3100" dirty="0">
                <a:latin typeface="Times New Roman" panose="02020603050405020304" pitchFamily="18" charset="0"/>
                <a:cs typeface="Times New Roman" panose="02020603050405020304" pitchFamily="18" charset="0"/>
              </a:rPr>
            </a:br>
            <a:r>
              <a:rPr lang="en-US" sz="3100" dirty="0" err="1">
                <a:latin typeface="Times New Roman" panose="02020603050405020304" pitchFamily="18" charset="0"/>
                <a:cs typeface="Times New Roman" panose="02020603050405020304" pitchFamily="18" charset="0"/>
              </a:rPr>
              <a:t>Hồ</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Chí</a:t>
            </a:r>
            <a:r>
              <a:rPr lang="en-US" sz="3100" dirty="0">
                <a:latin typeface="Times New Roman" panose="02020603050405020304" pitchFamily="18" charset="0"/>
                <a:cs typeface="Times New Roman" panose="02020603050405020304" pitchFamily="18" charset="0"/>
              </a:rPr>
              <a:t> Minh.</a:t>
            </a:r>
          </a:p>
          <a:p>
            <a:pPr marL="0" indent="0">
              <a:buNone/>
            </a:pPr>
            <a:endParaRPr lang="en-US" dirty="0"/>
          </a:p>
        </p:txBody>
      </p:sp>
    </p:spTree>
    <p:extLst>
      <p:ext uri="{BB962C8B-B14F-4D97-AF65-F5344CB8AC3E}">
        <p14:creationId xmlns:p14="http://schemas.microsoft.com/office/powerpoint/2010/main" val="3547278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473374" y="651819"/>
            <a:ext cx="10291803" cy="604326"/>
          </a:xfrm>
        </p:spPr>
        <p:txBody>
          <a:bodyPr>
            <a:noAutofit/>
          </a:bodyPr>
          <a:lstStyle/>
          <a:p>
            <a:r>
              <a:rPr lang="en-US" sz="2800" b="1" dirty="0">
                <a:latin typeface="Times New Roman" panose="02020603050405020304" pitchFamily="18" charset="0"/>
                <a:cs typeface="Times New Roman" panose="02020603050405020304" pitchFamily="18" charset="0"/>
              </a:rPr>
              <a:t>III. 04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QUYẾT</a:t>
            </a: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61651" y="1256147"/>
            <a:ext cx="9770669" cy="4950034"/>
          </a:xfrm>
        </p:spPr>
        <p:txBody>
          <a:bodyPr>
            <a:normAutofit/>
          </a:bodyPr>
          <a:lstStyle/>
          <a:p>
            <a:pPr marL="0" indent="0" algn="just">
              <a:buNone/>
            </a:pPr>
            <a:r>
              <a:rPr lang="en-US" sz="2200" b="1" dirty="0">
                <a:solidFill>
                  <a:srgbClr val="FF0000"/>
                </a:solidFill>
                <a:latin typeface="Times New Roman" panose="02020603050405020304" pitchFamily="18" charset="0"/>
                <a:cs typeface="Times New Roman" panose="02020603050405020304" pitchFamily="18" charset="0"/>
              </a:rPr>
              <a:t>1. </a:t>
            </a:r>
            <a:r>
              <a:rPr lang="en-US" sz="2200" b="1" dirty="0" err="1">
                <a:solidFill>
                  <a:srgbClr val="FF0000"/>
                </a:solidFill>
                <a:latin typeface="Times New Roman" panose="02020603050405020304" pitchFamily="18" charset="0"/>
                <a:cs typeface="Times New Roman" panose="02020603050405020304" pitchFamily="18" charset="0"/>
              </a:rPr>
              <a:t>Trọng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tâm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dân</a:t>
            </a:r>
            <a:r>
              <a:rPr lang="en-US" sz="2200" b="1" dirty="0">
                <a:solidFill>
                  <a:srgbClr val="FF0000"/>
                </a:solidFill>
                <a:latin typeface="Times New Roman" panose="02020603050405020304" pitchFamily="18" charset="0"/>
                <a:cs typeface="Times New Roman" panose="02020603050405020304" pitchFamily="18" charset="0"/>
              </a:rPr>
              <a:t>, h</a:t>
            </a:r>
            <a:r>
              <a:rPr lang="vi-VN" sz="2200" b="1" dirty="0">
                <a:solidFill>
                  <a:srgbClr val="FF0000"/>
                </a:solidFill>
                <a:latin typeface="Times New Roman" panose="02020603050405020304" pitchFamily="18" charset="0"/>
                <a:cs typeface="Times New Roman" panose="02020603050405020304" pitchFamily="18" charset="0"/>
              </a:rPr>
              <a:t>ư</a:t>
            </a:r>
            <a:r>
              <a:rPr lang="en-US" sz="2200" b="1" dirty="0" err="1">
                <a:solidFill>
                  <a:srgbClr val="FF0000"/>
                </a:solidFill>
                <a:latin typeface="Times New Roman" panose="02020603050405020304" pitchFamily="18" charset="0"/>
                <a:cs typeface="Times New Roman" panose="02020603050405020304" pitchFamily="18" charset="0"/>
              </a:rPr>
              <a:t>ớng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về</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dân</a:t>
            </a:r>
            <a:endParaRPr lang="en-US" sz="2200" b="1" dirty="0">
              <a:solidFill>
                <a:srgbClr val="FF0000"/>
              </a:solidFill>
              <a:latin typeface="Times New Roman" panose="02020603050405020304" pitchFamily="18" charset="0"/>
              <a:cs typeface="Times New Roman" panose="02020603050405020304" pitchFamily="18" charset="0"/>
            </a:endParaRPr>
          </a:p>
          <a:p>
            <a:pPr algn="just">
              <a:buFontTx/>
              <a:buChar char="-"/>
            </a:pPr>
            <a:r>
              <a:rPr lang="en-US" sz="2200" dirty="0" err="1">
                <a:latin typeface="Times New Roman" panose="02020603050405020304" pitchFamily="18" charset="0"/>
                <a:cs typeface="Times New Roman" panose="02020603050405020304" pitchFamily="18" charset="0"/>
              </a:rPr>
              <a:t>Tiêu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6 </a:t>
            </a:r>
            <a:r>
              <a:rPr lang="en-US" sz="2200" dirty="0" err="1">
                <a:latin typeface="Times New Roman" panose="02020603050405020304" pitchFamily="18" charset="0"/>
                <a:cs typeface="Times New Roman" panose="02020603050405020304" pitchFamily="18" charset="0"/>
              </a:rPr>
              <a:t>dòng</a:t>
            </a:r>
            <a:r>
              <a:rPr lang="en-US" sz="2200" dirty="0">
                <a:latin typeface="Times New Roman" panose="02020603050405020304" pitchFamily="18" charset="0"/>
                <a:cs typeface="Times New Roman" panose="02020603050405020304" pitchFamily="18" charset="0"/>
              </a:rPr>
              <a:t>, 45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90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lặp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Nhân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cụ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Xứng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đáng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với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niềm</a:t>
            </a:r>
            <a:r>
              <a:rPr lang="en-US" sz="2200" b="1" i="1" dirty="0">
                <a:latin typeface="Times New Roman" panose="02020603050405020304" pitchFamily="18" charset="0"/>
                <a:cs typeface="Times New Roman" panose="02020603050405020304" pitchFamily="18" charset="0"/>
              </a:rPr>
              <a:t> tin </a:t>
            </a:r>
            <a:r>
              <a:rPr lang="en-US" sz="2200" b="1" i="1" dirty="0" err="1">
                <a:latin typeface="Times New Roman" panose="02020603050405020304" pitchFamily="18" charset="0"/>
                <a:cs typeface="Times New Roman" panose="02020603050405020304" pitchFamily="18" charset="0"/>
              </a:rPr>
              <a:t>của</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Nhân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ý </a:t>
            </a:r>
            <a:r>
              <a:rPr lang="en-US" sz="2200" dirty="0" err="1">
                <a:latin typeface="Times New Roman" panose="02020603050405020304" pitchFamily="18" charset="0"/>
                <a:cs typeface="Times New Roman" panose="02020603050405020304" pitchFamily="18" charset="0"/>
              </a:rPr>
              <a:t>nghĩa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gánh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a:t>
            </a:r>
            <a:r>
              <a:rPr lang="en-US" sz="2200" b="1" i="1" dirty="0" err="1">
                <a:latin typeface="Times New Roman" panose="02020603050405020304" pitchFamily="18" charset="0"/>
                <a:cs typeface="Times New Roman" panose="02020603050405020304" pitchFamily="18" charset="0"/>
              </a:rPr>
              <a:t>Vì</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hạnh</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phúc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của</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Nhân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dân</a:t>
            </a:r>
            <a:r>
              <a:rPr lang="en-US" sz="2200" i="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ngoài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tiêu</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a:t>
            </a:r>
            <a:r>
              <a:rPr lang="en-US" sz="2200" b="1" i="1" dirty="0" err="1">
                <a:latin typeface="Times New Roman" panose="02020603050405020304" pitchFamily="18" charset="0"/>
                <a:cs typeface="Times New Roman" panose="02020603050405020304" pitchFamily="18" charset="0"/>
              </a:rPr>
              <a:t>vì</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Dân</a:t>
            </a:r>
            <a:r>
              <a:rPr lang="en-US" sz="2200" i="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ích</a:t>
            </a:r>
            <a:r>
              <a:rPr lang="en-US" sz="2200" dirty="0">
                <a:latin typeface="Times New Roman" panose="02020603050405020304" pitchFamily="18" charset="0"/>
                <a:cs typeface="Times New Roman" panose="02020603050405020304" pitchFamily="18" charset="0"/>
              </a:rPr>
              <a:t> hay </a:t>
            </a:r>
            <a:r>
              <a:rPr lang="en-US" sz="2200" dirty="0" err="1">
                <a:latin typeface="Times New Roman" panose="02020603050405020304" pitchFamily="18" charset="0"/>
                <a:cs typeface="Times New Roman" panose="02020603050405020304" pitchFamily="18" charset="0"/>
              </a:rPr>
              <a:t>mục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khác</a:t>
            </a:r>
            <a:r>
              <a:rPr lang="en-US" sz="2200" dirty="0">
                <a:latin typeface="Times New Roman" panose="02020603050405020304" pitchFamily="18" charset="0"/>
                <a:cs typeface="Times New Roman" panose="02020603050405020304" pitchFamily="18" charset="0"/>
              </a:rPr>
              <a:t>.</a:t>
            </a:r>
          </a:p>
          <a:p>
            <a:pPr algn="just">
              <a:buFontTx/>
              <a:buChar char="-"/>
            </a:pPr>
            <a:r>
              <a:rPr lang="en-US" sz="2200" b="1" dirty="0">
                <a:latin typeface="Times New Roman" panose="02020603050405020304" pitchFamily="18" charset="0"/>
                <a:cs typeface="Times New Roman" panose="02020603050405020304" pitchFamily="18" charset="0"/>
              </a:rPr>
              <a:t>16/26 </a:t>
            </a:r>
            <a:r>
              <a:rPr lang="en-US" sz="2200" b="1" dirty="0" err="1">
                <a:latin typeface="Times New Roman" panose="02020603050405020304" pitchFamily="18" charset="0"/>
                <a:cs typeface="Times New Roman" panose="02020603050405020304" pitchFamily="18" charset="0"/>
              </a:rPr>
              <a:t>chỉ</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tiêu</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(h</a:t>
            </a:r>
            <a:r>
              <a:rPr lang="vi-VN" sz="2200" dirty="0">
                <a:latin typeface="Times New Roman" panose="02020603050405020304" pitchFamily="18" charset="0"/>
                <a:cs typeface="Times New Roman" panose="02020603050405020304" pitchFamily="18" charset="0"/>
              </a:rPr>
              <a:t>ơ</a:t>
            </a:r>
            <a:r>
              <a:rPr lang="en-US" sz="2200" dirty="0">
                <a:latin typeface="Times New Roman" panose="02020603050405020304" pitchFamily="18" charset="0"/>
                <a:cs typeface="Times New Roman" panose="02020603050405020304" pitchFamily="18" charset="0"/>
              </a:rPr>
              <a:t>n 60%)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con ng</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ng</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a:t>
            </a:r>
          </a:p>
          <a:p>
            <a:pPr algn="just">
              <a:buFontTx/>
              <a:buChar char="-"/>
            </a:pP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qua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ng</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chất</a:t>
            </a:r>
            <a:r>
              <a:rPr lang="en-US" sz="2200" dirty="0">
                <a:latin typeface="Times New Roman" panose="02020603050405020304" pitchFamily="18" charset="0"/>
                <a:cs typeface="Times New Roman" panose="02020603050405020304" pitchFamily="18" charset="0"/>
              </a:rPr>
              <a:t> l</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a:t>
            </a:r>
          </a:p>
          <a:p>
            <a:pPr algn="just">
              <a:buFontTx/>
              <a:buChar char="-"/>
            </a:pPr>
            <a:r>
              <a:rPr lang="en-US" sz="2200" dirty="0" err="1">
                <a:latin typeface="Times New Roman" panose="02020603050405020304" pitchFamily="18" charset="0"/>
                <a:cs typeface="Times New Roman" panose="02020603050405020304" pitchFamily="18" charset="0"/>
              </a:rPr>
              <a:t>Chương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hóa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nhằm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11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l</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tầm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nhìn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2030. </a:t>
            </a:r>
          </a:p>
        </p:txBody>
      </p:sp>
    </p:spTree>
    <p:extLst>
      <p:ext uri="{BB962C8B-B14F-4D97-AF65-F5344CB8AC3E}">
        <p14:creationId xmlns:p14="http://schemas.microsoft.com/office/powerpoint/2010/main" val="1017904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473374" y="651819"/>
            <a:ext cx="10291803" cy="604326"/>
          </a:xfrm>
        </p:spPr>
        <p:txBody>
          <a:bodyPr>
            <a:noAutofit/>
          </a:bodyPr>
          <a:lstStyle/>
          <a:p>
            <a:r>
              <a:rPr lang="en-US" sz="2800" b="1" dirty="0">
                <a:latin typeface="Times New Roman" panose="02020603050405020304" pitchFamily="18" charset="0"/>
                <a:cs typeface="Times New Roman" panose="02020603050405020304" pitchFamily="18" charset="0"/>
              </a:rPr>
              <a:t>III. 04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QUYẾT</a:t>
            </a: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43179" y="1256147"/>
            <a:ext cx="9770669" cy="4950034"/>
          </a:xfrm>
        </p:spPr>
        <p:txBody>
          <a:bodyPr>
            <a:normAutofit/>
          </a:bodyPr>
          <a:lstStyle/>
          <a:p>
            <a:pPr marL="0" indent="0" algn="just">
              <a:buNone/>
            </a:pPr>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err="1">
                <a:solidFill>
                  <a:srgbClr val="FF0000"/>
                </a:solidFill>
                <a:latin typeface="Times New Roman" panose="02020603050405020304" pitchFamily="18" charset="0"/>
                <a:cs typeface="Times New Roman" panose="02020603050405020304" pitchFamily="18" charset="0"/>
              </a:rPr>
              <a:t>Lấy</a:t>
            </a:r>
            <a:r>
              <a:rPr lang="en-US" sz="2400" b="1" dirty="0">
                <a:solidFill>
                  <a:srgbClr val="FF0000"/>
                </a:solidFill>
                <a:latin typeface="Times New Roman" panose="02020603050405020304" pitchFamily="18" charset="0"/>
                <a:cs typeface="Times New Roman" panose="02020603050405020304" pitchFamily="18" charset="0"/>
              </a:rPr>
              <a:t> Khoa </a:t>
            </a:r>
            <a:r>
              <a:rPr lang="en-US" sz="2400" b="1" dirty="0" err="1">
                <a:solidFill>
                  <a:srgbClr val="FF0000"/>
                </a:solidFill>
                <a:latin typeface="Times New Roman" panose="02020603050405020304" pitchFamily="18" charset="0"/>
                <a:cs typeface="Times New Roman" panose="02020603050405020304" pitchFamily="18" charset="0"/>
              </a:rPr>
              <a:t>học</a:t>
            </a:r>
            <a:r>
              <a:rPr lang="en-US" sz="2400" b="1" dirty="0">
                <a:solidFill>
                  <a:srgbClr val="FF0000"/>
                </a:solidFill>
                <a:latin typeface="Times New Roman" panose="02020603050405020304" pitchFamily="18" charset="0"/>
                <a:cs typeface="Times New Roman" panose="02020603050405020304" pitchFamily="18" charset="0"/>
              </a:rPr>
              <a:t> – </a:t>
            </a:r>
            <a:r>
              <a:rPr lang="en-US" sz="2400" b="1" dirty="0" err="1">
                <a:solidFill>
                  <a:srgbClr val="FF0000"/>
                </a:solidFill>
                <a:latin typeface="Times New Roman" panose="02020603050405020304" pitchFamily="18" charset="0"/>
                <a:cs typeface="Times New Roman" panose="02020603050405020304" pitchFamily="18" charset="0"/>
              </a:rPr>
              <a:t>Công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nghệ</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nền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tảng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hợp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tuệ</a:t>
            </a:r>
            <a:r>
              <a:rPr lang="en-US" sz="2400" b="1" dirty="0">
                <a:solidFill>
                  <a:srgbClr val="FF0000"/>
                </a:solidFill>
                <a:latin typeface="Times New Roman" panose="02020603050405020304" pitchFamily="18" charset="0"/>
                <a:cs typeface="Times New Roman" panose="02020603050405020304" pitchFamily="18" charset="0"/>
              </a:rPr>
              <a:t> con ng</a:t>
            </a:r>
            <a:r>
              <a:rPr lang="vi-VN" sz="2400" b="1" dirty="0">
                <a:solidFill>
                  <a:srgbClr val="FF0000"/>
                </a:solidFill>
                <a:latin typeface="Times New Roman" panose="02020603050405020304" pitchFamily="18" charset="0"/>
                <a:cs typeface="Times New Roman" panose="02020603050405020304" pitchFamily="18" charset="0"/>
              </a:rPr>
              <a:t>ư</a:t>
            </a:r>
            <a:r>
              <a:rPr lang="en-US" sz="2400" b="1" dirty="0" err="1">
                <a:solidFill>
                  <a:srgbClr val="FF0000"/>
                </a:solidFill>
                <a:latin typeface="Times New Roman" panose="02020603050405020304" pitchFamily="18" charset="0"/>
                <a:cs typeface="Times New Roman" panose="02020603050405020304" pitchFamily="18" charset="0"/>
              </a:rPr>
              <a:t>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thông</a:t>
            </a:r>
            <a:r>
              <a:rPr lang="en-US" sz="2400" b="1" dirty="0">
                <a:solidFill>
                  <a:srgbClr val="FF0000"/>
                </a:solidFill>
                <a:latin typeface="Times New Roman" panose="02020603050405020304" pitchFamily="18" charset="0"/>
                <a:cs typeface="Times New Roman" panose="02020603050405020304" pitchFamily="18" charset="0"/>
              </a:rPr>
              <a:t> qua </a:t>
            </a:r>
            <a:r>
              <a:rPr lang="en-US" sz="2400" b="1" dirty="0" err="1">
                <a:solidFill>
                  <a:srgbClr val="FF0000"/>
                </a:solidFill>
                <a:latin typeface="Times New Roman" panose="02020603050405020304" pitchFamily="18" charset="0"/>
                <a:cs typeface="Times New Roman" panose="02020603050405020304" pitchFamily="18" charset="0"/>
              </a:rPr>
              <a:t>sáng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tạo</a:t>
            </a:r>
            <a:endParaRPr lang="en-US" sz="2400"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	- C</a:t>
            </a:r>
            <a:r>
              <a:rPr lang="vi-VN" sz="2200" dirty="0">
                <a:latin typeface="Times New Roman" panose="02020603050405020304" pitchFamily="18" charset="0"/>
                <a:cs typeface="Times New Roman" panose="02020603050405020304" pitchFamily="18" charset="0"/>
              </a:rPr>
              <a:t>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4;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chia </a:t>
            </a:r>
            <a:r>
              <a:rPr lang="en-US" sz="2200" dirty="0" err="1">
                <a:latin typeface="Times New Roman" panose="02020603050405020304" pitchFamily="18" charset="0"/>
                <a:cs typeface="Times New Roman" panose="02020603050405020304" pitchFamily="18" charset="0"/>
              </a:rPr>
              <a:t>sẻ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cs typeface="Times New Roman" panose="02020603050405020304" pitchFamily="18" charset="0"/>
              </a:rPr>
              <a:t>đây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những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nội</a:t>
            </a:r>
            <a:r>
              <a:rPr lang="en-US" sz="2200" i="1" dirty="0">
                <a:latin typeface="Times New Roman" panose="02020603050405020304" pitchFamily="18" charset="0"/>
                <a:cs typeface="Times New Roman" panose="02020603050405020304" pitchFamily="18" charset="0"/>
              </a:rPr>
              <a:t> dung </a:t>
            </a:r>
            <a:r>
              <a:rPr lang="en-US" sz="2200" i="1" dirty="0" err="1">
                <a:latin typeface="Times New Roman" panose="02020603050405020304" pitchFamily="18" charset="0"/>
                <a:cs typeface="Times New Roman" panose="02020603050405020304" pitchFamily="18" charset="0"/>
              </a:rPr>
              <a:t>chưa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được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đề</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cập</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nhấn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mạnh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trong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nghị</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quyết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nhiệm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kỳ</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trước</a:t>
            </a:r>
            <a:r>
              <a:rPr lang="en-US" sz="2200" i="1" dirty="0">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lâp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đổi</a:t>
            </a:r>
            <a:r>
              <a:rPr lang="en-US" sz="2200" dirty="0">
                <a:latin typeface="Times New Roman" panose="02020603050405020304" pitchFamily="18" charset="0"/>
                <a:cs typeface="Times New Roman" panose="02020603050405020304" pitchFamily="18" charset="0"/>
              </a:rPr>
              <a:t> c</a:t>
            </a:r>
            <a:r>
              <a:rPr lang="vi-VN" sz="2200" dirty="0">
                <a:latin typeface="Times New Roman" panose="02020603050405020304" pitchFamily="18" charset="0"/>
                <a:cs typeface="Times New Roman" panose="02020603050405020304" pitchFamily="18" charset="0"/>
              </a:rPr>
              <a:t>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huyện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l</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trọng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a:t>
            </a:r>
            <a:r>
              <a:rPr lang="en-US" sz="2200" dirty="0">
                <a:latin typeface="Times New Roman" panose="02020603050405020304" pitchFamily="18" charset="0"/>
                <a:cs typeface="Times New Roman" panose="02020603050405020304" pitchFamily="18" charset="0"/>
              </a:rPr>
              <a:t> con ng</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chú</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trọng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tr</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minh</a:t>
            </a:r>
            <a:r>
              <a:rPr lang="en-US" sz="2200" dirty="0">
                <a:latin typeface="Times New Roman" panose="02020603050405020304" pitchFamily="18" charset="0"/>
                <a:cs typeface="Times New Roman" panose="02020603050405020304" pitchFamily="18" charset="0"/>
              </a:rPr>
              <a:t>…</a:t>
            </a: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6853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473374" y="651819"/>
            <a:ext cx="10291803" cy="604326"/>
          </a:xfrm>
        </p:spPr>
        <p:txBody>
          <a:bodyPr>
            <a:noAutofit/>
          </a:bodyPr>
          <a:lstStyle/>
          <a:p>
            <a:r>
              <a:rPr lang="en-US" sz="2800" b="1" dirty="0">
                <a:latin typeface="Times New Roman" panose="02020603050405020304" pitchFamily="18" charset="0"/>
                <a:cs typeface="Times New Roman" panose="02020603050405020304" pitchFamily="18" charset="0"/>
              </a:rPr>
              <a:t>III. 04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QUYẾT</a:t>
            </a: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43179" y="1256145"/>
            <a:ext cx="9770669" cy="5394035"/>
          </a:xfrm>
        </p:spPr>
        <p:txBody>
          <a:bodyPr>
            <a:normAutofit fontScale="47500" lnSpcReduction="20000"/>
          </a:bodyPr>
          <a:lstStyle/>
          <a:p>
            <a:pPr marL="0" indent="0" algn="just">
              <a:buNone/>
            </a:pPr>
            <a:endParaRPr lang="en-US" sz="3400" b="1" dirty="0">
              <a:latin typeface="Times New Roman" panose="02020603050405020304" pitchFamily="18" charset="0"/>
              <a:cs typeface="Times New Roman" panose="02020603050405020304" pitchFamily="18" charset="0"/>
            </a:endParaRPr>
          </a:p>
          <a:p>
            <a:pPr marL="0" indent="0" algn="just">
              <a:buNone/>
            </a:pPr>
            <a:r>
              <a:rPr lang="en-US" sz="5100" b="1" dirty="0">
                <a:solidFill>
                  <a:srgbClr val="FF0000"/>
                </a:solidFill>
                <a:latin typeface="Times New Roman" panose="02020603050405020304" pitchFamily="18" charset="0"/>
                <a:cs typeface="Times New Roman" panose="02020603050405020304" pitchFamily="18" charset="0"/>
              </a:rPr>
              <a:t>3. </a:t>
            </a:r>
            <a:r>
              <a:rPr lang="en-US" sz="5100" b="1" dirty="0" err="1">
                <a:solidFill>
                  <a:srgbClr val="FF0000"/>
                </a:solidFill>
                <a:latin typeface="Times New Roman" panose="02020603050405020304" pitchFamily="18" charset="0"/>
                <a:cs typeface="Times New Roman" panose="02020603050405020304" pitchFamily="18" charset="0"/>
              </a:rPr>
              <a:t>Xác</a:t>
            </a:r>
            <a:r>
              <a:rPr lang="en-US" sz="5100" b="1" dirty="0">
                <a:solidFill>
                  <a:srgbClr val="FF0000"/>
                </a:solidFill>
                <a:latin typeface="Times New Roman" panose="02020603050405020304" pitchFamily="18" charset="0"/>
                <a:cs typeface="Times New Roman" panose="02020603050405020304" pitchFamily="18" charset="0"/>
              </a:rPr>
              <a:t> </a:t>
            </a:r>
            <a:r>
              <a:rPr lang="en-US" sz="5100" b="1" dirty="0" err="1">
                <a:solidFill>
                  <a:srgbClr val="FF0000"/>
                </a:solidFill>
                <a:latin typeface="Times New Roman" panose="02020603050405020304" pitchFamily="18" charset="0"/>
                <a:cs typeface="Times New Roman" panose="02020603050405020304" pitchFamily="18" charset="0"/>
              </a:rPr>
              <a:t>định</a:t>
            </a:r>
            <a:r>
              <a:rPr lang="en-US" sz="5100" b="1" dirty="0">
                <a:solidFill>
                  <a:srgbClr val="FF0000"/>
                </a:solidFill>
                <a:latin typeface="Times New Roman" panose="02020603050405020304" pitchFamily="18" charset="0"/>
                <a:cs typeface="Times New Roman" panose="02020603050405020304" pitchFamily="18" charset="0"/>
              </a:rPr>
              <a:t> </a:t>
            </a:r>
            <a:r>
              <a:rPr lang="en-US" sz="5100" b="1" dirty="0" err="1">
                <a:solidFill>
                  <a:srgbClr val="FF0000"/>
                </a:solidFill>
                <a:latin typeface="Times New Roman" panose="02020603050405020304" pitchFamily="18" charset="0"/>
                <a:cs typeface="Times New Roman" panose="02020603050405020304" pitchFamily="18" charset="0"/>
              </a:rPr>
              <a:t>trách</a:t>
            </a:r>
            <a:r>
              <a:rPr lang="en-US" sz="5100" b="1" dirty="0">
                <a:solidFill>
                  <a:srgbClr val="FF0000"/>
                </a:solidFill>
                <a:latin typeface="Times New Roman" panose="02020603050405020304" pitchFamily="18" charset="0"/>
                <a:cs typeface="Times New Roman" panose="02020603050405020304" pitchFamily="18" charset="0"/>
              </a:rPr>
              <a:t> </a:t>
            </a:r>
            <a:r>
              <a:rPr lang="en-US" sz="5100" b="1" dirty="0" err="1">
                <a:solidFill>
                  <a:srgbClr val="FF0000"/>
                </a:solidFill>
                <a:latin typeface="Times New Roman" panose="02020603050405020304" pitchFamily="18" charset="0"/>
                <a:cs typeface="Times New Roman" panose="02020603050405020304" pitchFamily="18" charset="0"/>
              </a:rPr>
              <a:t>nhiệm</a:t>
            </a:r>
            <a:r>
              <a:rPr lang="en-US" sz="5100" b="1" dirty="0">
                <a:solidFill>
                  <a:srgbClr val="FF0000"/>
                </a:solidFill>
                <a:latin typeface="Times New Roman" panose="02020603050405020304" pitchFamily="18" charset="0"/>
                <a:cs typeface="Times New Roman" panose="02020603050405020304" pitchFamily="18" charset="0"/>
              </a:rPr>
              <a:t> </a:t>
            </a:r>
            <a:r>
              <a:rPr lang="en-US" sz="5100" b="1" dirty="0" err="1">
                <a:solidFill>
                  <a:srgbClr val="FF0000"/>
                </a:solidFill>
                <a:latin typeface="Times New Roman" panose="02020603050405020304" pitchFamily="18" charset="0"/>
                <a:cs typeface="Times New Roman" panose="02020603050405020304" pitchFamily="18" charset="0"/>
              </a:rPr>
              <a:t>của</a:t>
            </a:r>
            <a:r>
              <a:rPr lang="en-US" sz="5100" b="1" dirty="0">
                <a:solidFill>
                  <a:srgbClr val="FF0000"/>
                </a:solidFill>
                <a:latin typeface="Times New Roman" panose="02020603050405020304" pitchFamily="18" charset="0"/>
                <a:cs typeface="Times New Roman" panose="02020603050405020304" pitchFamily="18" charset="0"/>
              </a:rPr>
              <a:t> </a:t>
            </a:r>
            <a:r>
              <a:rPr lang="en-US" sz="5100" b="1" dirty="0" err="1">
                <a:solidFill>
                  <a:srgbClr val="FF0000"/>
                </a:solidFill>
                <a:latin typeface="Times New Roman" panose="02020603050405020304" pitchFamily="18" charset="0"/>
                <a:cs typeface="Times New Roman" panose="02020603050405020304" pitchFamily="18" charset="0"/>
              </a:rPr>
              <a:t>Thành</a:t>
            </a:r>
            <a:r>
              <a:rPr lang="en-US" sz="5100" b="1" dirty="0">
                <a:solidFill>
                  <a:srgbClr val="FF0000"/>
                </a:solidFill>
                <a:latin typeface="Times New Roman" panose="02020603050405020304" pitchFamily="18" charset="0"/>
                <a:cs typeface="Times New Roman" panose="02020603050405020304" pitchFamily="18" charset="0"/>
              </a:rPr>
              <a:t> </a:t>
            </a:r>
            <a:r>
              <a:rPr lang="en-US" sz="5100" b="1" dirty="0" err="1">
                <a:solidFill>
                  <a:srgbClr val="FF0000"/>
                </a:solidFill>
                <a:latin typeface="Times New Roman" panose="02020603050405020304" pitchFamily="18" charset="0"/>
                <a:cs typeface="Times New Roman" panose="02020603050405020304" pitchFamily="18" charset="0"/>
              </a:rPr>
              <a:t>phố</a:t>
            </a:r>
            <a:r>
              <a:rPr lang="en-US" sz="5100" b="1" dirty="0">
                <a:solidFill>
                  <a:srgbClr val="FF0000"/>
                </a:solidFill>
                <a:latin typeface="Times New Roman" panose="02020603050405020304" pitchFamily="18" charset="0"/>
                <a:cs typeface="Times New Roman" panose="02020603050405020304" pitchFamily="18" charset="0"/>
              </a:rPr>
              <a:t> </a:t>
            </a:r>
            <a:r>
              <a:rPr lang="en-US" sz="5100" b="1" dirty="0" err="1">
                <a:solidFill>
                  <a:srgbClr val="FF0000"/>
                </a:solidFill>
                <a:latin typeface="Times New Roman" panose="02020603050405020304" pitchFamily="18" charset="0"/>
                <a:cs typeface="Times New Roman" panose="02020603050405020304" pitchFamily="18" charset="0"/>
              </a:rPr>
              <a:t>trong</a:t>
            </a:r>
            <a:r>
              <a:rPr lang="en-US" sz="5100" b="1" dirty="0">
                <a:solidFill>
                  <a:srgbClr val="FF0000"/>
                </a:solidFill>
                <a:latin typeface="Times New Roman" panose="02020603050405020304" pitchFamily="18" charset="0"/>
                <a:cs typeface="Times New Roman" panose="02020603050405020304" pitchFamily="18" charset="0"/>
              </a:rPr>
              <a:t> </a:t>
            </a:r>
            <a:r>
              <a:rPr lang="en-US" sz="5100" b="1" dirty="0" err="1">
                <a:solidFill>
                  <a:srgbClr val="FF0000"/>
                </a:solidFill>
                <a:latin typeface="Times New Roman" panose="02020603050405020304" pitchFamily="18" charset="0"/>
                <a:cs typeface="Times New Roman" panose="02020603050405020304" pitchFamily="18" charset="0"/>
              </a:rPr>
              <a:t>tổng</a:t>
            </a:r>
            <a:r>
              <a:rPr lang="en-US" sz="5100" b="1" dirty="0">
                <a:solidFill>
                  <a:srgbClr val="FF0000"/>
                </a:solidFill>
                <a:latin typeface="Times New Roman" panose="02020603050405020304" pitchFamily="18" charset="0"/>
                <a:cs typeface="Times New Roman" panose="02020603050405020304" pitchFamily="18" charset="0"/>
              </a:rPr>
              <a:t> </a:t>
            </a:r>
            <a:r>
              <a:rPr lang="en-US" sz="5100" b="1" dirty="0" err="1">
                <a:solidFill>
                  <a:srgbClr val="FF0000"/>
                </a:solidFill>
                <a:latin typeface="Times New Roman" panose="02020603050405020304" pitchFamily="18" charset="0"/>
                <a:cs typeface="Times New Roman" panose="02020603050405020304" pitchFamily="18" charset="0"/>
              </a:rPr>
              <a:t>thể</a:t>
            </a:r>
            <a:r>
              <a:rPr lang="en-US" sz="5100" b="1" dirty="0">
                <a:solidFill>
                  <a:srgbClr val="FF0000"/>
                </a:solidFill>
                <a:latin typeface="Times New Roman" panose="02020603050405020304" pitchFamily="18" charset="0"/>
                <a:cs typeface="Times New Roman" panose="02020603050405020304" pitchFamily="18" charset="0"/>
              </a:rPr>
              <a:t> </a:t>
            </a:r>
            <a:r>
              <a:rPr lang="en-US" sz="5100" b="1" dirty="0" err="1">
                <a:solidFill>
                  <a:srgbClr val="FF0000"/>
                </a:solidFill>
                <a:latin typeface="Times New Roman" panose="02020603050405020304" pitchFamily="18" charset="0"/>
                <a:cs typeface="Times New Roman" panose="02020603050405020304" pitchFamily="18" charset="0"/>
              </a:rPr>
              <a:t>chung</a:t>
            </a:r>
            <a:r>
              <a:rPr lang="en-US" sz="5100" b="1" dirty="0">
                <a:solidFill>
                  <a:srgbClr val="FF0000"/>
                </a:solidFill>
                <a:latin typeface="Times New Roman" panose="02020603050405020304" pitchFamily="18" charset="0"/>
                <a:cs typeface="Times New Roman" panose="02020603050405020304" pitchFamily="18" charset="0"/>
              </a:rPr>
              <a:t> </a:t>
            </a:r>
            <a:r>
              <a:rPr lang="en-US" sz="5100" b="1" dirty="0" err="1">
                <a:solidFill>
                  <a:srgbClr val="FF0000"/>
                </a:solidFill>
                <a:latin typeface="Times New Roman" panose="02020603050405020304" pitchFamily="18" charset="0"/>
                <a:cs typeface="Times New Roman" panose="02020603050405020304" pitchFamily="18" charset="0"/>
              </a:rPr>
              <a:t>cả</a:t>
            </a:r>
            <a:r>
              <a:rPr lang="en-US" sz="5100" b="1" dirty="0">
                <a:solidFill>
                  <a:srgbClr val="FF0000"/>
                </a:solidFill>
                <a:latin typeface="Times New Roman" panose="02020603050405020304" pitchFamily="18" charset="0"/>
                <a:cs typeface="Times New Roman" panose="02020603050405020304" pitchFamily="18" charset="0"/>
              </a:rPr>
              <a:t> n</a:t>
            </a:r>
            <a:r>
              <a:rPr lang="vi-VN" sz="5100" b="1" dirty="0">
                <a:solidFill>
                  <a:srgbClr val="FF0000"/>
                </a:solidFill>
                <a:latin typeface="Times New Roman" panose="02020603050405020304" pitchFamily="18" charset="0"/>
                <a:cs typeface="Times New Roman" panose="02020603050405020304" pitchFamily="18" charset="0"/>
              </a:rPr>
              <a:t>ư</a:t>
            </a:r>
            <a:r>
              <a:rPr lang="en-US" sz="5100" b="1" dirty="0" err="1">
                <a:solidFill>
                  <a:srgbClr val="FF0000"/>
                </a:solidFill>
                <a:latin typeface="Times New Roman" panose="02020603050405020304" pitchFamily="18" charset="0"/>
                <a:cs typeface="Times New Roman" panose="02020603050405020304" pitchFamily="18" charset="0"/>
              </a:rPr>
              <a:t>ớc</a:t>
            </a:r>
            <a:r>
              <a:rPr lang="en-US" sz="5100" b="1" dirty="0">
                <a:solidFill>
                  <a:srgbClr val="FF0000"/>
                </a:solidFill>
                <a:latin typeface="Times New Roman" panose="02020603050405020304" pitchFamily="18" charset="0"/>
                <a:cs typeface="Times New Roman" panose="02020603050405020304" pitchFamily="18" charset="0"/>
              </a:rPr>
              <a:t>. </a:t>
            </a:r>
          </a:p>
          <a:p>
            <a:pPr marL="0" indent="0" algn="just">
              <a:buNone/>
            </a:pPr>
            <a:endParaRPr lang="en-US" sz="2800" b="1" dirty="0">
              <a:latin typeface="Times New Roman" panose="02020603050405020304" pitchFamily="18" charset="0"/>
              <a:cs typeface="Times New Roman" panose="02020603050405020304" pitchFamily="18" charset="0"/>
            </a:endParaRPr>
          </a:p>
          <a:p>
            <a:pPr algn="just">
              <a:spcAft>
                <a:spcPts val="600"/>
              </a:spcAft>
              <a:buFontTx/>
              <a:buChar char="-"/>
            </a:pPr>
            <a:r>
              <a:rPr lang="en-US" sz="4600" dirty="0" err="1">
                <a:latin typeface="Times New Roman" panose="02020603050405020304" pitchFamily="18" charset="0"/>
                <a:cs typeface="Times New Roman" panose="02020603050405020304" pitchFamily="18" charset="0"/>
              </a:rPr>
              <a:t>Đại</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hội</a:t>
            </a:r>
            <a:r>
              <a:rPr lang="en-US" sz="4600" dirty="0">
                <a:latin typeface="Times New Roman" panose="02020603050405020304" pitchFamily="18" charset="0"/>
                <a:cs typeface="Times New Roman" panose="02020603050405020304" pitchFamily="18" charset="0"/>
              </a:rPr>
              <a:t> XI </a:t>
            </a:r>
            <a:r>
              <a:rPr lang="en-US" sz="4600" dirty="0" err="1">
                <a:latin typeface="Times New Roman" panose="02020603050405020304" pitchFamily="18" charset="0"/>
                <a:cs typeface="Times New Roman" panose="02020603050405020304" pitchFamily="18" charset="0"/>
              </a:rPr>
              <a:t>đã</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đề</a:t>
            </a:r>
            <a:r>
              <a:rPr lang="en-US" sz="4600" dirty="0">
                <a:latin typeface="Times New Roman" panose="02020603050405020304" pitchFamily="18" charset="0"/>
                <a:cs typeface="Times New Roman" panose="02020603050405020304" pitchFamily="18" charset="0"/>
              </a:rPr>
              <a:t> ra </a:t>
            </a:r>
            <a:r>
              <a:rPr lang="en-US" sz="4600" b="1" dirty="0">
                <a:latin typeface="Times New Roman" panose="02020603050405020304" pitchFamily="18" charset="0"/>
                <a:cs typeface="Times New Roman" panose="02020603050405020304" pitchFamily="18" charset="0"/>
              </a:rPr>
              <a:t>04</a:t>
            </a:r>
            <a:r>
              <a:rPr lang="en-US" sz="4600"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chương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trình</a:t>
            </a:r>
            <a:r>
              <a:rPr lang="en-US" sz="4600" b="1"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phát</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triển</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được</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cụ</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thể</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hóa</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thành</a:t>
            </a:r>
            <a:r>
              <a:rPr lang="en-US" sz="4600" dirty="0">
                <a:latin typeface="Times New Roman" panose="02020603050405020304" pitchFamily="18" charset="0"/>
                <a:cs typeface="Times New Roman" panose="02020603050405020304" pitchFamily="18" charset="0"/>
              </a:rPr>
              <a:t> </a:t>
            </a:r>
            <a:r>
              <a:rPr lang="en-US" sz="4600" b="1" dirty="0">
                <a:latin typeface="Times New Roman" panose="02020603050405020304" pitchFamily="18" charset="0"/>
                <a:cs typeface="Times New Roman" panose="02020603050405020304" pitchFamily="18" charset="0"/>
              </a:rPr>
              <a:t>51</a:t>
            </a:r>
            <a:r>
              <a:rPr lang="en-US" sz="4600"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đề</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án</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chương</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trình</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thành</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phần</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của</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Thành</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phố</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Hồ</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Chí</a:t>
            </a:r>
            <a:r>
              <a:rPr lang="en-US" sz="4600" dirty="0">
                <a:latin typeface="Times New Roman" panose="02020603050405020304" pitchFamily="18" charset="0"/>
                <a:cs typeface="Times New Roman" panose="02020603050405020304" pitchFamily="18" charset="0"/>
              </a:rPr>
              <a:t> Minh 2020 – 2025/2030 </a:t>
            </a:r>
            <a:r>
              <a:rPr lang="en-US" sz="4600" dirty="0" err="1">
                <a:latin typeface="Times New Roman" panose="02020603050405020304" pitchFamily="18" charset="0"/>
                <a:cs typeface="Times New Roman" panose="02020603050405020304" pitchFamily="18" charset="0"/>
              </a:rPr>
              <a:t>góp</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phần</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phát</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triển</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đất</a:t>
            </a:r>
            <a:r>
              <a:rPr lang="en-US" sz="4600" dirty="0">
                <a:latin typeface="Times New Roman" panose="02020603050405020304" pitchFamily="18" charset="0"/>
                <a:cs typeface="Times New Roman" panose="02020603050405020304" pitchFamily="18" charset="0"/>
              </a:rPr>
              <a:t> n</a:t>
            </a:r>
            <a:r>
              <a:rPr lang="vi-VN" sz="4600" dirty="0">
                <a:latin typeface="Times New Roman" panose="02020603050405020304" pitchFamily="18" charset="0"/>
                <a:cs typeface="Times New Roman" panose="02020603050405020304" pitchFamily="18" charset="0"/>
              </a:rPr>
              <a:t>ư</a:t>
            </a:r>
            <a:r>
              <a:rPr lang="en-US" sz="4600" dirty="0" err="1">
                <a:latin typeface="Times New Roman" panose="02020603050405020304" pitchFamily="18" charset="0"/>
                <a:cs typeface="Times New Roman" panose="02020603050405020304" pitchFamily="18" charset="0"/>
              </a:rPr>
              <a:t>ớc</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với</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tinh</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thần</a:t>
            </a:r>
            <a:r>
              <a:rPr lang="en-US" sz="4600" dirty="0">
                <a:latin typeface="Times New Roman" panose="02020603050405020304" pitchFamily="18" charset="0"/>
                <a:cs typeface="Times New Roman" panose="02020603050405020304" pitchFamily="18" charset="0"/>
              </a:rPr>
              <a:t> </a:t>
            </a:r>
            <a:r>
              <a:rPr lang="en-US" sz="4600" b="1" dirty="0">
                <a:latin typeface="Times New Roman" panose="02020603050405020304" pitchFamily="18" charset="0"/>
                <a:cs typeface="Times New Roman" panose="02020603050405020304" pitchFamily="18" charset="0"/>
              </a:rPr>
              <a:t>“</a:t>
            </a:r>
            <a:r>
              <a:rPr lang="en-US" sz="4600" b="1" dirty="0" err="1">
                <a:latin typeface="Times New Roman" panose="02020603050405020304" pitchFamily="18" charset="0"/>
                <a:cs typeface="Times New Roman" panose="02020603050405020304" pitchFamily="18" charset="0"/>
              </a:rPr>
              <a:t>vì</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cả</a:t>
            </a:r>
            <a:r>
              <a:rPr lang="en-US" sz="4600" b="1" dirty="0">
                <a:latin typeface="Times New Roman" panose="02020603050405020304" pitchFamily="18" charset="0"/>
                <a:cs typeface="Times New Roman" panose="02020603050405020304" pitchFamily="18" charset="0"/>
              </a:rPr>
              <a:t> n</a:t>
            </a:r>
            <a:r>
              <a:rPr lang="vi-VN" sz="4600" b="1" dirty="0">
                <a:latin typeface="Times New Roman" panose="02020603050405020304" pitchFamily="18" charset="0"/>
                <a:cs typeface="Times New Roman" panose="02020603050405020304" pitchFamily="18" charset="0"/>
              </a:rPr>
              <a:t>ư</a:t>
            </a:r>
            <a:r>
              <a:rPr lang="en-US" sz="4600" b="1" dirty="0" err="1">
                <a:latin typeface="Times New Roman" panose="02020603050405020304" pitchFamily="18" charset="0"/>
                <a:cs typeface="Times New Roman" panose="02020603050405020304" pitchFamily="18" charset="0"/>
              </a:rPr>
              <a:t>ớc</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cùng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cả</a:t>
            </a:r>
            <a:r>
              <a:rPr lang="en-US" sz="4600" b="1" dirty="0">
                <a:latin typeface="Times New Roman" panose="02020603050405020304" pitchFamily="18" charset="0"/>
                <a:cs typeface="Times New Roman" panose="02020603050405020304" pitchFamily="18" charset="0"/>
              </a:rPr>
              <a:t> n</a:t>
            </a:r>
            <a:r>
              <a:rPr lang="vi-VN" sz="4600" b="1" dirty="0">
                <a:latin typeface="Times New Roman" panose="02020603050405020304" pitchFamily="18" charset="0"/>
                <a:cs typeface="Times New Roman" panose="02020603050405020304" pitchFamily="18" charset="0"/>
              </a:rPr>
              <a:t>ư</a:t>
            </a:r>
            <a:r>
              <a:rPr lang="en-US" sz="4600" b="1" dirty="0" err="1">
                <a:latin typeface="Times New Roman" panose="02020603050405020304" pitchFamily="18" charset="0"/>
                <a:cs typeface="Times New Roman" panose="02020603050405020304" pitchFamily="18" charset="0"/>
              </a:rPr>
              <a:t>ớc</a:t>
            </a:r>
            <a:r>
              <a:rPr lang="en-US" sz="4600" b="1" dirty="0">
                <a:latin typeface="Times New Roman" panose="02020603050405020304" pitchFamily="18" charset="0"/>
                <a:cs typeface="Times New Roman" panose="02020603050405020304" pitchFamily="18" charset="0"/>
              </a:rPr>
              <a:t>”.</a:t>
            </a:r>
          </a:p>
          <a:p>
            <a:pPr algn="just">
              <a:spcAft>
                <a:spcPts val="600"/>
              </a:spcAft>
              <a:buFontTx/>
              <a:buChar char="-"/>
            </a:pPr>
            <a:r>
              <a:rPr lang="en-US" sz="4600" dirty="0" err="1">
                <a:latin typeface="Times New Roman" panose="02020603050405020304" pitchFamily="18" charset="0"/>
                <a:cs typeface="Times New Roman" panose="02020603050405020304" pitchFamily="18" charset="0"/>
              </a:rPr>
              <a:t>Năng</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suất</a:t>
            </a:r>
            <a:r>
              <a:rPr lang="en-US" sz="4600" dirty="0">
                <a:latin typeface="Times New Roman" panose="02020603050405020304" pitchFamily="18" charset="0"/>
                <a:cs typeface="Times New Roman" panose="02020603050405020304" pitchFamily="18" charset="0"/>
              </a:rPr>
              <a:t> lao </a:t>
            </a:r>
            <a:r>
              <a:rPr lang="en-US" sz="4600" dirty="0" err="1">
                <a:latin typeface="Times New Roman" panose="02020603050405020304" pitchFamily="18" charset="0"/>
                <a:cs typeface="Times New Roman" panose="02020603050405020304" pitchFamily="18" charset="0"/>
              </a:rPr>
              <a:t>động</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cao</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hơn</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bình</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quân</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cả</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nước</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trên</a:t>
            </a:r>
            <a:r>
              <a:rPr lang="en-US" sz="4600" dirty="0">
                <a:latin typeface="Times New Roman" panose="02020603050405020304" pitchFamily="18" charset="0"/>
                <a:cs typeface="Times New Roman" panose="02020603050405020304" pitchFamily="18" charset="0"/>
              </a:rPr>
              <a:t> </a:t>
            </a:r>
            <a:r>
              <a:rPr lang="en-US" sz="4600" b="1" dirty="0">
                <a:latin typeface="Times New Roman" panose="02020603050405020304" pitchFamily="18" charset="0"/>
                <a:cs typeface="Times New Roman" panose="02020603050405020304" pitchFamily="18" charset="0"/>
              </a:rPr>
              <a:t>2,8 </a:t>
            </a:r>
            <a:r>
              <a:rPr lang="en-US" sz="4600" b="1" dirty="0" err="1">
                <a:latin typeface="Times New Roman" panose="02020603050405020304" pitchFamily="18" charset="0"/>
                <a:cs typeface="Times New Roman" panose="02020603050405020304" pitchFamily="18" charset="0"/>
              </a:rPr>
              <a:t>lần</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tỷ</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trọng</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đóng</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góp</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vào</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kinh</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tế</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cả</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nước</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liên</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tục</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tăng</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đạt</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khoảng</a:t>
            </a:r>
            <a:r>
              <a:rPr lang="en-US" sz="4600" dirty="0">
                <a:latin typeface="Times New Roman" panose="02020603050405020304" pitchFamily="18" charset="0"/>
                <a:cs typeface="Times New Roman" panose="02020603050405020304" pitchFamily="18" charset="0"/>
              </a:rPr>
              <a:t> </a:t>
            </a:r>
            <a:r>
              <a:rPr lang="en-US" sz="4600" b="1" dirty="0">
                <a:latin typeface="Times New Roman" panose="02020603050405020304" pitchFamily="18" charset="0"/>
                <a:cs typeface="Times New Roman" panose="02020603050405020304" pitchFamily="18" charset="0"/>
              </a:rPr>
              <a:t>23% GDP </a:t>
            </a:r>
            <a:r>
              <a:rPr lang="en-US" sz="4600" dirty="0" err="1">
                <a:latin typeface="Times New Roman" panose="02020603050405020304" pitchFamily="18" charset="0"/>
                <a:cs typeface="Times New Roman" panose="02020603050405020304" pitchFamily="18" charset="0"/>
              </a:rPr>
              <a:t>của</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Việt</a:t>
            </a:r>
            <a:r>
              <a:rPr lang="en-US" sz="4600" dirty="0">
                <a:latin typeface="Times New Roman" panose="02020603050405020304" pitchFamily="18" charset="0"/>
                <a:cs typeface="Times New Roman" panose="02020603050405020304" pitchFamily="18" charset="0"/>
              </a:rPr>
              <a:t> Nam; </a:t>
            </a:r>
            <a:r>
              <a:rPr lang="en-US" sz="4600" b="1" dirty="0" err="1">
                <a:latin typeface="Times New Roman" panose="02020603050405020304" pitchFamily="18" charset="0"/>
                <a:cs typeface="Times New Roman" panose="02020603050405020304" pitchFamily="18" charset="0"/>
              </a:rPr>
              <a:t>là</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trung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tâm</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dịch</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vụ</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và</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công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nghiệp</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lớn</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nhất</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cả</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nước</a:t>
            </a:r>
            <a:r>
              <a:rPr lang="en-US" sz="4600" b="1" dirty="0">
                <a:latin typeface="Times New Roman" panose="02020603050405020304" pitchFamily="18" charset="0"/>
                <a:cs typeface="Times New Roman" panose="02020603050405020304" pitchFamily="18" charset="0"/>
              </a:rPr>
              <a:t>;</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là</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một</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địa</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phương</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đi</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đầu</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trong</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sản</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xuất</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và</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dịch</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vụ</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công</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nghệ</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cao</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xây</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dựng</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đô</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thị</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thông</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minh</a:t>
            </a:r>
            <a:r>
              <a:rPr lang="en-US" sz="4600" dirty="0">
                <a:latin typeface="Times New Roman" panose="02020603050405020304" pitchFamily="18" charset="0"/>
                <a:cs typeface="Times New Roman" panose="02020603050405020304" pitchFamily="18" charset="0"/>
              </a:rPr>
              <a:t>; </a:t>
            </a:r>
          </a:p>
          <a:p>
            <a:pPr algn="just">
              <a:spcAft>
                <a:spcPts val="600"/>
              </a:spcAft>
              <a:buFontTx/>
              <a:buChar char="-"/>
            </a:pPr>
            <a:r>
              <a:rPr lang="en-US" sz="4600" dirty="0" err="1">
                <a:latin typeface="Times New Roman" panose="02020603050405020304" pitchFamily="18" charset="0"/>
                <a:cs typeface="Times New Roman" panose="02020603050405020304" pitchFamily="18" charset="0"/>
              </a:rPr>
              <a:t>Đồng</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chí</a:t>
            </a:r>
            <a:r>
              <a:rPr lang="en-US" sz="4600"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Thủ</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tướng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Nguyễn</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Xuân</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Phúc</a:t>
            </a:r>
            <a:r>
              <a:rPr lang="en-US" sz="4600" b="1"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nhấn</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mạnh</a:t>
            </a:r>
            <a:r>
              <a:rPr lang="en-US" sz="4600" dirty="0">
                <a:latin typeface="Times New Roman" panose="02020603050405020304" pitchFamily="18" charset="0"/>
                <a:cs typeface="Times New Roman" panose="02020603050405020304" pitchFamily="18" charset="0"/>
              </a:rPr>
              <a:t>: “… </a:t>
            </a:r>
            <a:r>
              <a:rPr lang="en-US" sz="4600" i="1" dirty="0" err="1">
                <a:latin typeface="Times New Roman" panose="02020603050405020304" pitchFamily="18" charset="0"/>
                <a:cs typeface="Times New Roman" panose="02020603050405020304" pitchFamily="18" charset="0"/>
              </a:rPr>
              <a:t>Thành</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phố</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luôn</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đi</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đầu</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trong</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tạo</a:t>
            </a:r>
            <a:r>
              <a:rPr lang="en-US" sz="4600" i="1" dirty="0">
                <a:latin typeface="Times New Roman" panose="02020603050405020304" pitchFamily="18" charset="0"/>
                <a:cs typeface="Times New Roman" panose="02020603050405020304" pitchFamily="18" charset="0"/>
              </a:rPr>
              <a:t> ra </a:t>
            </a:r>
            <a:r>
              <a:rPr lang="en-US" sz="4600" i="1" dirty="0" err="1">
                <a:latin typeface="Times New Roman" panose="02020603050405020304" pitchFamily="18" charset="0"/>
                <a:cs typeface="Times New Roman" panose="02020603050405020304" pitchFamily="18" charset="0"/>
              </a:rPr>
              <a:t>những</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cơ</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chế</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chính</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sách</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đột</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phá</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để</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huy</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động</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phân</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bổ</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sử</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dụng</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có</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hiệu</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quả</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các</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nguồn</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lực</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Cùng</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với</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cả</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nước</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thành</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phố</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cần</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sớm</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có</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lời</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giải</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cho</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bài</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toán</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tháo</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gỡ</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các</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điểm</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nghẽn</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các</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nút</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thắt</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để</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các</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nguồn</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lực</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rất</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lớn</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từ</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đất</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đai</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từ</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xã</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hội</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trong</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dân</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từ</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các</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thành</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phần</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kinh</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tế</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và</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từ</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bên</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ngoài</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được</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giải</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phóng</a:t>
            </a:r>
            <a:r>
              <a:rPr lang="en-US" sz="4600" i="1" dirty="0">
                <a:latin typeface="Times New Roman" panose="02020603050405020304" pitchFamily="18" charset="0"/>
                <a:cs typeface="Times New Roman" panose="02020603050405020304" pitchFamily="18" charset="0"/>
              </a:rPr>
              <a:t>, bung ra, </a:t>
            </a:r>
            <a:r>
              <a:rPr lang="en-US" sz="4600" i="1" dirty="0" err="1">
                <a:latin typeface="Times New Roman" panose="02020603050405020304" pitchFamily="18" charset="0"/>
                <a:cs typeface="Times New Roman" panose="02020603050405020304" pitchFamily="18" charset="0"/>
              </a:rPr>
              <a:t>phát</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triển</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mạnh</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mẽ</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đúng</a:t>
            </a:r>
            <a:r>
              <a:rPr lang="en-US" sz="4600" i="1" dirty="0">
                <a:latin typeface="Times New Roman" panose="02020603050405020304" pitchFamily="18" charset="0"/>
                <a:cs typeface="Times New Roman" panose="02020603050405020304" pitchFamily="18" charset="0"/>
              </a:rPr>
              <a:t> </a:t>
            </a:r>
            <a:r>
              <a:rPr lang="en-US" sz="4600" i="1" dirty="0" err="1">
                <a:latin typeface="Times New Roman" panose="02020603050405020304" pitchFamily="18" charset="0"/>
                <a:cs typeface="Times New Roman" panose="02020603050405020304" pitchFamily="18" charset="0"/>
              </a:rPr>
              <a:t>hướng</a:t>
            </a:r>
            <a:r>
              <a:rPr lang="en-US" sz="4600" i="1" dirty="0">
                <a:latin typeface="Times New Roman" panose="02020603050405020304" pitchFamily="18" charset="0"/>
                <a:cs typeface="Times New Roman" panose="02020603050405020304" pitchFamily="18" charset="0"/>
              </a:rPr>
              <a:t>”</a:t>
            </a:r>
          </a:p>
          <a:p>
            <a:pPr marL="0" indent="0" algn="just">
              <a:buNone/>
            </a:pPr>
            <a:r>
              <a:rPr lang="en-US" sz="2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83760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473374" y="651819"/>
            <a:ext cx="10291803" cy="604326"/>
          </a:xfrm>
        </p:spPr>
        <p:txBody>
          <a:bodyPr>
            <a:noAutofit/>
          </a:bodyPr>
          <a:lstStyle/>
          <a:p>
            <a:r>
              <a:rPr lang="en-US" sz="2800" b="1" dirty="0">
                <a:latin typeface="Times New Roman" panose="02020603050405020304" pitchFamily="18" charset="0"/>
                <a:cs typeface="Times New Roman" panose="02020603050405020304" pitchFamily="18" charset="0"/>
              </a:rPr>
              <a:t>III. 04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QUYẾT</a:t>
            </a: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43179" y="1256146"/>
            <a:ext cx="9770669" cy="5394035"/>
          </a:xfrm>
        </p:spPr>
        <p:txBody>
          <a:bodyPr>
            <a:normAutofit fontScale="62500" lnSpcReduction="20000"/>
          </a:bodyPr>
          <a:lstStyle/>
          <a:p>
            <a:pPr marL="0" indent="0" algn="just">
              <a:buNone/>
            </a:pPr>
            <a:endParaRPr lang="en-US" sz="2800" b="1" dirty="0">
              <a:latin typeface="Times New Roman" panose="02020603050405020304" pitchFamily="18" charset="0"/>
              <a:cs typeface="Times New Roman" panose="02020603050405020304" pitchFamily="18" charset="0"/>
            </a:endParaRPr>
          </a:p>
          <a:p>
            <a:pPr marL="0" indent="0" algn="just">
              <a:buNone/>
            </a:pPr>
            <a:r>
              <a:rPr lang="en-US" sz="3800" b="1" dirty="0">
                <a:solidFill>
                  <a:srgbClr val="FF0000"/>
                </a:solidFill>
                <a:latin typeface="Times New Roman" panose="02020603050405020304" pitchFamily="18" charset="0"/>
                <a:cs typeface="Times New Roman" panose="02020603050405020304" pitchFamily="18" charset="0"/>
              </a:rPr>
              <a:t>4. </a:t>
            </a:r>
            <a:r>
              <a:rPr lang="en-US" sz="3800" b="1" dirty="0" err="1">
                <a:solidFill>
                  <a:srgbClr val="FF0000"/>
                </a:solidFill>
                <a:latin typeface="Times New Roman" panose="02020603050405020304" pitchFamily="18" charset="0"/>
                <a:cs typeface="Times New Roman" panose="02020603050405020304" pitchFamily="18" charset="0"/>
              </a:rPr>
              <a:t>Không</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gian</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văn</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hóa</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Hồ</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Chí</a:t>
            </a:r>
            <a:r>
              <a:rPr lang="en-US" sz="3800" b="1" dirty="0">
                <a:solidFill>
                  <a:srgbClr val="FF0000"/>
                </a:solidFill>
                <a:latin typeface="Times New Roman" panose="02020603050405020304" pitchFamily="18" charset="0"/>
                <a:cs typeface="Times New Roman" panose="02020603050405020304" pitchFamily="18" charset="0"/>
              </a:rPr>
              <a:t> Minh. </a:t>
            </a:r>
          </a:p>
          <a:p>
            <a:pPr marL="0" indent="0" algn="just">
              <a:buNone/>
            </a:pPr>
            <a:endParaRPr lang="en-US" sz="3400" b="1" dirty="0">
              <a:latin typeface="Times New Roman" panose="02020603050405020304" pitchFamily="18" charset="0"/>
              <a:cs typeface="Times New Roman" panose="02020603050405020304" pitchFamily="18" charset="0"/>
            </a:endParaRPr>
          </a:p>
          <a:p>
            <a:pPr algn="just">
              <a:spcAft>
                <a:spcPts val="600"/>
              </a:spcAft>
              <a:buFontTx/>
              <a:buChar char="-"/>
            </a:pPr>
            <a:r>
              <a:rPr lang="en-US" sz="4200" dirty="0" err="1">
                <a:latin typeface="Times New Roman" panose="02020603050405020304" pitchFamily="18" charset="0"/>
                <a:cs typeface="Times New Roman" panose="02020603050405020304" pitchFamily="18" charset="0"/>
              </a:rPr>
              <a:t>Việc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học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tập</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làm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theo</a:t>
            </a:r>
            <a:r>
              <a:rPr lang="en-US" sz="4200" dirty="0">
                <a:latin typeface="Times New Roman" panose="02020603050405020304" pitchFamily="18" charset="0"/>
                <a:cs typeface="Times New Roman" panose="02020603050405020304" pitchFamily="18" charset="0"/>
              </a:rPr>
              <a:t> t</a:t>
            </a:r>
            <a:r>
              <a:rPr lang="vi-VN" sz="4200" dirty="0">
                <a:latin typeface="Times New Roman" panose="02020603050405020304" pitchFamily="18" charset="0"/>
                <a:cs typeface="Times New Roman" panose="02020603050405020304" pitchFamily="18" charset="0"/>
              </a:rPr>
              <a:t>ư</a:t>
            </a:r>
            <a:r>
              <a:rPr lang="en-US" sz="4200" dirty="0">
                <a:latin typeface="Times New Roman" panose="02020603050405020304" pitchFamily="18" charset="0"/>
                <a:cs typeface="Times New Roman" panose="02020603050405020304" pitchFamily="18" charset="0"/>
              </a:rPr>
              <a:t> t</a:t>
            </a:r>
            <a:r>
              <a:rPr lang="vi-VN" sz="4200" dirty="0">
                <a:latin typeface="Times New Roman" panose="02020603050405020304" pitchFamily="18" charset="0"/>
                <a:cs typeface="Times New Roman" panose="02020603050405020304" pitchFamily="18" charset="0"/>
              </a:rPr>
              <a:t>ư</a:t>
            </a:r>
            <a:r>
              <a:rPr lang="en-US" sz="4200" dirty="0" err="1">
                <a:latin typeface="Times New Roman" panose="02020603050405020304" pitchFamily="18" charset="0"/>
                <a:cs typeface="Times New Roman" panose="02020603050405020304" pitchFamily="18" charset="0"/>
              </a:rPr>
              <a:t>ởng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đạo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đức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phong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cách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Hồ</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Chí</a:t>
            </a:r>
            <a:r>
              <a:rPr lang="en-US" sz="4200" dirty="0">
                <a:latin typeface="Times New Roman" panose="02020603050405020304" pitchFamily="18" charset="0"/>
                <a:cs typeface="Times New Roman" panose="02020603050405020304" pitchFamily="18" charset="0"/>
              </a:rPr>
              <a:t> Minh </a:t>
            </a:r>
            <a:r>
              <a:rPr lang="en-US" sz="4200" dirty="0" err="1">
                <a:latin typeface="Times New Roman" panose="02020603050405020304" pitchFamily="18" charset="0"/>
                <a:cs typeface="Times New Roman" panose="02020603050405020304" pitchFamily="18" charset="0"/>
              </a:rPr>
              <a:t>đã</a:t>
            </a:r>
            <a:r>
              <a:rPr lang="en-US" sz="4200" dirty="0">
                <a:latin typeface="Times New Roman" panose="02020603050405020304" pitchFamily="18" charset="0"/>
                <a:cs typeface="Times New Roman" panose="02020603050405020304" pitchFamily="18" charset="0"/>
              </a:rPr>
              <a:t> đ</a:t>
            </a:r>
            <a:r>
              <a:rPr lang="vi-VN" sz="4200" dirty="0">
                <a:latin typeface="Times New Roman" panose="02020603050405020304" pitchFamily="18" charset="0"/>
                <a:cs typeface="Times New Roman" panose="02020603050405020304" pitchFamily="18" charset="0"/>
              </a:rPr>
              <a:t>ư</a:t>
            </a:r>
            <a:r>
              <a:rPr lang="en-US" sz="4200" dirty="0" err="1">
                <a:latin typeface="Times New Roman" panose="02020603050405020304" pitchFamily="18" charset="0"/>
                <a:cs typeface="Times New Roman" panose="02020603050405020304" pitchFamily="18" charset="0"/>
              </a:rPr>
              <a:t>ợc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triển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khai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sâu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rộng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a:t>
            </a:r>
            <a:r>
              <a:rPr lang="vi-VN" sz="4200" dirty="0">
                <a:latin typeface="Times New Roman" panose="02020603050405020304" pitchFamily="18" charset="0"/>
                <a:cs typeface="Times New Roman" panose="02020603050405020304" pitchFamily="18" charset="0"/>
              </a:rPr>
              <a:t>ư</a:t>
            </a:r>
            <a:r>
              <a:rPr lang="en-US" sz="4200" dirty="0" err="1">
                <a:latin typeface="Times New Roman" panose="02020603050405020304" pitchFamily="18" charset="0"/>
                <a:cs typeface="Times New Roman" panose="02020603050405020304" pitchFamily="18" charset="0"/>
              </a:rPr>
              <a:t>ờng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xuyên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đạt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được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những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kết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quả</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nhất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định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sức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lan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tỏa</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tác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động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mạnh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mẽ</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trong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toàn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Đảng</a:t>
            </a:r>
            <a:r>
              <a:rPr lang="en-US" sz="4200" dirty="0">
                <a:latin typeface="Times New Roman" panose="02020603050405020304" pitchFamily="18" charset="0"/>
                <a:cs typeface="Times New Roman" panose="02020603050405020304" pitchFamily="18" charset="0"/>
              </a:rPr>
              <a:t>, </a:t>
            </a:r>
            <a:br>
              <a:rPr lang="en-US" sz="4200" dirty="0">
                <a:latin typeface="Times New Roman" panose="02020603050405020304" pitchFamily="18" charset="0"/>
                <a:cs typeface="Times New Roman" panose="02020603050405020304" pitchFamily="18" charset="0"/>
              </a:rPr>
            </a:br>
            <a:r>
              <a:rPr lang="en-US" sz="4200" dirty="0" err="1">
                <a:latin typeface="Times New Roman" panose="02020603050405020304" pitchFamily="18" charset="0"/>
                <a:cs typeface="Times New Roman" panose="02020603050405020304" pitchFamily="18" charset="0"/>
              </a:rPr>
              <a:t>hệ</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thống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chính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trị</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trong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nhân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dân</a:t>
            </a:r>
            <a:endParaRPr lang="en-US" sz="4200" dirty="0">
              <a:latin typeface="Times New Roman" panose="02020603050405020304" pitchFamily="18" charset="0"/>
              <a:cs typeface="Times New Roman" panose="02020603050405020304" pitchFamily="18" charset="0"/>
            </a:endParaRPr>
          </a:p>
          <a:p>
            <a:pPr algn="just">
              <a:spcAft>
                <a:spcPts val="600"/>
              </a:spcAft>
              <a:buFontTx/>
              <a:buChar char="-"/>
            </a:pPr>
            <a:r>
              <a:rPr lang="en-US" sz="4200" dirty="0" err="1">
                <a:latin typeface="Times New Roman" panose="02020603050405020304" pitchFamily="18" charset="0"/>
                <a:cs typeface="Times New Roman" panose="02020603050405020304" pitchFamily="18" charset="0"/>
              </a:rPr>
              <a:t>Kể</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từ</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năm</a:t>
            </a:r>
            <a:r>
              <a:rPr lang="en-US" sz="4200" dirty="0">
                <a:latin typeface="Times New Roman" panose="02020603050405020304" pitchFamily="18" charset="0"/>
                <a:cs typeface="Times New Roman" panose="02020603050405020304" pitchFamily="18" charset="0"/>
              </a:rPr>
              <a:t> 2006 </a:t>
            </a:r>
            <a:r>
              <a:rPr lang="en-US" sz="4200" dirty="0" err="1">
                <a:latin typeface="Times New Roman" panose="02020603050405020304" pitchFamily="18" charset="0"/>
                <a:cs typeface="Times New Roman" panose="02020603050405020304" pitchFamily="18" charset="0"/>
              </a:rPr>
              <a:t>đến</a:t>
            </a:r>
            <a:r>
              <a:rPr lang="en-US" sz="4200" dirty="0">
                <a:latin typeface="Times New Roman" panose="02020603050405020304" pitchFamily="18" charset="0"/>
                <a:cs typeface="Times New Roman" panose="02020603050405020304" pitchFamily="18" charset="0"/>
              </a:rPr>
              <a:t> nay, </a:t>
            </a:r>
            <a:r>
              <a:rPr lang="en-US" sz="4200" dirty="0" err="1">
                <a:latin typeface="Times New Roman" panose="02020603050405020304" pitchFamily="18" charset="0"/>
                <a:cs typeface="Times New Roman" panose="02020603050405020304" pitchFamily="18" charset="0"/>
              </a:rPr>
              <a:t>Đảng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bộ</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chính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quyền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Nhân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dân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thành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phố</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nhận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thức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sâu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sắc</a:t>
            </a:r>
            <a:r>
              <a:rPr lang="en-US" sz="4200" dirty="0">
                <a:latin typeface="Times New Roman" panose="02020603050405020304" pitchFamily="18" charset="0"/>
                <a:cs typeface="Times New Roman" panose="02020603050405020304" pitchFamily="18" charset="0"/>
              </a:rPr>
              <a:t> t</a:t>
            </a:r>
            <a:r>
              <a:rPr lang="vi-VN" sz="4200" dirty="0">
                <a:latin typeface="Times New Roman" panose="02020603050405020304" pitchFamily="18" charset="0"/>
                <a:cs typeface="Times New Roman" panose="02020603050405020304" pitchFamily="18" charset="0"/>
              </a:rPr>
              <a:t>ư</a:t>
            </a:r>
            <a:r>
              <a:rPr lang="en-US" sz="4200" dirty="0">
                <a:latin typeface="Times New Roman" panose="02020603050405020304" pitchFamily="18" charset="0"/>
                <a:cs typeface="Times New Roman" panose="02020603050405020304" pitchFamily="18" charset="0"/>
              </a:rPr>
              <a:t> t</a:t>
            </a:r>
            <a:r>
              <a:rPr lang="vi-VN" sz="4200" dirty="0">
                <a:latin typeface="Times New Roman" panose="02020603050405020304" pitchFamily="18" charset="0"/>
                <a:cs typeface="Times New Roman" panose="02020603050405020304" pitchFamily="18" charset="0"/>
              </a:rPr>
              <a:t>ư</a:t>
            </a:r>
            <a:r>
              <a:rPr lang="en-US" sz="4200" dirty="0" err="1">
                <a:latin typeface="Times New Roman" panose="02020603050405020304" pitchFamily="18" charset="0"/>
                <a:cs typeface="Times New Roman" panose="02020603050405020304" pitchFamily="18" charset="0"/>
              </a:rPr>
              <a:t>ởng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đạo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đức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phong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cách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Hồ</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Chí</a:t>
            </a:r>
            <a:r>
              <a:rPr lang="en-US" sz="4200" dirty="0">
                <a:latin typeface="Times New Roman" panose="02020603050405020304" pitchFamily="18" charset="0"/>
                <a:cs typeface="Times New Roman" panose="02020603050405020304" pitchFamily="18" charset="0"/>
              </a:rPr>
              <a:t> Minh </a:t>
            </a:r>
            <a:r>
              <a:rPr lang="en-US" sz="4200" dirty="0" err="1">
                <a:latin typeface="Times New Roman" panose="02020603050405020304" pitchFamily="18" charset="0"/>
                <a:cs typeface="Times New Roman" panose="02020603050405020304" pitchFamily="18" charset="0"/>
              </a:rPr>
              <a:t>là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tài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sản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tinh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thần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vô</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cùng</a:t>
            </a:r>
            <a:r>
              <a:rPr lang="en-US" sz="4200" dirty="0">
                <a:latin typeface="Times New Roman" panose="02020603050405020304" pitchFamily="18" charset="0"/>
                <a:cs typeface="Times New Roman" panose="02020603050405020304" pitchFamily="18" charset="0"/>
              </a:rPr>
              <a:t> to </a:t>
            </a:r>
            <a:r>
              <a:rPr lang="en-US" sz="4200" dirty="0" err="1">
                <a:latin typeface="Times New Roman" panose="02020603050405020304" pitchFamily="18" charset="0"/>
                <a:cs typeface="Times New Roman" panose="02020603050405020304" pitchFamily="18" charset="0"/>
              </a:rPr>
              <a:t>lớn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quý</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giá</a:t>
            </a:r>
            <a:r>
              <a:rPr lang="en-US" sz="4200" dirty="0">
                <a:latin typeface="Times New Roman" panose="02020603050405020304" pitchFamily="18" charset="0"/>
                <a:cs typeface="Times New Roman" panose="02020603050405020304" pitchFamily="18" charset="0"/>
              </a:rPr>
              <a:t>. </a:t>
            </a:r>
          </a:p>
          <a:p>
            <a:pPr algn="just">
              <a:spcAft>
                <a:spcPts val="600"/>
              </a:spcAft>
              <a:buFontTx/>
              <a:buChar char="-"/>
            </a:pPr>
            <a:r>
              <a:rPr lang="en-US" sz="4200" dirty="0" err="1">
                <a:latin typeface="Times New Roman" panose="02020603050405020304" pitchFamily="18" charset="0"/>
                <a:cs typeface="Times New Roman" panose="02020603050405020304" pitchFamily="18" charset="0"/>
              </a:rPr>
              <a:t>Thành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phố</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Hồ</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Chí</a:t>
            </a:r>
            <a:r>
              <a:rPr lang="en-US" sz="4200" dirty="0">
                <a:latin typeface="Times New Roman" panose="02020603050405020304" pitchFamily="18" charset="0"/>
                <a:cs typeface="Times New Roman" panose="02020603050405020304" pitchFamily="18" charset="0"/>
              </a:rPr>
              <a:t> Minh, </a:t>
            </a:r>
            <a:r>
              <a:rPr lang="en-US" sz="4200" dirty="0" err="1">
                <a:latin typeface="Times New Roman" panose="02020603050405020304" pitchFamily="18" charset="0"/>
                <a:cs typeface="Times New Roman" panose="02020603050405020304" pitchFamily="18" charset="0"/>
              </a:rPr>
              <a:t>địa</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phương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duy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nhất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trong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cả</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nước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được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vinh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dự</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mang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tên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Người</a:t>
            </a:r>
            <a:r>
              <a:rPr lang="en-US" sz="4200" dirty="0">
                <a:latin typeface="Times New Roman" panose="02020603050405020304" pitchFamily="18" charset="0"/>
                <a:cs typeface="Times New Roman" panose="02020603050405020304" pitchFamily="18" charset="0"/>
              </a:rPr>
              <a:t>.</a:t>
            </a:r>
          </a:p>
          <a:p>
            <a:pPr algn="just">
              <a:spcAft>
                <a:spcPts val="600"/>
              </a:spcAft>
              <a:buFontTx/>
              <a:buChar char="-"/>
            </a:pPr>
            <a:endParaRPr lang="en-US" sz="3100" i="1"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97845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IV. 04 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GIAI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2020 – 2025/2030</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43179" y="1256147"/>
            <a:ext cx="9770669" cy="4950034"/>
          </a:xfrm>
        </p:spPr>
        <p:txBody>
          <a:bodyPr>
            <a:normAutofit/>
          </a:bodyPr>
          <a:lstStyle/>
          <a:p>
            <a:pPr marL="0" indent="0" algn="just">
              <a:buNone/>
            </a:pPr>
            <a:r>
              <a:rPr lang="en-US" sz="2200" i="1" dirty="0" err="1">
                <a:solidFill>
                  <a:srgbClr val="FF0000"/>
                </a:solidFill>
                <a:latin typeface="Times New Roman" panose="02020603050405020304" pitchFamily="18" charset="0"/>
                <a:cs typeface="Times New Roman" panose="02020603050405020304" pitchFamily="18" charset="0"/>
              </a:rPr>
              <a:t>Đại</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hội</a:t>
            </a:r>
            <a:r>
              <a:rPr lang="en-US" sz="2200" i="1" dirty="0">
                <a:solidFill>
                  <a:srgbClr val="FF0000"/>
                </a:solidFill>
                <a:latin typeface="Times New Roman" panose="02020603050405020304" pitchFamily="18" charset="0"/>
                <a:cs typeface="Times New Roman" panose="02020603050405020304" pitchFamily="18" charset="0"/>
              </a:rPr>
              <a:t> XI </a:t>
            </a:r>
            <a:r>
              <a:rPr lang="en-US" sz="2200" i="1" dirty="0" err="1">
                <a:solidFill>
                  <a:srgbClr val="FF0000"/>
                </a:solidFill>
                <a:latin typeface="Times New Roman" panose="02020603050405020304" pitchFamily="18" charset="0"/>
                <a:cs typeface="Times New Roman" panose="02020603050405020304" pitchFamily="18" charset="0"/>
              </a:rPr>
              <a:t>đã</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xây</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dựng</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và</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thực</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hiện</a:t>
            </a:r>
            <a:r>
              <a:rPr lang="en-US" sz="2200" i="1" dirty="0">
                <a:solidFill>
                  <a:srgbClr val="FF0000"/>
                </a:solidFill>
                <a:latin typeface="Times New Roman" panose="02020603050405020304" pitchFamily="18" charset="0"/>
                <a:cs typeface="Times New Roman" panose="02020603050405020304" pitchFamily="18" charset="0"/>
              </a:rPr>
              <a:t> 03 Ch</a:t>
            </a:r>
            <a:r>
              <a:rPr lang="vi-VN" sz="2200" i="1" dirty="0">
                <a:solidFill>
                  <a:srgbClr val="FF0000"/>
                </a:solidFill>
                <a:latin typeface="Times New Roman" panose="02020603050405020304" pitchFamily="18" charset="0"/>
                <a:cs typeface="Times New Roman" panose="02020603050405020304" pitchFamily="18" charset="0"/>
              </a:rPr>
              <a:t>ư</a:t>
            </a:r>
            <a:r>
              <a:rPr lang="en-US" sz="2200" i="1" dirty="0" err="1">
                <a:solidFill>
                  <a:srgbClr val="FF0000"/>
                </a:solidFill>
                <a:latin typeface="Times New Roman" panose="02020603050405020304" pitchFamily="18" charset="0"/>
                <a:cs typeface="Times New Roman" panose="02020603050405020304" pitchFamily="18" charset="0"/>
              </a:rPr>
              <a:t>ơng</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trình</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đột</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phá</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và</a:t>
            </a:r>
            <a:r>
              <a:rPr lang="en-US" sz="2200" i="1" dirty="0">
                <a:solidFill>
                  <a:srgbClr val="FF0000"/>
                </a:solidFill>
                <a:latin typeface="Times New Roman" panose="02020603050405020304" pitchFamily="18" charset="0"/>
                <a:cs typeface="Times New Roman" panose="02020603050405020304" pitchFamily="18" charset="0"/>
              </a:rPr>
              <a:t> 01 Ch</a:t>
            </a:r>
            <a:r>
              <a:rPr lang="vi-VN" sz="2200" i="1" dirty="0">
                <a:solidFill>
                  <a:srgbClr val="FF0000"/>
                </a:solidFill>
                <a:latin typeface="Times New Roman" panose="02020603050405020304" pitchFamily="18" charset="0"/>
                <a:cs typeface="Times New Roman" panose="02020603050405020304" pitchFamily="18" charset="0"/>
              </a:rPr>
              <a:t>ư</a:t>
            </a:r>
            <a:r>
              <a:rPr lang="en-US" sz="2200" i="1" dirty="0" err="1">
                <a:solidFill>
                  <a:srgbClr val="FF0000"/>
                </a:solidFill>
                <a:latin typeface="Times New Roman" panose="02020603050405020304" pitchFamily="18" charset="0"/>
                <a:cs typeface="Times New Roman" panose="02020603050405020304" pitchFamily="18" charset="0"/>
              </a:rPr>
              <a:t>ơng</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trình</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trọng</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điểm</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gồm</a:t>
            </a:r>
            <a:r>
              <a:rPr lang="en-US" sz="2200" i="1" dirty="0">
                <a:solidFill>
                  <a:srgbClr val="FF0000"/>
                </a:solidFill>
                <a:latin typeface="Times New Roman" panose="02020603050405020304" pitchFamily="18" charset="0"/>
                <a:cs typeface="Times New Roman" panose="02020603050405020304" pitchFamily="18" charset="0"/>
              </a:rPr>
              <a:t>:</a:t>
            </a:r>
          </a:p>
          <a:p>
            <a:pPr algn="just">
              <a:spcAft>
                <a:spcPts val="600"/>
              </a:spcAft>
              <a:buAutoNum type="arabicPeriod"/>
            </a:pPr>
            <a:r>
              <a:rPr lang="en-US" sz="2400" b="1" dirty="0">
                <a:latin typeface="Times New Roman" panose="02020603050405020304" pitchFamily="18" charset="0"/>
                <a:cs typeface="Times New Roman" panose="02020603050405020304" pitchFamily="18" charset="0"/>
              </a:rPr>
              <a:t>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a:t>
            </a:r>
            <a:r>
              <a:rPr lang="en-US" sz="2400" b="1" dirty="0">
                <a:latin typeface="Times New Roman" panose="02020603050405020304" pitchFamily="18" charset="0"/>
                <a:cs typeface="Times New Roman" panose="02020603050405020304" pitchFamily="18" charset="0"/>
              </a:rPr>
              <a:t> Minh</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(14 </a:t>
            </a:r>
            <a:r>
              <a:rPr lang="en-US" sz="2400" i="1" dirty="0" err="1">
                <a:latin typeface="Times New Roman" panose="02020603050405020304" pitchFamily="18" charset="0"/>
                <a:cs typeface="Times New Roman" panose="02020603050405020304" pitchFamily="18" charset="0"/>
              </a:rPr>
              <a:t>đề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trình</a:t>
            </a:r>
            <a:r>
              <a:rPr lang="en-US" sz="2400" i="1" dirty="0">
                <a:latin typeface="Times New Roman" panose="02020603050405020304" pitchFamily="18" charset="0"/>
                <a:cs typeface="Times New Roman" panose="02020603050405020304" pitchFamily="18" charset="0"/>
              </a:rPr>
              <a:t>).</a:t>
            </a:r>
          </a:p>
          <a:p>
            <a:pPr algn="just">
              <a:spcAft>
                <a:spcPts val="600"/>
              </a:spcAft>
              <a:buAutoNum type="arabicPeriod"/>
            </a:pPr>
            <a:r>
              <a:rPr lang="en-US" sz="2400" b="1" dirty="0">
                <a:latin typeface="Times New Roman" panose="02020603050405020304" pitchFamily="18" charset="0"/>
                <a:cs typeface="Times New Roman" panose="02020603050405020304" pitchFamily="18" charset="0"/>
              </a:rPr>
              <a:t>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tầng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a:t>
            </a:r>
            <a:r>
              <a:rPr lang="en-US" sz="2400" b="1" dirty="0">
                <a:latin typeface="Times New Roman" panose="02020603050405020304" pitchFamily="18" charset="0"/>
                <a:cs typeface="Times New Roman" panose="02020603050405020304" pitchFamily="18" charset="0"/>
              </a:rPr>
              <a:t> Minh </a:t>
            </a:r>
            <a:br>
              <a:rPr lang="en-US" sz="2400" b="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(13 </a:t>
            </a:r>
            <a:r>
              <a:rPr lang="en-US" sz="2400" i="1" dirty="0" err="1">
                <a:latin typeface="Times New Roman" panose="02020603050405020304" pitchFamily="18" charset="0"/>
                <a:cs typeface="Times New Roman" panose="02020603050405020304" pitchFamily="18" charset="0"/>
              </a:rPr>
              <a:t>đề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trình</a:t>
            </a:r>
            <a:r>
              <a:rPr lang="en-US" sz="2400" i="1" dirty="0">
                <a:latin typeface="Times New Roman" panose="02020603050405020304" pitchFamily="18" charset="0"/>
                <a:cs typeface="Times New Roman" panose="02020603050405020304" pitchFamily="18" charset="0"/>
              </a:rPr>
              <a:t>).</a:t>
            </a:r>
          </a:p>
          <a:p>
            <a:pPr algn="just">
              <a:spcAft>
                <a:spcPts val="600"/>
              </a:spcAft>
              <a:buAutoNum type="arabicPeriod"/>
            </a:pPr>
            <a:r>
              <a:rPr lang="en-US" sz="2400" b="1" dirty="0">
                <a:latin typeface="Times New Roman" panose="02020603050405020304" pitchFamily="18" charset="0"/>
                <a:cs typeface="Times New Roman" panose="02020603050405020304" pitchFamily="18" charset="0"/>
              </a:rPr>
              <a:t>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Hồ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a:t>
            </a:r>
            <a:r>
              <a:rPr lang="en-US" sz="2400" b="1" dirty="0">
                <a:latin typeface="Times New Roman" panose="02020603050405020304" pitchFamily="18" charset="0"/>
                <a:cs typeface="Times New Roman" panose="02020603050405020304" pitchFamily="18" charset="0"/>
              </a:rPr>
              <a:t> Minh </a:t>
            </a:r>
            <a:r>
              <a:rPr lang="en-US" sz="2400" i="1" dirty="0">
                <a:latin typeface="Times New Roman" panose="02020603050405020304" pitchFamily="18" charset="0"/>
                <a:cs typeface="Times New Roman" panose="02020603050405020304" pitchFamily="18" charset="0"/>
              </a:rPr>
              <a:t>(11 </a:t>
            </a:r>
            <a:r>
              <a:rPr lang="en-US" sz="2400" i="1" dirty="0" err="1">
                <a:latin typeface="Times New Roman" panose="02020603050405020304" pitchFamily="18" charset="0"/>
                <a:cs typeface="Times New Roman" panose="02020603050405020304" pitchFamily="18" charset="0"/>
              </a:rPr>
              <a:t>đề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trình</a:t>
            </a:r>
            <a:r>
              <a:rPr lang="en-US" sz="2400" i="1" dirty="0">
                <a:latin typeface="Times New Roman" panose="02020603050405020304" pitchFamily="18" charset="0"/>
                <a:cs typeface="Times New Roman" panose="02020603050405020304" pitchFamily="18" charset="0"/>
              </a:rPr>
              <a:t>).</a:t>
            </a:r>
          </a:p>
          <a:p>
            <a:pPr algn="just">
              <a:spcAft>
                <a:spcPts val="600"/>
              </a:spcAft>
              <a:buAutoNum type="arabicPeriod"/>
            </a:pPr>
            <a:r>
              <a:rPr lang="en-US" sz="2400" b="1" dirty="0">
                <a:latin typeface="Times New Roman" panose="02020603050405020304" pitchFamily="18" charset="0"/>
                <a:cs typeface="Times New Roman" panose="02020603050405020304" pitchFamily="18" charset="0"/>
              </a:rPr>
              <a:t>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doanh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nghiệp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khởi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nghiệp</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a:t>
            </a:r>
            <a:r>
              <a:rPr lang="en-US" sz="2400" b="1" dirty="0">
                <a:latin typeface="Times New Roman" panose="02020603050405020304" pitchFamily="18" charset="0"/>
                <a:cs typeface="Times New Roman" panose="02020603050405020304" pitchFamily="18" charset="0"/>
              </a:rPr>
              <a:t> Minh </a:t>
            </a:r>
            <a:br>
              <a:rPr lang="en-US" sz="2400" b="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(13 </a:t>
            </a:r>
            <a:r>
              <a:rPr lang="en-US" sz="2400" i="1" dirty="0" err="1">
                <a:latin typeface="Times New Roman" panose="02020603050405020304" pitchFamily="18" charset="0"/>
                <a:cs typeface="Times New Roman" panose="02020603050405020304" pitchFamily="18" charset="0"/>
              </a:rPr>
              <a:t>đề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trình</a:t>
            </a:r>
            <a:r>
              <a:rPr lang="en-US" sz="2400" i="1" dirty="0">
                <a:latin typeface="Times New Roman" panose="02020603050405020304" pitchFamily="18" charset="0"/>
                <a:cs typeface="Times New Roman" panose="02020603050405020304" pitchFamily="18" charset="0"/>
              </a:rPr>
              <a:t>)</a:t>
            </a: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139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IV. 04 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GIAI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2020 – 2025/2030</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43179" y="1477819"/>
            <a:ext cx="9770669" cy="4950034"/>
          </a:xfrm>
        </p:spPr>
        <p:txBody>
          <a:bodyPr>
            <a:normAutofit fontScale="92500" lnSpcReduction="10000"/>
          </a:bodyPr>
          <a:lstStyle/>
          <a:p>
            <a:pPr marL="0" indent="0" algn="ctr">
              <a:spcBef>
                <a:spcPts val="0"/>
              </a:spcBef>
              <a:buNone/>
            </a:pPr>
            <a:r>
              <a:rPr lang="en-US" sz="2600" b="1" dirty="0">
                <a:solidFill>
                  <a:srgbClr val="FF0000"/>
                </a:solidFill>
                <a:latin typeface="Times New Roman" panose="02020603050405020304" pitchFamily="18" charset="0"/>
                <a:cs typeface="Times New Roman" panose="02020603050405020304" pitchFamily="18" charset="0"/>
              </a:rPr>
              <a:t>* Ch</a:t>
            </a:r>
            <a:r>
              <a:rPr lang="vi-VN" sz="2600" b="1" dirty="0">
                <a:solidFill>
                  <a:srgbClr val="FF0000"/>
                </a:solidFill>
                <a:latin typeface="Times New Roman" panose="02020603050405020304" pitchFamily="18" charset="0"/>
                <a:cs typeface="Times New Roman" panose="02020603050405020304" pitchFamily="18" charset="0"/>
              </a:rPr>
              <a:t>ư</a:t>
            </a:r>
            <a:r>
              <a:rPr lang="en-US" sz="2600" b="1" dirty="0" err="1">
                <a:solidFill>
                  <a:srgbClr val="FF0000"/>
                </a:solidFill>
                <a:latin typeface="Times New Roman" panose="02020603050405020304" pitchFamily="18" charset="0"/>
                <a:cs typeface="Times New Roman" panose="02020603050405020304" pitchFamily="18" charset="0"/>
              </a:rPr>
              <a:t>ơng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trình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đột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phá</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đổi</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mới</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quản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lý</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Thành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phố</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Hồ</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Chí</a:t>
            </a:r>
            <a:r>
              <a:rPr lang="en-US" sz="2600" b="1" dirty="0">
                <a:solidFill>
                  <a:srgbClr val="FF0000"/>
                </a:solidFill>
                <a:latin typeface="Times New Roman" panose="02020603050405020304" pitchFamily="18" charset="0"/>
                <a:cs typeface="Times New Roman" panose="02020603050405020304" pitchFamily="18" charset="0"/>
              </a:rPr>
              <a:t> Minh: </a:t>
            </a:r>
          </a:p>
          <a:p>
            <a:pPr marL="0" indent="0">
              <a:spcBef>
                <a:spcPts val="0"/>
              </a:spcBef>
              <a:buNone/>
            </a:pPr>
            <a:r>
              <a:rPr lang="en-US" sz="2400" b="1" i="1" dirty="0" err="1">
                <a:latin typeface="Times New Roman" panose="02020603050405020304" pitchFamily="18" charset="0"/>
                <a:cs typeface="Times New Roman" panose="02020603050405020304" pitchFamily="18" charset="0"/>
              </a:rPr>
              <a:t>Mục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tiêu</a:t>
            </a:r>
            <a:r>
              <a:rPr lang="en-US" sz="2400" b="1" i="1" dirty="0">
                <a:latin typeface="Times New Roman" panose="02020603050405020304" pitchFamily="18" charset="0"/>
                <a:cs typeface="Times New Roman" panose="02020603050405020304" pitchFamily="18" charset="0"/>
              </a:rPr>
              <a:t>:</a:t>
            </a:r>
          </a:p>
          <a:p>
            <a:pPr marL="0" indent="0" algn="just">
              <a:spcBef>
                <a:spcPts val="0"/>
              </a:spcBef>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cs typeface="Times New Roman" panose="02020603050405020304" pitchFamily="18" charset="0"/>
              </a:rPr>
              <a:t> </a:t>
            </a: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quận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a:t>
            </a: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spcBef>
                <a:spcPts val="0"/>
              </a:spcBef>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0" indent="0" algn="ctr">
              <a:spcAft>
                <a:spcPts val="600"/>
              </a:spcAf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877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IV. 04 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GIAI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2020 – 2025/2030</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43179" y="1477819"/>
            <a:ext cx="9770669" cy="4950034"/>
          </a:xfrm>
        </p:spPr>
        <p:txBody>
          <a:bodyPr>
            <a:normAutofit fontScale="92500" lnSpcReduction="20000"/>
          </a:bodyPr>
          <a:lstStyle/>
          <a:p>
            <a:pPr marL="0" indent="0" algn="ctr">
              <a:spcBef>
                <a:spcPts val="0"/>
              </a:spcBef>
              <a:buNone/>
            </a:pPr>
            <a:r>
              <a:rPr lang="en-US" sz="2400" b="1" dirty="0">
                <a:solidFill>
                  <a:srgbClr val="FF0000"/>
                </a:solidFill>
                <a:latin typeface="Times New Roman" panose="02020603050405020304" pitchFamily="18" charset="0"/>
                <a:cs typeface="Times New Roman" panose="02020603050405020304" pitchFamily="18" charset="0"/>
              </a:rPr>
              <a:t>* Ch</a:t>
            </a:r>
            <a:r>
              <a:rPr lang="vi-VN" sz="2400" b="1" dirty="0">
                <a:solidFill>
                  <a:srgbClr val="FF0000"/>
                </a:solidFill>
                <a:latin typeface="Times New Roman" panose="02020603050405020304" pitchFamily="18" charset="0"/>
                <a:cs typeface="Times New Roman" panose="02020603050405020304" pitchFamily="18" charset="0"/>
              </a:rPr>
              <a:t>ư</a:t>
            </a:r>
            <a:r>
              <a:rPr lang="en-US" sz="2400" b="1" dirty="0" err="1">
                <a:solidFill>
                  <a:srgbClr val="FF0000"/>
                </a:solidFill>
                <a:latin typeface="Times New Roman" panose="02020603050405020304" pitchFamily="18" charset="0"/>
                <a:cs typeface="Times New Roman" panose="02020603050405020304" pitchFamily="18" charset="0"/>
              </a:rPr>
              <a:t>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đổi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quản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lý</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Chí</a:t>
            </a:r>
            <a:r>
              <a:rPr lang="en-US" sz="2400" b="1" dirty="0">
                <a:solidFill>
                  <a:srgbClr val="FF0000"/>
                </a:solidFill>
                <a:latin typeface="Times New Roman" panose="02020603050405020304" pitchFamily="18" charset="0"/>
                <a:cs typeface="Times New Roman" panose="02020603050405020304" pitchFamily="18" charset="0"/>
              </a:rPr>
              <a:t> Minh: </a:t>
            </a:r>
          </a:p>
          <a:p>
            <a:pPr marL="0" indent="0" algn="ctr">
              <a:spcBef>
                <a:spcPts val="0"/>
              </a:spcBef>
              <a:buNone/>
            </a:pPr>
            <a:endParaRPr lang="en-US" sz="2400" b="1" dirty="0">
              <a:solidFill>
                <a:srgbClr val="FF0000"/>
              </a:solidFill>
              <a:latin typeface="Times New Roman" panose="02020603050405020304" pitchFamily="18" charset="0"/>
              <a:cs typeface="Times New Roman" panose="02020603050405020304" pitchFamily="18" charset="0"/>
            </a:endParaRPr>
          </a:p>
          <a:p>
            <a:pPr algn="just">
              <a:spcAft>
                <a:spcPts val="600"/>
              </a:spcAft>
              <a:buAutoNum type="arabicPeriod"/>
            </a:pP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2022 - 2025, </a:t>
            </a:r>
            <a:r>
              <a:rPr lang="en-US" sz="2400" dirty="0" err="1">
                <a:latin typeface="Times New Roman" panose="02020603050405020304" pitchFamily="18" charset="0"/>
                <a:cs typeface="Times New Roman" panose="02020603050405020304" pitchFamily="18" charset="0"/>
              </a:rPr>
              <a:t>tầm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2026 - 2030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vững</a:t>
            </a:r>
            <a:r>
              <a:rPr lang="en-US" sz="2400" dirty="0">
                <a:latin typeface="Times New Roman" panose="02020603050405020304" pitchFamily="18" charset="0"/>
                <a:cs typeface="Times New Roman" panose="02020603050405020304" pitchFamily="18" charset="0"/>
              </a:rPr>
              <a:t>.</a:t>
            </a:r>
          </a:p>
          <a:p>
            <a:pPr marL="457200" indent="-457200" algn="just">
              <a:spcAft>
                <a:spcPts val="600"/>
              </a:spcAft>
              <a:buFont typeface="Wingdings 3" charset="2"/>
              <a:buAutoNum type="arabicPeriod"/>
            </a:pP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a:t>
            </a:r>
          </a:p>
          <a:p>
            <a:pPr marL="457200" indent="-457200" algn="just">
              <a:spcAft>
                <a:spcPts val="600"/>
              </a:spcAft>
              <a:buFont typeface="Wingdings 3" charset="2"/>
              <a:buAutoNum type="arabicPeriod"/>
            </a:pP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a:t>
            </a:r>
          </a:p>
          <a:p>
            <a:pPr marL="457200" indent="-457200" algn="just">
              <a:spcAft>
                <a:spcPts val="600"/>
              </a:spcAft>
              <a:buFont typeface="Wingdings 3" charset="2"/>
              <a:buAutoNum type="arabicPeriod"/>
            </a:pP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2021 - 2030.</a:t>
            </a:r>
          </a:p>
          <a:p>
            <a:pPr marL="457200" indent="-457200" algn="just">
              <a:spcAft>
                <a:spcPts val="600"/>
              </a:spcAft>
              <a:buFont typeface="Wingdings 3" charset="2"/>
              <a:buAutoNum type="arabicPeriod"/>
            </a:pP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2017 - 2025.</a:t>
            </a:r>
          </a:p>
          <a:p>
            <a:pPr marL="457200" indent="-457200" algn="just">
              <a:spcAft>
                <a:spcPts val="600"/>
              </a:spcAft>
              <a:buFont typeface="Wingdings 3" charset="2"/>
              <a:buAutoNum type="arabicPeriod"/>
            </a:pP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a:t>
            </a:r>
          </a:p>
          <a:p>
            <a:pPr marL="457200" indent="-457200" algn="just">
              <a:spcAft>
                <a:spcPts val="600"/>
              </a:spcAft>
              <a:buFont typeface="Wingdings 3" charset="2"/>
              <a:buAutoNum type="arabicPeriod"/>
            </a:pP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2020 - 2035.</a:t>
            </a:r>
          </a:p>
          <a:p>
            <a:pPr marL="457200" indent="-457200" algn="just">
              <a:spcAft>
                <a:spcPts val="600"/>
              </a:spcAft>
              <a:buFont typeface="Wingdings 3" charset="2"/>
              <a:buAutoNum type="arabicPeriod"/>
            </a:pPr>
            <a:endParaRPr lang="en-US" dirty="0"/>
          </a:p>
          <a:p>
            <a:pPr marL="457200" indent="-457200" algn="just">
              <a:spcAft>
                <a:spcPts val="600"/>
              </a:spcAft>
              <a:buAutoNum type="arabicPeriod"/>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330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IV. 04 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GIAI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2020 – 2025/2030</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43179" y="1477819"/>
            <a:ext cx="9770669" cy="4950034"/>
          </a:xfrm>
        </p:spPr>
        <p:txBody>
          <a:bodyPr>
            <a:normAutofit lnSpcReduction="10000"/>
          </a:bodyPr>
          <a:lstStyle/>
          <a:p>
            <a:pPr marL="0" indent="0" algn="ctr">
              <a:spcBef>
                <a:spcPts val="0"/>
              </a:spcBef>
              <a:buNone/>
            </a:pPr>
            <a:r>
              <a:rPr lang="en-US" sz="2400" b="1" dirty="0">
                <a:solidFill>
                  <a:srgbClr val="FF0000"/>
                </a:solidFill>
                <a:latin typeface="Times New Roman" panose="02020603050405020304" pitchFamily="18" charset="0"/>
                <a:cs typeface="Times New Roman" panose="02020603050405020304" pitchFamily="18" charset="0"/>
              </a:rPr>
              <a:t>* Ch</a:t>
            </a:r>
            <a:r>
              <a:rPr lang="vi-VN" sz="2400" b="1" dirty="0">
                <a:solidFill>
                  <a:srgbClr val="FF0000"/>
                </a:solidFill>
                <a:latin typeface="Times New Roman" panose="02020603050405020304" pitchFamily="18" charset="0"/>
                <a:cs typeface="Times New Roman" panose="02020603050405020304" pitchFamily="18" charset="0"/>
              </a:rPr>
              <a:t>ư</a:t>
            </a:r>
            <a:r>
              <a:rPr lang="en-US" sz="2400" b="1" dirty="0" err="1">
                <a:solidFill>
                  <a:srgbClr val="FF0000"/>
                </a:solidFill>
                <a:latin typeface="Times New Roman" panose="02020603050405020304" pitchFamily="18" charset="0"/>
                <a:cs typeface="Times New Roman" panose="02020603050405020304" pitchFamily="18" charset="0"/>
              </a:rPr>
              <a:t>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đổi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quản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lý</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Chí</a:t>
            </a:r>
            <a:r>
              <a:rPr lang="en-US" sz="2400" b="1" dirty="0">
                <a:solidFill>
                  <a:srgbClr val="FF0000"/>
                </a:solidFill>
                <a:latin typeface="Times New Roman" panose="02020603050405020304" pitchFamily="18" charset="0"/>
                <a:cs typeface="Times New Roman" panose="02020603050405020304" pitchFamily="18" charset="0"/>
              </a:rPr>
              <a:t> Minh: </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8.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2020 - 2025.</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9.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10.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thúc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đẩy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trọng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Việt</a:t>
            </a:r>
            <a:r>
              <a:rPr lang="en-US" sz="2200" dirty="0">
                <a:latin typeface="Times New Roman" panose="02020603050405020304" pitchFamily="18" charset="0"/>
                <a:cs typeface="Times New Roman" panose="02020603050405020304" pitchFamily="18" charset="0"/>
              </a:rPr>
              <a:t> Nam, </a:t>
            </a:r>
            <a:r>
              <a:rPr lang="en-US" sz="2200" dirty="0" err="1">
                <a:latin typeface="Times New Roman" panose="02020603050405020304" pitchFamily="18" charset="0"/>
                <a:cs typeface="Times New Roman" panose="02020603050405020304" pitchFamily="18" charset="0"/>
              </a:rPr>
              <a:t>phục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2020 - 2025.</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11.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Việt</a:t>
            </a:r>
            <a:r>
              <a:rPr lang="en-US" sz="2200" dirty="0">
                <a:latin typeface="Times New Roman" panose="02020603050405020304" pitchFamily="18" charset="0"/>
                <a:cs typeface="Times New Roman" panose="02020603050405020304" pitchFamily="18" charset="0"/>
              </a:rPr>
              <a:t> Nam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2020 - 2025.</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12.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đua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2020 - 2030.</a:t>
            </a:r>
          </a:p>
          <a:p>
            <a:pPr marL="0" indent="0" algn="just">
              <a:spcAft>
                <a:spcPts val="600"/>
              </a:spcAft>
              <a:buNone/>
            </a:pPr>
            <a:endParaRPr lang="en-US" dirty="0"/>
          </a:p>
          <a:p>
            <a:pPr marL="457200" indent="-457200" algn="just">
              <a:spcAft>
                <a:spcPts val="600"/>
              </a:spcAft>
              <a:buAutoNum type="arabicPeriod"/>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756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6"/>
          <p:cNvGrpSpPr>
            <a:grpSpLocks/>
          </p:cNvGrpSpPr>
          <p:nvPr/>
        </p:nvGrpSpPr>
        <p:grpSpPr bwMode="auto">
          <a:xfrm>
            <a:off x="1567381" y="513248"/>
            <a:ext cx="2608831" cy="2738225"/>
            <a:chOff x="471" y="272"/>
            <a:chExt cx="1161" cy="1539"/>
          </a:xfrm>
        </p:grpSpPr>
        <p:sp>
          <p:nvSpPr>
            <p:cNvPr id="47" name="Oval 7"/>
            <p:cNvSpPr>
              <a:spLocks noChangeArrowheads="1"/>
            </p:cNvSpPr>
            <p:nvPr/>
          </p:nvSpPr>
          <p:spPr bwMode="gray">
            <a:xfrm>
              <a:off x="471" y="1438"/>
              <a:ext cx="1159" cy="362"/>
            </a:xfrm>
            <a:prstGeom prst="ellipse">
              <a:avLst/>
            </a:prstGeom>
            <a:gradFill rotWithShape="1">
              <a:gsLst>
                <a:gs pos="0">
                  <a:srgbClr val="C1CF9D"/>
                </a:gs>
                <a:gs pos="50000">
                  <a:srgbClr val="E5EBD5"/>
                </a:gs>
                <a:gs pos="100000">
                  <a:srgbClr val="C1CF9D"/>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rgbClr val="080808"/>
                </a:solidFill>
                <a:latin typeface="Arial" charset="0"/>
                <a:cs typeface="Arial" charset="0"/>
              </a:endParaRPr>
            </a:p>
          </p:txBody>
        </p:sp>
        <p:sp>
          <p:nvSpPr>
            <p:cNvPr id="48" name="AutoShape 8"/>
            <p:cNvSpPr>
              <a:spLocks noChangeArrowheads="1"/>
            </p:cNvSpPr>
            <p:nvPr/>
          </p:nvSpPr>
          <p:spPr bwMode="gray">
            <a:xfrm>
              <a:off x="473" y="272"/>
              <a:ext cx="1159" cy="1539"/>
            </a:xfrm>
            <a:prstGeom prst="can">
              <a:avLst>
                <a:gd name="adj" fmla="val 33197"/>
              </a:avLst>
            </a:prstGeom>
            <a:gradFill rotWithShape="1">
              <a:gsLst>
                <a:gs pos="0">
                  <a:srgbClr val="5BBE4E">
                    <a:gamma/>
                    <a:shade val="46275"/>
                    <a:invGamma/>
                  </a:srgbClr>
                </a:gs>
                <a:gs pos="50000">
                  <a:srgbClr val="5BBE4E">
                    <a:alpha val="50000"/>
                  </a:srgbClr>
                </a:gs>
                <a:gs pos="100000">
                  <a:srgbClr val="5BBE4E">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rgbClr val="080808"/>
                </a:solidFill>
                <a:latin typeface="Arial" charset="0"/>
                <a:cs typeface="Arial" charset="0"/>
              </a:endParaRPr>
            </a:p>
          </p:txBody>
        </p:sp>
      </p:grpSp>
      <p:sp>
        <p:nvSpPr>
          <p:cNvPr id="50" name="AutoShape 17"/>
          <p:cNvSpPr>
            <a:spLocks noChangeArrowheads="1"/>
          </p:cNvSpPr>
          <p:nvPr/>
        </p:nvSpPr>
        <p:spPr bwMode="gray">
          <a:xfrm>
            <a:off x="4161223" y="811305"/>
            <a:ext cx="6340286" cy="2272081"/>
          </a:xfrm>
          <a:prstGeom prst="roundRect">
            <a:avLst>
              <a:gd name="adj" fmla="val 11505"/>
            </a:avLst>
          </a:prstGeom>
          <a:gradFill rotWithShape="1">
            <a:gsLst>
              <a:gs pos="0">
                <a:srgbClr val="5BBE4E"/>
              </a:gs>
              <a:gs pos="100000">
                <a:srgbClr val="FFFFFF"/>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rgbClr val="080808"/>
              </a:solidFill>
              <a:latin typeface="Arial" charset="0"/>
              <a:cs typeface="Arial" charset="0"/>
            </a:endParaRPr>
          </a:p>
        </p:txBody>
      </p:sp>
      <p:sp>
        <p:nvSpPr>
          <p:cNvPr id="57" name="AutoShape 22"/>
          <p:cNvSpPr>
            <a:spLocks noChangeArrowheads="1"/>
          </p:cNvSpPr>
          <p:nvPr/>
        </p:nvSpPr>
        <p:spPr bwMode="gray">
          <a:xfrm>
            <a:off x="3917597" y="1748755"/>
            <a:ext cx="487252" cy="530225"/>
          </a:xfrm>
          <a:prstGeom prst="rightArrow">
            <a:avLst>
              <a:gd name="adj1" fmla="val 50000"/>
              <a:gd name="adj2" fmla="val 5833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rgbClr val="080808"/>
              </a:solidFill>
              <a:latin typeface="Arial" charset="0"/>
              <a:cs typeface="Arial" charset="0"/>
            </a:endParaRPr>
          </a:p>
        </p:txBody>
      </p:sp>
      <p:sp>
        <p:nvSpPr>
          <p:cNvPr id="58" name="AutoShape 19"/>
          <p:cNvSpPr>
            <a:spLocks noChangeArrowheads="1"/>
          </p:cNvSpPr>
          <p:nvPr/>
        </p:nvSpPr>
        <p:spPr bwMode="gray">
          <a:xfrm>
            <a:off x="4115239" y="3503814"/>
            <a:ext cx="6496699" cy="3042444"/>
          </a:xfrm>
          <a:prstGeom prst="roundRect">
            <a:avLst>
              <a:gd name="adj" fmla="val 11505"/>
            </a:avLst>
          </a:prstGeom>
          <a:gradFill rotWithShape="1">
            <a:gsLst>
              <a:gs pos="0">
                <a:srgbClr val="4AB1E4"/>
              </a:gs>
              <a:gs pos="100000">
                <a:srgbClr val="FFFFFF"/>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rgbClr val="080808"/>
              </a:solidFill>
              <a:latin typeface="Arial" charset="0"/>
              <a:cs typeface="Arial" charset="0"/>
            </a:endParaRPr>
          </a:p>
        </p:txBody>
      </p:sp>
      <p:sp>
        <p:nvSpPr>
          <p:cNvPr id="63" name="Text Box 14"/>
          <p:cNvSpPr txBox="1">
            <a:spLocks noChangeArrowheads="1"/>
          </p:cNvSpPr>
          <p:nvPr/>
        </p:nvSpPr>
        <p:spPr bwMode="gray">
          <a:xfrm>
            <a:off x="4321896" y="3854747"/>
            <a:ext cx="7362103" cy="193899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AC45A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200"/>
              </a:spcBef>
              <a:spcAft>
                <a:spcPts val="200"/>
              </a:spcAft>
              <a:defRPr/>
            </a:pPr>
            <a:r>
              <a:rPr lang="en-US" altLang="en-US" sz="2400" i="1" dirty="0">
                <a:solidFill>
                  <a:srgbClr val="2B166E"/>
                </a:solidFill>
                <a:latin typeface="Arial" panose="020B0604020202020204" pitchFamily="34" charset="0"/>
              </a:rPr>
              <a:t>“…</a:t>
            </a:r>
            <a:r>
              <a:rPr lang="vi-VN" altLang="en-US" sz="2400" i="1" dirty="0">
                <a:solidFill>
                  <a:srgbClr val="2B166E"/>
                </a:solidFill>
                <a:latin typeface="Arial" panose="020B0604020202020204" pitchFamily="34" charset="0"/>
              </a:rPr>
              <a:t>nỗ lực đạt được những </a:t>
            </a:r>
            <a:r>
              <a:rPr lang="en-US" altLang="en-US" sz="2400" b="1" i="1" dirty="0" err="1">
                <a:solidFill>
                  <a:srgbClr val="2B166E"/>
                </a:solidFill>
                <a:latin typeface="Arial" panose="020B0604020202020204" pitchFamily="34" charset="0"/>
              </a:rPr>
              <a:t>thành</a:t>
            </a:r>
            <a:r>
              <a:rPr lang="en-US" altLang="en-US" sz="2400" b="1" i="1" dirty="0">
                <a:solidFill>
                  <a:srgbClr val="2B166E"/>
                </a:solidFill>
                <a:latin typeface="Arial" panose="020B0604020202020204" pitchFamily="34" charset="0"/>
              </a:rPr>
              <a:t> </a:t>
            </a:r>
            <a:r>
              <a:rPr lang="en-US" altLang="en-US" sz="2400" b="1" i="1" dirty="0" err="1">
                <a:solidFill>
                  <a:srgbClr val="2B166E"/>
                </a:solidFill>
                <a:latin typeface="Arial" panose="020B0604020202020204" pitchFamily="34" charset="0"/>
              </a:rPr>
              <a:t>tựu</a:t>
            </a:r>
            <a:r>
              <a:rPr lang="en-US" altLang="en-US" sz="2400" b="1" i="1" dirty="0">
                <a:solidFill>
                  <a:srgbClr val="2B166E"/>
                </a:solidFill>
                <a:latin typeface="Arial" panose="020B0604020202020204" pitchFamily="34" charset="0"/>
              </a:rPr>
              <a:t> </a:t>
            </a:r>
            <a:r>
              <a:rPr lang="vi-VN" altLang="en-US" sz="2400" b="1" i="1" dirty="0">
                <a:solidFill>
                  <a:srgbClr val="2B166E"/>
                </a:solidFill>
                <a:latin typeface="Arial" panose="020B0604020202020204" pitchFamily="34" charset="0"/>
              </a:rPr>
              <a:t>quan trọng </a:t>
            </a:r>
            <a:r>
              <a:rPr lang="en-US" altLang="en-US" sz="2400" i="1" dirty="0" err="1">
                <a:solidFill>
                  <a:srgbClr val="2B166E"/>
                </a:solidFill>
                <a:latin typeface="Arial" panose="020B0604020202020204" pitchFamily="34" charset="0"/>
              </a:rPr>
              <a:t>trên</a:t>
            </a:r>
            <a:r>
              <a:rPr lang="en-US" altLang="en-US" sz="2400"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tất</a:t>
            </a:r>
            <a:r>
              <a:rPr lang="en-US" altLang="en-US" sz="2400"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cả</a:t>
            </a:r>
            <a:r>
              <a:rPr lang="en-US" altLang="en-US" sz="2400"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các</a:t>
            </a:r>
            <a:r>
              <a:rPr lang="en-US" altLang="en-US" sz="2400"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lĩnh</a:t>
            </a:r>
            <a:r>
              <a:rPr lang="en-US" altLang="en-US" sz="2400"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vực</a:t>
            </a:r>
            <a:r>
              <a:rPr lang="en-US" altLang="en-US" sz="2400"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mang</a:t>
            </a:r>
            <a:r>
              <a:rPr lang="en-US" altLang="en-US" sz="2400"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lại</a:t>
            </a:r>
            <a:r>
              <a:rPr lang="en-US" altLang="en-US" sz="2400"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ngày</a:t>
            </a:r>
            <a:r>
              <a:rPr lang="en-US" altLang="en-US" sz="2400"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càng</a:t>
            </a:r>
            <a:r>
              <a:rPr lang="en-US" altLang="en-US" sz="2400"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nhiều</a:t>
            </a:r>
            <a:r>
              <a:rPr lang="en-US" altLang="en-US" sz="2400"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lợi</a:t>
            </a:r>
            <a:r>
              <a:rPr lang="en-US" altLang="en-US" sz="2400"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ích</a:t>
            </a:r>
            <a:r>
              <a:rPr lang="en-US" altLang="en-US" sz="2400"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cho</a:t>
            </a:r>
            <a:r>
              <a:rPr lang="en-US" altLang="en-US" sz="2400"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Nhân</a:t>
            </a:r>
            <a:r>
              <a:rPr lang="en-US" altLang="en-US" sz="2400"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dân</a:t>
            </a:r>
            <a:r>
              <a:rPr lang="en-US" altLang="en-US" sz="2400"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thành</a:t>
            </a:r>
            <a:r>
              <a:rPr lang="en-US" altLang="en-US" sz="2400"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phố</a:t>
            </a:r>
            <a:r>
              <a:rPr lang="vi-VN" altLang="en-US" sz="2400" i="1" dirty="0">
                <a:solidFill>
                  <a:srgbClr val="2B166E"/>
                </a:solidFill>
                <a:latin typeface="Arial" panose="020B0604020202020204" pitchFamily="34" charset="0"/>
              </a:rPr>
              <a:t>; từ thực tiễn </a:t>
            </a:r>
            <a:r>
              <a:rPr lang="en-US" altLang="en-US" sz="2400" i="1" dirty="0" err="1">
                <a:solidFill>
                  <a:srgbClr val="2B166E"/>
                </a:solidFill>
                <a:latin typeface="Arial" panose="020B0604020202020204" pitchFamily="34" charset="0"/>
              </a:rPr>
              <a:t>thành</a:t>
            </a:r>
            <a:r>
              <a:rPr lang="en-US" altLang="en-US" sz="2400"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phố</a:t>
            </a:r>
            <a:r>
              <a:rPr lang="en-US" altLang="en-US" sz="2400" i="1" dirty="0">
                <a:solidFill>
                  <a:srgbClr val="2B166E"/>
                </a:solidFill>
                <a:latin typeface="Arial" panose="020B0604020202020204" pitchFamily="34" charset="0"/>
              </a:rPr>
              <a:t>, </a:t>
            </a:r>
            <a:r>
              <a:rPr lang="en-US" altLang="en-US" sz="2400" b="1" i="1" dirty="0" err="1">
                <a:solidFill>
                  <a:srgbClr val="2B166E"/>
                </a:solidFill>
                <a:latin typeface="Arial" panose="020B0604020202020204" pitchFamily="34" charset="0"/>
              </a:rPr>
              <a:t>góp</a:t>
            </a:r>
            <a:r>
              <a:rPr lang="en-US" altLang="en-US" sz="2400" b="1" i="1" dirty="0">
                <a:solidFill>
                  <a:srgbClr val="2B166E"/>
                </a:solidFill>
                <a:latin typeface="Arial" panose="020B0604020202020204" pitchFamily="34" charset="0"/>
              </a:rPr>
              <a:t> </a:t>
            </a:r>
            <a:r>
              <a:rPr lang="en-US" altLang="en-US" sz="2400" b="1" i="1" dirty="0" err="1">
                <a:solidFill>
                  <a:srgbClr val="2B166E"/>
                </a:solidFill>
                <a:latin typeface="Arial" panose="020B0604020202020204" pitchFamily="34" charset="0"/>
              </a:rPr>
              <a:t>phần</a:t>
            </a:r>
            <a:r>
              <a:rPr lang="en-US" altLang="en-US" sz="2400" b="1" i="1" dirty="0">
                <a:solidFill>
                  <a:srgbClr val="2B166E"/>
                </a:solidFill>
                <a:latin typeface="Arial" panose="020B0604020202020204" pitchFamily="34" charset="0"/>
              </a:rPr>
              <a:t> </a:t>
            </a:r>
            <a:r>
              <a:rPr lang="en-US" altLang="en-US" sz="2400" b="1" i="1" dirty="0" err="1">
                <a:solidFill>
                  <a:srgbClr val="2B166E"/>
                </a:solidFill>
                <a:latin typeface="Arial" panose="020B0604020202020204" pitchFamily="34" charset="0"/>
              </a:rPr>
              <a:t>để</a:t>
            </a:r>
            <a:r>
              <a:rPr lang="en-US" altLang="en-US" sz="2400" b="1" i="1" dirty="0">
                <a:solidFill>
                  <a:srgbClr val="2B166E"/>
                </a:solidFill>
                <a:latin typeface="Arial" panose="020B0604020202020204" pitchFamily="34" charset="0"/>
              </a:rPr>
              <a:t> </a:t>
            </a:r>
            <a:r>
              <a:rPr lang="en-US" altLang="en-US" sz="2400" b="1" i="1" dirty="0" err="1">
                <a:solidFill>
                  <a:srgbClr val="2B166E"/>
                </a:solidFill>
                <a:latin typeface="Arial" panose="020B0604020202020204" pitchFamily="34" charset="0"/>
              </a:rPr>
              <a:t>Trung</a:t>
            </a:r>
            <a:r>
              <a:rPr lang="en-US" altLang="en-US" sz="2400" b="1" i="1" dirty="0">
                <a:solidFill>
                  <a:srgbClr val="2B166E"/>
                </a:solidFill>
                <a:latin typeface="Arial" panose="020B0604020202020204" pitchFamily="34" charset="0"/>
              </a:rPr>
              <a:t> </a:t>
            </a:r>
            <a:r>
              <a:rPr lang="en-US" altLang="en-US" sz="2400" b="1" i="1" dirty="0" err="1">
                <a:solidFill>
                  <a:srgbClr val="2B166E"/>
                </a:solidFill>
                <a:latin typeface="Arial" panose="020B0604020202020204" pitchFamily="34" charset="0"/>
              </a:rPr>
              <a:t>ương</a:t>
            </a:r>
            <a:r>
              <a:rPr lang="en-US" altLang="en-US" sz="2400" b="1" i="1" dirty="0">
                <a:solidFill>
                  <a:srgbClr val="2B166E"/>
                </a:solidFill>
                <a:latin typeface="Arial" panose="020B0604020202020204" pitchFamily="34" charset="0"/>
              </a:rPr>
              <a:t> </a:t>
            </a:r>
            <a:r>
              <a:rPr lang="en-US" altLang="en-US" sz="2400" b="1" i="1" dirty="0" err="1">
                <a:solidFill>
                  <a:srgbClr val="2B166E"/>
                </a:solidFill>
                <a:latin typeface="Arial" panose="020B0604020202020204" pitchFamily="34" charset="0"/>
              </a:rPr>
              <a:t>nghiên</a:t>
            </a:r>
            <a:r>
              <a:rPr lang="en-US" altLang="en-US" sz="2400" b="1" i="1" dirty="0">
                <a:solidFill>
                  <a:srgbClr val="2B166E"/>
                </a:solidFill>
                <a:latin typeface="Arial" panose="020B0604020202020204" pitchFamily="34" charset="0"/>
              </a:rPr>
              <a:t> </a:t>
            </a:r>
            <a:r>
              <a:rPr lang="en-US" altLang="en-US" sz="2400" b="1" i="1" dirty="0" err="1">
                <a:solidFill>
                  <a:srgbClr val="2B166E"/>
                </a:solidFill>
                <a:latin typeface="Arial" panose="020B0604020202020204" pitchFamily="34" charset="0"/>
              </a:rPr>
              <a:t>cứu</a:t>
            </a:r>
            <a:r>
              <a:rPr lang="en-US" altLang="en-US" sz="2400" b="1" i="1" dirty="0">
                <a:solidFill>
                  <a:srgbClr val="2B166E"/>
                </a:solidFill>
                <a:latin typeface="Arial" panose="020B0604020202020204" pitchFamily="34" charset="0"/>
              </a:rPr>
              <a:t> </a:t>
            </a:r>
            <a:r>
              <a:rPr lang="en-US" altLang="en-US" sz="2400" b="1" i="1" dirty="0" err="1">
                <a:solidFill>
                  <a:srgbClr val="2B166E"/>
                </a:solidFill>
                <a:latin typeface="Arial" panose="020B0604020202020204" pitchFamily="34" charset="0"/>
              </a:rPr>
              <a:t>hoàn</a:t>
            </a:r>
            <a:r>
              <a:rPr lang="en-US" altLang="en-US" sz="2400" b="1" i="1" dirty="0">
                <a:solidFill>
                  <a:srgbClr val="2B166E"/>
                </a:solidFill>
                <a:latin typeface="Arial" panose="020B0604020202020204" pitchFamily="34" charset="0"/>
              </a:rPr>
              <a:t> </a:t>
            </a:r>
            <a:r>
              <a:rPr lang="en-US" altLang="en-US" sz="2400" b="1" i="1" dirty="0" err="1">
                <a:solidFill>
                  <a:srgbClr val="2B166E"/>
                </a:solidFill>
                <a:latin typeface="Arial" panose="020B0604020202020204" pitchFamily="34" charset="0"/>
              </a:rPr>
              <a:t>thiện</a:t>
            </a:r>
            <a:r>
              <a:rPr lang="en-US" altLang="en-US" sz="2400" b="1" i="1" dirty="0">
                <a:solidFill>
                  <a:srgbClr val="2B166E"/>
                </a:solidFill>
                <a:latin typeface="Arial" panose="020B0604020202020204" pitchFamily="34" charset="0"/>
              </a:rPr>
              <a:t> </a:t>
            </a:r>
            <a:r>
              <a:rPr lang="en-US" altLang="en-US" sz="2400" b="1" i="1" dirty="0" err="1">
                <a:solidFill>
                  <a:srgbClr val="2B166E"/>
                </a:solidFill>
                <a:latin typeface="Arial" panose="020B0604020202020204" pitchFamily="34" charset="0"/>
              </a:rPr>
              <a:t>đường</a:t>
            </a:r>
            <a:r>
              <a:rPr lang="en-US" altLang="en-US" sz="2400" b="1" i="1" dirty="0">
                <a:solidFill>
                  <a:srgbClr val="2B166E"/>
                </a:solidFill>
                <a:latin typeface="Arial" panose="020B0604020202020204" pitchFamily="34" charset="0"/>
              </a:rPr>
              <a:t> </a:t>
            </a:r>
            <a:r>
              <a:rPr lang="en-US" altLang="en-US" sz="2400" b="1" i="1" dirty="0" err="1">
                <a:solidFill>
                  <a:srgbClr val="2B166E"/>
                </a:solidFill>
                <a:latin typeface="Arial" panose="020B0604020202020204" pitchFamily="34" charset="0"/>
              </a:rPr>
              <a:t>lối</a:t>
            </a:r>
            <a:r>
              <a:rPr lang="en-US" altLang="en-US" sz="2400" b="1" i="1" dirty="0">
                <a:solidFill>
                  <a:srgbClr val="2B166E"/>
                </a:solidFill>
                <a:latin typeface="Arial" panose="020B0604020202020204" pitchFamily="34" charset="0"/>
              </a:rPr>
              <a:t> </a:t>
            </a:r>
            <a:r>
              <a:rPr lang="en-US" altLang="en-US" sz="2400" b="1" i="1" dirty="0" err="1">
                <a:solidFill>
                  <a:srgbClr val="2B166E"/>
                </a:solidFill>
                <a:latin typeface="Arial" panose="020B0604020202020204" pitchFamily="34" charset="0"/>
              </a:rPr>
              <a:t>đổi</a:t>
            </a:r>
            <a:r>
              <a:rPr lang="en-US" altLang="en-US" sz="2400" b="1" i="1" dirty="0">
                <a:solidFill>
                  <a:srgbClr val="2B166E"/>
                </a:solidFill>
                <a:latin typeface="Arial" panose="020B0604020202020204" pitchFamily="34" charset="0"/>
              </a:rPr>
              <a:t> </a:t>
            </a:r>
            <a:r>
              <a:rPr lang="en-US" altLang="en-US" sz="2400" b="1" i="1" dirty="0" err="1">
                <a:solidFill>
                  <a:srgbClr val="2B166E"/>
                </a:solidFill>
                <a:latin typeface="Arial" panose="020B0604020202020204" pitchFamily="34" charset="0"/>
              </a:rPr>
              <a:t>mới</a:t>
            </a:r>
            <a:r>
              <a:rPr lang="en-US" altLang="en-US" sz="2400" b="1"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của</a:t>
            </a:r>
            <a:r>
              <a:rPr lang="en-US" altLang="en-US" sz="2400" i="1" dirty="0">
                <a:solidFill>
                  <a:srgbClr val="2B166E"/>
                </a:solidFill>
                <a:latin typeface="Arial" panose="020B0604020202020204" pitchFamily="34" charset="0"/>
              </a:rPr>
              <a:t> </a:t>
            </a:r>
            <a:r>
              <a:rPr lang="en-US" altLang="en-US" sz="2400" i="1" dirty="0" err="1">
                <a:solidFill>
                  <a:srgbClr val="2B166E"/>
                </a:solidFill>
                <a:latin typeface="Arial" panose="020B0604020202020204" pitchFamily="34" charset="0"/>
              </a:rPr>
              <a:t>Đảng</a:t>
            </a:r>
            <a:r>
              <a:rPr lang="en-US" altLang="en-US" sz="2400" i="1" dirty="0">
                <a:solidFill>
                  <a:srgbClr val="2B166E"/>
                </a:solidFill>
                <a:latin typeface="Arial" panose="020B0604020202020204" pitchFamily="34" charset="0"/>
              </a:rPr>
              <a:t>…”</a:t>
            </a:r>
            <a:endParaRPr lang="en-US" altLang="en-US" sz="2400" i="1" dirty="0">
              <a:solidFill>
                <a:srgbClr val="9BD3E5"/>
              </a:solidFill>
              <a:latin typeface="Arial" panose="020B0604020202020204" pitchFamily="34" charset="0"/>
            </a:endParaRPr>
          </a:p>
        </p:txBody>
      </p:sp>
      <p:sp>
        <p:nvSpPr>
          <p:cNvPr id="49" name="Text Box 15"/>
          <p:cNvSpPr txBox="1">
            <a:spLocks noChangeArrowheads="1"/>
          </p:cNvSpPr>
          <p:nvPr/>
        </p:nvSpPr>
        <p:spPr bwMode="white">
          <a:xfrm>
            <a:off x="1611899" y="1329947"/>
            <a:ext cx="2419344" cy="175432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AC45A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300"/>
              </a:spcBef>
              <a:spcAft>
                <a:spcPts val="300"/>
              </a:spcAft>
              <a:defRPr/>
            </a:pPr>
            <a:r>
              <a:rPr lang="en-US" sz="3600" b="1" kern="0">
                <a:solidFill>
                  <a:srgbClr val="C00000"/>
                </a:solidFill>
                <a:cs typeface="Arial" charset="0"/>
              </a:rPr>
              <a:t>Báo cáo chính trị XI</a:t>
            </a:r>
            <a:endParaRPr lang="en-US" sz="3200" b="1" kern="0" dirty="0">
              <a:solidFill>
                <a:srgbClr val="C00000"/>
              </a:solidFill>
              <a:cs typeface="Arial" charset="0"/>
            </a:endParaRPr>
          </a:p>
        </p:txBody>
      </p:sp>
      <p:grpSp>
        <p:nvGrpSpPr>
          <p:cNvPr id="59" name="Group 3"/>
          <p:cNvGrpSpPr>
            <a:grpSpLocks/>
          </p:cNvGrpSpPr>
          <p:nvPr/>
        </p:nvGrpSpPr>
        <p:grpSpPr bwMode="auto">
          <a:xfrm>
            <a:off x="1550311" y="3514188"/>
            <a:ext cx="2608831" cy="2876729"/>
            <a:chOff x="471" y="272"/>
            <a:chExt cx="1161" cy="1539"/>
          </a:xfrm>
        </p:grpSpPr>
        <p:sp>
          <p:nvSpPr>
            <p:cNvPr id="60" name="Oval 4"/>
            <p:cNvSpPr>
              <a:spLocks noChangeArrowheads="1"/>
            </p:cNvSpPr>
            <p:nvPr/>
          </p:nvSpPr>
          <p:spPr bwMode="gray">
            <a:xfrm>
              <a:off x="471" y="1438"/>
              <a:ext cx="1159" cy="361"/>
            </a:xfrm>
            <a:prstGeom prst="ellipse">
              <a:avLst/>
            </a:prstGeom>
            <a:gradFill rotWithShape="1">
              <a:gsLst>
                <a:gs pos="0">
                  <a:srgbClr val="C1CF9D"/>
                </a:gs>
                <a:gs pos="50000">
                  <a:srgbClr val="E5EBD5"/>
                </a:gs>
                <a:gs pos="100000">
                  <a:srgbClr val="C1CF9D"/>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rgbClr val="080808"/>
                </a:solidFill>
                <a:latin typeface="Arial" charset="0"/>
                <a:cs typeface="Arial" charset="0"/>
              </a:endParaRPr>
            </a:p>
          </p:txBody>
        </p:sp>
        <p:sp>
          <p:nvSpPr>
            <p:cNvPr id="61" name="AutoShape 5"/>
            <p:cNvSpPr>
              <a:spLocks noChangeArrowheads="1"/>
            </p:cNvSpPr>
            <p:nvPr/>
          </p:nvSpPr>
          <p:spPr bwMode="gray">
            <a:xfrm>
              <a:off x="473" y="272"/>
              <a:ext cx="1159" cy="1539"/>
            </a:xfrm>
            <a:prstGeom prst="can">
              <a:avLst>
                <a:gd name="adj" fmla="val 33197"/>
              </a:avLst>
            </a:prstGeom>
            <a:gradFill rotWithShape="1">
              <a:gsLst>
                <a:gs pos="0">
                  <a:srgbClr val="4AB1E4">
                    <a:gamma/>
                    <a:shade val="46275"/>
                    <a:invGamma/>
                  </a:srgbClr>
                </a:gs>
                <a:gs pos="50000">
                  <a:srgbClr val="4AB1E4">
                    <a:alpha val="50000"/>
                  </a:srgbClr>
                </a:gs>
                <a:gs pos="100000">
                  <a:srgbClr val="4AB1E4">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rgbClr val="080808"/>
                </a:solidFill>
                <a:latin typeface="Arial" charset="0"/>
                <a:cs typeface="Arial" charset="0"/>
              </a:endParaRPr>
            </a:p>
          </p:txBody>
        </p:sp>
      </p:grpSp>
      <p:sp>
        <p:nvSpPr>
          <p:cNvPr id="62" name="Text Box 13"/>
          <p:cNvSpPr txBox="1">
            <a:spLocks noChangeArrowheads="1"/>
          </p:cNvSpPr>
          <p:nvPr/>
        </p:nvSpPr>
        <p:spPr bwMode="white">
          <a:xfrm>
            <a:off x="1560340" y="4598073"/>
            <a:ext cx="2554899" cy="107721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AC45A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300"/>
              </a:spcBef>
              <a:spcAft>
                <a:spcPts val="300"/>
              </a:spcAft>
              <a:defRPr/>
            </a:pPr>
            <a:r>
              <a:rPr lang="en-US" sz="3200" b="1" u="sng" kern="0">
                <a:solidFill>
                  <a:srgbClr val="C00000"/>
                </a:solidFill>
                <a:cs typeface="Arial" charset="0"/>
              </a:rPr>
              <a:t>Báo cáo chính trị X</a:t>
            </a:r>
            <a:endParaRPr lang="en-US" sz="3200" b="1" kern="0">
              <a:solidFill>
                <a:srgbClr val="C00000"/>
              </a:solidFill>
              <a:cs typeface="Arial" charset="0"/>
            </a:endParaRPr>
          </a:p>
        </p:txBody>
      </p:sp>
      <p:sp>
        <p:nvSpPr>
          <p:cNvPr id="22" name="Text Box 18"/>
          <p:cNvSpPr txBox="1">
            <a:spLocks noChangeArrowheads="1"/>
          </p:cNvSpPr>
          <p:nvPr/>
        </p:nvSpPr>
        <p:spPr bwMode="gray">
          <a:xfrm>
            <a:off x="4345217" y="694929"/>
            <a:ext cx="7107874" cy="2185214"/>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AC45A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fontAlgn="base">
              <a:spcBef>
                <a:spcPct val="0"/>
              </a:spcBef>
              <a:spcAft>
                <a:spcPct val="0"/>
              </a:spcAft>
            </a:pPr>
            <a:r>
              <a:rPr lang="en-US" sz="2800" b="1" i="1" dirty="0">
                <a:solidFill>
                  <a:srgbClr val="2B166E"/>
                </a:solidFill>
              </a:rPr>
              <a:t>“…</a:t>
            </a:r>
            <a:r>
              <a:rPr lang="en-US" sz="2000" b="1" i="1" dirty="0" err="1"/>
              <a:t>Thành</a:t>
            </a:r>
            <a:r>
              <a:rPr lang="en-US" sz="2000" b="1" i="1" dirty="0"/>
              <a:t> </a:t>
            </a:r>
            <a:r>
              <a:rPr lang="en-US" sz="2000" b="1" i="1" dirty="0" err="1"/>
              <a:t>phố</a:t>
            </a:r>
            <a:r>
              <a:rPr lang="en-US" sz="2000" b="1" i="1" dirty="0"/>
              <a:t> </a:t>
            </a:r>
            <a:r>
              <a:rPr lang="en-US" sz="2000" b="1" i="1" dirty="0" err="1"/>
              <a:t>đã</a:t>
            </a:r>
            <a:r>
              <a:rPr lang="en-US" sz="2000" b="1" i="1" dirty="0"/>
              <a:t> </a:t>
            </a:r>
            <a:r>
              <a:rPr lang="en-US" sz="2000" b="1" i="1" dirty="0" err="1"/>
              <a:t>đạt</a:t>
            </a:r>
            <a:r>
              <a:rPr lang="en-US" sz="2000" b="1" i="1" dirty="0"/>
              <a:t> </a:t>
            </a:r>
            <a:r>
              <a:rPr lang="en-US" sz="2000" b="1" i="1" dirty="0" err="1"/>
              <a:t>được</a:t>
            </a:r>
            <a:r>
              <a:rPr lang="en-US" sz="2000" b="1" i="1" dirty="0"/>
              <a:t> </a:t>
            </a:r>
            <a:r>
              <a:rPr lang="en-US" sz="2000" b="1" i="1" dirty="0" err="1"/>
              <a:t>nhiều</a:t>
            </a:r>
            <a:r>
              <a:rPr lang="en-US" sz="2000" b="1" i="1" dirty="0"/>
              <a:t> </a:t>
            </a:r>
            <a:r>
              <a:rPr lang="en-US" sz="2000" b="1" i="1" dirty="0" err="1"/>
              <a:t>kết</a:t>
            </a:r>
            <a:r>
              <a:rPr lang="en-US" sz="2000" b="1" i="1" dirty="0"/>
              <a:t> </a:t>
            </a:r>
            <a:r>
              <a:rPr lang="en-US" sz="2000" b="1" i="1" dirty="0" err="1"/>
              <a:t>quả</a:t>
            </a:r>
            <a:r>
              <a:rPr lang="en-US" sz="2000" b="1" i="1" dirty="0"/>
              <a:t> </a:t>
            </a:r>
            <a:r>
              <a:rPr lang="en-US" sz="2000" b="1" i="1" dirty="0" err="1"/>
              <a:t>quan</a:t>
            </a:r>
            <a:r>
              <a:rPr lang="en-US" sz="2000" b="1" i="1" dirty="0"/>
              <a:t> </a:t>
            </a:r>
            <a:r>
              <a:rPr lang="en-US" sz="2000" b="1" i="1" dirty="0" err="1"/>
              <a:t>trọng</a:t>
            </a:r>
            <a:r>
              <a:rPr lang="en-US" sz="2000" b="1" i="1" dirty="0"/>
              <a:t>, </a:t>
            </a:r>
            <a:r>
              <a:rPr lang="en-US" sz="2000" b="1" i="1" dirty="0" err="1"/>
              <a:t>toàn</a:t>
            </a:r>
            <a:r>
              <a:rPr lang="en-US" sz="2000" b="1" i="1" dirty="0"/>
              <a:t> </a:t>
            </a:r>
            <a:r>
              <a:rPr lang="en-US" sz="2000" b="1" i="1" dirty="0" err="1"/>
              <a:t>diện</a:t>
            </a:r>
            <a:r>
              <a:rPr lang="en-US" sz="2000" b="1" i="1" dirty="0"/>
              <a:t> </a:t>
            </a:r>
            <a:r>
              <a:rPr lang="en-US" sz="2000" b="1" i="1" dirty="0" err="1"/>
              <a:t>trên</a:t>
            </a:r>
            <a:r>
              <a:rPr lang="en-US" sz="2000" b="1" i="1" dirty="0"/>
              <a:t> </a:t>
            </a:r>
            <a:r>
              <a:rPr lang="en-US" sz="2000" b="1" i="1" dirty="0" err="1"/>
              <a:t>các</a:t>
            </a:r>
            <a:r>
              <a:rPr lang="en-US" sz="2000" b="1" i="1" dirty="0"/>
              <a:t> </a:t>
            </a:r>
            <a:r>
              <a:rPr lang="en-US" sz="2000" b="1" i="1" dirty="0" err="1"/>
              <a:t>lĩnh</a:t>
            </a:r>
            <a:r>
              <a:rPr lang="en-US" sz="2000" b="1" i="1" dirty="0"/>
              <a:t> </a:t>
            </a:r>
            <a:r>
              <a:rPr lang="en-US" sz="2000" b="1" i="1" dirty="0" err="1"/>
              <a:t>vực</a:t>
            </a:r>
            <a:r>
              <a:rPr lang="en-US" sz="2000" b="1" i="1" dirty="0"/>
              <a:t>; </a:t>
            </a:r>
            <a:r>
              <a:rPr lang="en-US" sz="2000" i="1" dirty="0"/>
              <a:t>h</a:t>
            </a:r>
            <a:r>
              <a:rPr lang="vi-VN" sz="2000" i="1" dirty="0"/>
              <a:t>oàn thành cơ bản các mục tiêu, nhiệm vụ giai đoạn 201</a:t>
            </a:r>
            <a:r>
              <a:rPr lang="en-US" sz="2000" i="1" dirty="0"/>
              <a:t>5 -</a:t>
            </a:r>
            <a:r>
              <a:rPr lang="vi-VN" sz="2000" i="1" dirty="0"/>
              <a:t> 20</a:t>
            </a:r>
            <a:r>
              <a:rPr lang="en-US" sz="2000" i="1" dirty="0"/>
              <a:t>20,</a:t>
            </a:r>
            <a:r>
              <a:rPr lang="vi-VN" sz="2000" i="1" dirty="0"/>
              <a:t> góp phần </a:t>
            </a:r>
            <a:r>
              <a:rPr lang="en-US" sz="2000" i="1" dirty="0" err="1"/>
              <a:t>cùng</a:t>
            </a:r>
            <a:r>
              <a:rPr lang="en-US" sz="2000" i="1" dirty="0"/>
              <a:t> </a:t>
            </a:r>
            <a:r>
              <a:rPr lang="en-US" sz="2000" i="1" dirty="0" err="1"/>
              <a:t>cả</a:t>
            </a:r>
            <a:r>
              <a:rPr lang="en-US" sz="2000" i="1" dirty="0"/>
              <a:t> </a:t>
            </a:r>
            <a:r>
              <a:rPr lang="en-US" sz="2000" i="1" dirty="0" err="1"/>
              <a:t>nước</a:t>
            </a:r>
            <a:r>
              <a:rPr lang="vi-VN" sz="2000" i="1" dirty="0"/>
              <a:t> thực hiện </a:t>
            </a:r>
            <a:r>
              <a:rPr lang="en-US" sz="2000" i="1" dirty="0" err="1"/>
              <a:t>thắng</a:t>
            </a:r>
            <a:r>
              <a:rPr lang="en-US" sz="2000" i="1" dirty="0"/>
              <a:t> </a:t>
            </a:r>
            <a:r>
              <a:rPr lang="en-US" sz="2000" i="1" dirty="0" err="1"/>
              <a:t>lợi</a:t>
            </a:r>
            <a:r>
              <a:rPr lang="en-US" sz="2000" i="1" dirty="0"/>
              <a:t> </a:t>
            </a:r>
            <a:r>
              <a:rPr lang="vi-VN" sz="2000" i="1" dirty="0"/>
              <a:t>Nghị quyết Đại hội X</a:t>
            </a:r>
            <a:r>
              <a:rPr lang="en-US" sz="2000" i="1" dirty="0"/>
              <a:t>I</a:t>
            </a:r>
            <a:r>
              <a:rPr lang="vi-VN" sz="2000" i="1" dirty="0"/>
              <a:t>I của Đảng và các Nghị quyết của Trung ương</a:t>
            </a:r>
            <a:r>
              <a:rPr lang="en-US" sz="2000" i="1" dirty="0"/>
              <a:t>; </a:t>
            </a:r>
            <a:r>
              <a:rPr lang="en-US" sz="2000" i="1" dirty="0" err="1"/>
              <a:t>giữ</a:t>
            </a:r>
            <a:r>
              <a:rPr lang="en-US" sz="2000" i="1" dirty="0"/>
              <a:t> </a:t>
            </a:r>
            <a:r>
              <a:rPr lang="en-US" sz="2000" i="1" dirty="0" err="1"/>
              <a:t>vững</a:t>
            </a:r>
            <a:r>
              <a:rPr lang="en-US" sz="2000" i="1" dirty="0"/>
              <a:t> </a:t>
            </a:r>
            <a:r>
              <a:rPr lang="en-US" sz="2000" i="1" dirty="0" err="1"/>
              <a:t>vai</a:t>
            </a:r>
            <a:r>
              <a:rPr lang="en-US" sz="2000" i="1" dirty="0"/>
              <a:t> </a:t>
            </a:r>
            <a:r>
              <a:rPr lang="en-US" sz="2000" i="1" dirty="0" err="1"/>
              <a:t>trò</a:t>
            </a:r>
            <a:r>
              <a:rPr lang="en-US" sz="2000" i="1" dirty="0"/>
              <a:t> </a:t>
            </a:r>
            <a:r>
              <a:rPr lang="en-US" sz="2000" i="1" dirty="0" err="1"/>
              <a:t>đầu</a:t>
            </a:r>
            <a:r>
              <a:rPr lang="en-US" sz="2000" i="1" dirty="0"/>
              <a:t> </a:t>
            </a:r>
            <a:r>
              <a:rPr lang="en-US" sz="2000" i="1" dirty="0" err="1"/>
              <a:t>tàu</a:t>
            </a:r>
            <a:r>
              <a:rPr lang="en-US" sz="2000" i="1" dirty="0"/>
              <a:t>, </a:t>
            </a:r>
            <a:r>
              <a:rPr lang="en-US" sz="2000" i="1" dirty="0" err="1"/>
              <a:t>trung</a:t>
            </a:r>
            <a:r>
              <a:rPr lang="en-US" sz="2000" i="1" dirty="0"/>
              <a:t> </a:t>
            </a:r>
            <a:r>
              <a:rPr lang="en-US" sz="2000" i="1" dirty="0" err="1"/>
              <a:t>tâm</a:t>
            </a:r>
            <a:r>
              <a:rPr lang="en-US" sz="2000" i="1" dirty="0"/>
              <a:t> </a:t>
            </a:r>
            <a:r>
              <a:rPr lang="en-US" sz="2000" i="1" dirty="0" err="1"/>
              <a:t>kinh</a:t>
            </a:r>
            <a:r>
              <a:rPr lang="en-US" sz="2000" i="1" dirty="0"/>
              <a:t> </a:t>
            </a:r>
            <a:r>
              <a:rPr lang="en-US" sz="2000" i="1" dirty="0" err="1"/>
              <a:t>tế</a:t>
            </a:r>
            <a:r>
              <a:rPr lang="en-US" sz="2000" i="1" dirty="0"/>
              <a:t> </a:t>
            </a:r>
            <a:r>
              <a:rPr lang="en-US" sz="2000" i="1" dirty="0" err="1"/>
              <a:t>lớn</a:t>
            </a:r>
            <a:r>
              <a:rPr lang="en-US" sz="2000" i="1" dirty="0"/>
              <a:t> </a:t>
            </a:r>
            <a:r>
              <a:rPr lang="en-US" sz="2000" i="1" dirty="0" err="1"/>
              <a:t>nhất</a:t>
            </a:r>
            <a:r>
              <a:rPr lang="en-US" sz="2000" i="1" dirty="0"/>
              <a:t> </a:t>
            </a:r>
            <a:r>
              <a:rPr lang="en-US" sz="2000" i="1" dirty="0" err="1"/>
              <a:t>cả</a:t>
            </a:r>
            <a:r>
              <a:rPr lang="en-US" sz="2000" i="1" dirty="0"/>
              <a:t> </a:t>
            </a:r>
            <a:r>
              <a:rPr lang="en-US" sz="2000" i="1" dirty="0" err="1"/>
              <a:t>nước</a:t>
            </a:r>
            <a:r>
              <a:rPr lang="en-US" sz="2800" i="1" dirty="0">
                <a:solidFill>
                  <a:srgbClr val="2B166E"/>
                </a:solidFill>
              </a:rPr>
              <a:t>…”</a:t>
            </a:r>
            <a:endParaRPr lang="en-US" sz="2800" i="1" dirty="0">
              <a:solidFill>
                <a:srgbClr val="9BD3E5"/>
              </a:solidFill>
              <a:latin typeface="Arial"/>
            </a:endParaRPr>
          </a:p>
        </p:txBody>
      </p:sp>
      <p:sp>
        <p:nvSpPr>
          <p:cNvPr id="64" name="AutoShape 23"/>
          <p:cNvSpPr>
            <a:spLocks noChangeArrowheads="1"/>
          </p:cNvSpPr>
          <p:nvPr/>
        </p:nvSpPr>
        <p:spPr bwMode="gray">
          <a:xfrm>
            <a:off x="3948743" y="4722894"/>
            <a:ext cx="477101" cy="530225"/>
          </a:xfrm>
          <a:prstGeom prst="rightArrow">
            <a:avLst>
              <a:gd name="adj1" fmla="val 50000"/>
              <a:gd name="adj2" fmla="val 5833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rgbClr val="080808"/>
              </a:solidFill>
              <a:latin typeface="Arial" charset="0"/>
              <a:cs typeface="Arial" charset="0"/>
            </a:endParaRPr>
          </a:p>
        </p:txBody>
      </p:sp>
      <p:pic>
        <p:nvPicPr>
          <p:cNvPr id="2" name="Picture 1">
            <a:extLst>
              <a:ext uri="{FF2B5EF4-FFF2-40B4-BE49-F238E27FC236}">
                <a16:creationId xmlns:a16="http://schemas.microsoft.com/office/drawing/2014/main" id="{8A89A7AC-B383-4283-945B-E94E5913FF97}"/>
              </a:ext>
            </a:extLst>
          </p:cNvPr>
          <p:cNvPicPr>
            <a:picLocks noChangeAspect="1"/>
          </p:cNvPicPr>
          <p:nvPr/>
        </p:nvPicPr>
        <p:blipFill>
          <a:blip r:embed="rId3"/>
          <a:stretch>
            <a:fillRect/>
          </a:stretch>
        </p:blipFill>
        <p:spPr>
          <a:xfrm>
            <a:off x="2277348" y="175800"/>
            <a:ext cx="8944833" cy="664522"/>
          </a:xfrm>
          <a:prstGeom prst="rect">
            <a:avLst/>
          </a:prstGeom>
        </p:spPr>
      </p:pic>
    </p:spTree>
    <p:extLst>
      <p:ext uri="{BB962C8B-B14F-4D97-AF65-F5344CB8AC3E}">
        <p14:creationId xmlns:p14="http://schemas.microsoft.com/office/powerpoint/2010/main" val="13415387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250"/>
                                        <p:tgtEl>
                                          <p:spTgt spid="4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dissolve">
                                      <p:cBhvr>
                                        <p:cTn id="10" dur="250"/>
                                        <p:tgtEl>
                                          <p:spTgt spid="4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dissolve">
                                      <p:cBhvr>
                                        <p:cTn id="13" dur="250"/>
                                        <p:tgtEl>
                                          <p:spTgt spid="5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250"/>
                                        <p:tgtEl>
                                          <p:spTgt spid="2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dissolve">
                                      <p:cBhvr>
                                        <p:cTn id="19" dur="25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dissolve">
                                      <p:cBhvr>
                                        <p:cTn id="24" dur="250"/>
                                        <p:tgtEl>
                                          <p:spTgt spid="62"/>
                                        </p:tgtEl>
                                      </p:cBhvr>
                                    </p:animEffect>
                                  </p:childTnLst>
                                </p:cTn>
                              </p:par>
                              <p:par>
                                <p:cTn id="25" presetID="9"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dissolve">
                                      <p:cBhvr>
                                        <p:cTn id="27" dur="250"/>
                                        <p:tgtEl>
                                          <p:spTgt spid="5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dissolve">
                                      <p:cBhvr>
                                        <p:cTn id="30" dur="250"/>
                                        <p:tgtEl>
                                          <p:spTgt spid="6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dissolve">
                                      <p:cBhvr>
                                        <p:cTn id="33" dur="250"/>
                                        <p:tgtEl>
                                          <p:spTgt spid="5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dissolve">
                                      <p:cBhvr>
                                        <p:cTn id="38"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7" grpId="0" animBg="1"/>
      <p:bldP spid="58" grpId="0" animBg="1"/>
      <p:bldP spid="63" grpId="0"/>
      <p:bldP spid="49" grpId="0"/>
      <p:bldP spid="62" grpId="0"/>
      <p:bldP spid="22" grpId="0"/>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IV. 04 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GIAI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2020 – 2025/2030</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623106" y="1413164"/>
            <a:ext cx="9770669" cy="4950034"/>
          </a:xfrm>
        </p:spPr>
        <p:txBody>
          <a:bodyPr>
            <a:normAutofit/>
          </a:bodyPr>
          <a:lstStyle/>
          <a:p>
            <a:pPr marL="0" indent="0" algn="ctr">
              <a:spcBef>
                <a:spcPts val="0"/>
              </a:spcBef>
              <a:buNone/>
            </a:pPr>
            <a:r>
              <a:rPr lang="en-US" sz="2400" b="1" dirty="0">
                <a:solidFill>
                  <a:srgbClr val="FF0000"/>
                </a:solidFill>
                <a:latin typeface="Times New Roman" panose="02020603050405020304" pitchFamily="18" charset="0"/>
                <a:cs typeface="Times New Roman" panose="02020603050405020304" pitchFamily="18" charset="0"/>
              </a:rPr>
              <a:t>* Ch</a:t>
            </a:r>
            <a:r>
              <a:rPr lang="vi-VN" sz="2400" b="1" dirty="0">
                <a:solidFill>
                  <a:srgbClr val="FF0000"/>
                </a:solidFill>
                <a:latin typeface="Times New Roman" panose="02020603050405020304" pitchFamily="18" charset="0"/>
                <a:cs typeface="Times New Roman" panose="02020603050405020304" pitchFamily="18" charset="0"/>
              </a:rPr>
              <a:t>ư</a:t>
            </a:r>
            <a:r>
              <a:rPr lang="en-US" sz="2400" b="1" dirty="0" err="1">
                <a:solidFill>
                  <a:srgbClr val="FF0000"/>
                </a:solidFill>
                <a:latin typeface="Times New Roman" panose="02020603050405020304" pitchFamily="18" charset="0"/>
                <a:cs typeface="Times New Roman" panose="02020603050405020304" pitchFamily="18" charset="0"/>
              </a:rPr>
              <a:t>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đổi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quản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lý</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Chí</a:t>
            </a:r>
            <a:r>
              <a:rPr lang="en-US" sz="2400" b="1" dirty="0">
                <a:solidFill>
                  <a:srgbClr val="FF0000"/>
                </a:solidFill>
                <a:latin typeface="Times New Roman" panose="02020603050405020304" pitchFamily="18" charset="0"/>
                <a:cs typeface="Times New Roman" panose="02020603050405020304" pitchFamily="18" charset="0"/>
              </a:rPr>
              <a:t> Minh: </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13. </a:t>
            </a:r>
            <a:r>
              <a:rPr lang="en-US" sz="2200" dirty="0" err="1">
                <a:latin typeface="Times New Roman" panose="02020603050405020304" pitchFamily="18" charset="0"/>
                <a:cs typeface="Times New Roman" panose="02020603050405020304" pitchFamily="18" charset="0"/>
              </a:rPr>
              <a:t>Chương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(PAR Index)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tỉnh</a:t>
            </a:r>
            <a:r>
              <a:rPr lang="en-US" sz="2200" dirty="0">
                <a:latin typeface="Times New Roman" panose="02020603050405020304" pitchFamily="18" charset="0"/>
                <a:cs typeface="Times New Roman" panose="02020603050405020304" pitchFamily="18" charset="0"/>
              </a:rPr>
              <a:t> (PCI), </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cải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doanh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2020 - 2025.</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14.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du </a:t>
            </a:r>
            <a:r>
              <a:rPr lang="en-US" sz="2200" dirty="0" err="1">
                <a:latin typeface="Times New Roman" panose="02020603050405020304" pitchFamily="18" charset="0"/>
                <a:cs typeface="Times New Roman" panose="02020603050405020304" pitchFamily="18" charset="0"/>
              </a:rPr>
              <a:t>lịch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hóa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ở Saint-Petersburg (</a:t>
            </a:r>
            <a:r>
              <a:rPr lang="en-US" sz="2200" dirty="0" err="1">
                <a:latin typeface="Times New Roman" panose="02020603050405020304" pitchFamily="18" charset="0"/>
                <a:cs typeface="Times New Roman" panose="02020603050405020304" pitchFamily="18" charset="0"/>
              </a:rPr>
              <a:t>Liên</a:t>
            </a:r>
            <a:r>
              <a:rPr lang="en-US" sz="2200" dirty="0">
                <a:latin typeface="Times New Roman" panose="02020603050405020304" pitchFamily="18" charset="0"/>
                <a:cs typeface="Times New Roman" panose="02020603050405020304" pitchFamily="18" charset="0"/>
              </a:rPr>
              <a:t> bang Nga)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2020.</a:t>
            </a:r>
          </a:p>
          <a:p>
            <a:pPr marL="457200" indent="-457200" algn="just">
              <a:spcAft>
                <a:spcPts val="600"/>
              </a:spcAft>
              <a:buAutoNum type="arabicPeriod"/>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473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IV. 04 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GIAI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2020 – 2025/2030</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43179" y="1477819"/>
            <a:ext cx="9770669" cy="4950034"/>
          </a:xfrm>
        </p:spPr>
        <p:txBody>
          <a:bodyPr>
            <a:normAutofit fontScale="92500" lnSpcReduction="10000"/>
          </a:bodyPr>
          <a:lstStyle/>
          <a:p>
            <a:pPr marL="0" indent="0" algn="ctr">
              <a:spcAft>
                <a:spcPts val="600"/>
              </a:spcAft>
              <a:buNone/>
            </a:pPr>
            <a:r>
              <a:rPr lang="en-US" sz="2600" b="1" dirty="0">
                <a:solidFill>
                  <a:srgbClr val="FF0000"/>
                </a:solidFill>
                <a:latin typeface="Times New Roman" panose="02020603050405020304" pitchFamily="18" charset="0"/>
                <a:cs typeface="Times New Roman" panose="02020603050405020304" pitchFamily="18" charset="0"/>
              </a:rPr>
              <a:t>Ch</a:t>
            </a:r>
            <a:r>
              <a:rPr lang="vi-VN" sz="2600" b="1" dirty="0">
                <a:solidFill>
                  <a:srgbClr val="FF0000"/>
                </a:solidFill>
                <a:latin typeface="Times New Roman" panose="02020603050405020304" pitchFamily="18" charset="0"/>
                <a:cs typeface="Times New Roman" panose="02020603050405020304" pitchFamily="18" charset="0"/>
              </a:rPr>
              <a:t>ư</a:t>
            </a:r>
            <a:r>
              <a:rPr lang="en-US" sz="2600" b="1" dirty="0" err="1">
                <a:solidFill>
                  <a:srgbClr val="FF0000"/>
                </a:solidFill>
                <a:latin typeface="Times New Roman" panose="02020603050405020304" pitchFamily="18" charset="0"/>
                <a:cs typeface="Times New Roman" panose="02020603050405020304" pitchFamily="18" charset="0"/>
              </a:rPr>
              <a:t>ơng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trình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đột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phá</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phát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triển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hạ</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tầng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Thành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phố</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Hồ</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Chí</a:t>
            </a:r>
            <a:r>
              <a:rPr lang="en-US" sz="2600" b="1" dirty="0">
                <a:solidFill>
                  <a:srgbClr val="FF0000"/>
                </a:solidFill>
                <a:latin typeface="Times New Roman" panose="02020603050405020304" pitchFamily="18" charset="0"/>
                <a:cs typeface="Times New Roman" panose="02020603050405020304" pitchFamily="18" charset="0"/>
              </a:rPr>
              <a:t> Minh </a:t>
            </a:r>
          </a:p>
          <a:p>
            <a:pPr marL="0" indent="0">
              <a:spcAft>
                <a:spcPts val="600"/>
              </a:spcAft>
              <a:buNone/>
            </a:pPr>
            <a:r>
              <a:rPr lang="en-US" sz="2400" b="1" dirty="0" err="1">
                <a:solidFill>
                  <a:schemeClr val="tx1"/>
                </a:solidFill>
                <a:latin typeface="Times New Roman" panose="02020603050405020304" pitchFamily="18" charset="0"/>
                <a:cs typeface="Times New Roman" panose="02020603050405020304" pitchFamily="18" charset="0"/>
              </a:rPr>
              <a:t>Mục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tiêu</a:t>
            </a:r>
            <a:r>
              <a:rPr lang="en-US" sz="2400" b="1" dirty="0">
                <a:solidFill>
                  <a:schemeClr val="tx1"/>
                </a:solidFill>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hóa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tầng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xã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trọng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phía</a:t>
            </a:r>
            <a:r>
              <a:rPr lang="en-US" sz="2200" dirty="0">
                <a:latin typeface="Times New Roman" panose="02020603050405020304" pitchFamily="18" charset="0"/>
                <a:cs typeface="Times New Roman" panose="02020603050405020304" pitchFamily="18" charset="0"/>
              </a:rPr>
              <a:t> Nam </a:t>
            </a:r>
            <a:r>
              <a:rPr lang="en-US" sz="2200" dirty="0" err="1">
                <a:latin typeface="Times New Roman" panose="02020603050405020304" pitchFamily="18" charset="0"/>
                <a:cs typeface="Times New Roman" panose="02020603050405020304" pitchFamily="18" charset="0"/>
              </a:rPr>
              <a:t>gắn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a:t>
            </a:r>
            <a:r>
              <a:rPr lang="en-US" sz="2200" dirty="0">
                <a:latin typeface="Times New Roman" panose="02020603050405020304" pitchFamily="18" charset="0"/>
                <a:cs typeface="Times New Roman" panose="02020603050405020304" pitchFamily="18" charset="0"/>
              </a:rPr>
              <a:t>.</a:t>
            </a:r>
          </a:p>
          <a:p>
            <a:pPr marL="0" indent="0" algn="just">
              <a:spcAft>
                <a:spcPts val="600"/>
              </a:spcAft>
              <a:buNone/>
            </a:pPr>
            <a:r>
              <a:rPr lang="en-US" sz="2200" i="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tầng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viễn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tầng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Chú</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trọng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tầng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qua </a:t>
            </a:r>
            <a:r>
              <a:rPr lang="en-US" sz="2200" dirty="0" err="1">
                <a:latin typeface="Times New Roman" panose="02020603050405020304" pitchFamily="18" charset="0"/>
                <a:cs typeface="Times New Roman" panose="02020603050405020304" pitchFamily="18" charset="0"/>
              </a:rPr>
              <a:t>gắn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nguồn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trò</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vị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mũi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nhọn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a:t>
            </a:r>
          </a:p>
          <a:p>
            <a:pPr marL="0" indent="0" algn="just">
              <a:spcAft>
                <a:spcPts val="600"/>
              </a:spcAft>
              <a:buNone/>
            </a:pPr>
            <a:r>
              <a:rPr lang="en-US" sz="2200" dirty="0">
                <a:latin typeface="Times New Roman" panose="02020603050405020304" pitchFamily="18" charset="0"/>
                <a:cs typeface="Times New Roman" panose="02020603050405020304" pitchFamily="18" charset="0"/>
              </a:rPr>
              <a:t>- Quan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bình</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triệu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cs typeface="Times New Roman" panose="02020603050405020304" pitchFamily="18" charset="0"/>
              </a:rPr>
              <a:t> qua 5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tầng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ngành</a:t>
            </a:r>
            <a:r>
              <a:rPr lang="en-US" sz="2200" dirty="0">
                <a:latin typeface="Times New Roman" panose="02020603050405020304" pitchFamily="18" charset="0"/>
                <a:cs typeface="Times New Roman" panose="02020603050405020304" pitchFamily="18" charset="0"/>
              </a:rPr>
              <a:t> logistics; </a:t>
            </a:r>
            <a:r>
              <a:rPr lang="en-US" sz="2200" dirty="0" err="1">
                <a:latin typeface="Times New Roman" panose="02020603050405020304" pitchFamily="18" charset="0"/>
                <a:cs typeface="Times New Roman" panose="02020603050405020304" pitchFamily="18" charset="0"/>
              </a:rPr>
              <a:t>giải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đặt</a:t>
            </a:r>
            <a:r>
              <a:rPr lang="en-US" sz="2200" dirty="0">
                <a:latin typeface="Times New Roman" panose="02020603050405020304" pitchFamily="18" charset="0"/>
                <a:cs typeface="Times New Roman" panose="02020603050405020304" pitchFamily="18" charset="0"/>
              </a:rPr>
              <a:t> ra: </a:t>
            </a:r>
            <a:r>
              <a:rPr lang="en-US" sz="2200" dirty="0" err="1">
                <a:latin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ùn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cs typeface="Times New Roman" panose="02020603050405020304" pitchFamily="18" charset="0"/>
              </a:rPr>
              <a:t> ô </a:t>
            </a:r>
            <a:r>
              <a:rPr lang="en-US" sz="2200" dirty="0" err="1">
                <a:latin typeface="Times New Roman" panose="02020603050405020304" pitchFamily="18" charset="0"/>
                <a:cs typeface="Times New Roman" panose="02020603050405020304" pitchFamily="18" charset="0"/>
              </a:rPr>
              <a:t>nhiễm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rắn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100%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endParaRPr lang="en-US" sz="2200" i="1"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1710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IV. 04 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GIAI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2020 – 2025/2030</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43179" y="1477819"/>
            <a:ext cx="9770669" cy="4950034"/>
          </a:xfrm>
        </p:spPr>
        <p:txBody>
          <a:bodyPr>
            <a:normAutofit/>
          </a:bodyPr>
          <a:lstStyle/>
          <a:p>
            <a:pPr marL="0" indent="0" algn="ctr">
              <a:spcAft>
                <a:spcPts val="600"/>
              </a:spcAft>
              <a:buNone/>
            </a:pPr>
            <a:r>
              <a:rPr lang="en-US" sz="2400" b="1" dirty="0">
                <a:solidFill>
                  <a:srgbClr val="FF0000"/>
                </a:solidFill>
                <a:latin typeface="Times New Roman" panose="02020603050405020304" pitchFamily="18" charset="0"/>
                <a:cs typeface="Times New Roman" panose="02020603050405020304" pitchFamily="18" charset="0"/>
              </a:rPr>
              <a:t>Ch</a:t>
            </a:r>
            <a:r>
              <a:rPr lang="vi-VN" sz="2400" b="1" dirty="0">
                <a:solidFill>
                  <a:srgbClr val="FF0000"/>
                </a:solidFill>
                <a:latin typeface="Times New Roman" panose="02020603050405020304" pitchFamily="18" charset="0"/>
                <a:cs typeface="Times New Roman" panose="02020603050405020304" pitchFamily="18" charset="0"/>
              </a:rPr>
              <a:t>ư</a:t>
            </a:r>
            <a:r>
              <a:rPr lang="en-US" sz="2400" b="1" dirty="0" err="1">
                <a:solidFill>
                  <a:srgbClr val="FF0000"/>
                </a:solidFill>
                <a:latin typeface="Times New Roman" panose="02020603050405020304" pitchFamily="18" charset="0"/>
                <a:cs typeface="Times New Roman" panose="02020603050405020304" pitchFamily="18" charset="0"/>
              </a:rPr>
              <a:t>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tầng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Chí</a:t>
            </a:r>
            <a:r>
              <a:rPr lang="en-US" sz="2400" b="1" dirty="0">
                <a:solidFill>
                  <a:srgbClr val="FF0000"/>
                </a:solidFill>
                <a:latin typeface="Times New Roman" panose="02020603050405020304" pitchFamily="18" charset="0"/>
                <a:cs typeface="Times New Roman" panose="02020603050405020304" pitchFamily="18" charset="0"/>
              </a:rPr>
              <a:t> Minh </a:t>
            </a:r>
          </a:p>
          <a:p>
            <a:pPr marL="457200" indent="-457200" algn="just">
              <a:spcAft>
                <a:spcPts val="600"/>
              </a:spcAft>
              <a:buAutoNum type="arabicPeriod"/>
            </a:pP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tầng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2020 - 2030.</a:t>
            </a:r>
          </a:p>
          <a:p>
            <a:pPr marL="457200" indent="-457200" algn="just">
              <a:spcAft>
                <a:spcPts val="600"/>
              </a:spcAft>
              <a:buAutoNum type="arabicPeriod"/>
            </a:pP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ngành</a:t>
            </a:r>
            <a:r>
              <a:rPr lang="en-US" sz="2200" dirty="0">
                <a:latin typeface="Times New Roman" panose="02020603050405020304" pitchFamily="18" charset="0"/>
                <a:cs typeface="Times New Roman" panose="02020603050405020304" pitchFamily="18" charset="0"/>
              </a:rPr>
              <a:t> logistics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2025,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2030.</a:t>
            </a:r>
          </a:p>
          <a:p>
            <a:pPr marL="457200" indent="-457200" algn="just">
              <a:spcAft>
                <a:spcPts val="600"/>
              </a:spcAft>
              <a:buFont typeface="Wingdings 3" charset="2"/>
              <a:buAutoNum type="arabicPeriod"/>
            </a:pP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2020 - 2045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2020 - 2030.</a:t>
            </a:r>
          </a:p>
          <a:p>
            <a:pPr marL="457200" indent="-457200" algn="just">
              <a:spcAft>
                <a:spcPts val="600"/>
              </a:spcAft>
              <a:buAutoNum type="arabicPeriod"/>
            </a:pPr>
            <a:r>
              <a:rPr lang="en-US" sz="2200" dirty="0" err="1">
                <a:latin typeface="Times New Roman" panose="02020603050405020304" pitchFamily="18" charset="0"/>
                <a:cs typeface="Times New Roman" panose="02020603050405020304" pitchFamily="18" charset="0"/>
              </a:rPr>
              <a:t>Đồ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rắn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2025, </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tầm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nhìn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2050.</a:t>
            </a:r>
          </a:p>
          <a:p>
            <a:pPr marL="457200" indent="-457200" algn="just">
              <a:spcAft>
                <a:spcPts val="600"/>
              </a:spcAft>
              <a:buAutoNum type="arabicPeriod"/>
            </a:pP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tầng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2020 - 2025,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2040.</a:t>
            </a: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945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IV. 04 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GIAI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2020 – 2025/2030</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43179" y="1477819"/>
            <a:ext cx="9770669" cy="4950034"/>
          </a:xfrm>
        </p:spPr>
        <p:txBody>
          <a:bodyPr>
            <a:normAutofit fontScale="92500" lnSpcReduction="10000"/>
          </a:bodyPr>
          <a:lstStyle/>
          <a:p>
            <a:pPr marL="0" indent="0" algn="ctr">
              <a:spcAft>
                <a:spcPts val="600"/>
              </a:spcAft>
              <a:buNone/>
            </a:pPr>
            <a:r>
              <a:rPr lang="en-US" sz="2600" b="1" dirty="0">
                <a:solidFill>
                  <a:srgbClr val="FF0000"/>
                </a:solidFill>
                <a:latin typeface="Times New Roman" panose="02020603050405020304" pitchFamily="18" charset="0"/>
                <a:cs typeface="Times New Roman" panose="02020603050405020304" pitchFamily="18" charset="0"/>
              </a:rPr>
              <a:t>Ch</a:t>
            </a:r>
            <a:r>
              <a:rPr lang="vi-VN" sz="2600" b="1" dirty="0">
                <a:solidFill>
                  <a:srgbClr val="FF0000"/>
                </a:solidFill>
                <a:latin typeface="Times New Roman" panose="02020603050405020304" pitchFamily="18" charset="0"/>
                <a:cs typeface="Times New Roman" panose="02020603050405020304" pitchFamily="18" charset="0"/>
              </a:rPr>
              <a:t>ư</a:t>
            </a:r>
            <a:r>
              <a:rPr lang="en-US" sz="2600" b="1" dirty="0" err="1">
                <a:solidFill>
                  <a:srgbClr val="FF0000"/>
                </a:solidFill>
                <a:latin typeface="Times New Roman" panose="02020603050405020304" pitchFamily="18" charset="0"/>
                <a:cs typeface="Times New Roman" panose="02020603050405020304" pitchFamily="18" charset="0"/>
              </a:rPr>
              <a:t>ơng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trình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đột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phá</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phát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triển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hạ</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tầng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Thành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phố</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Hồ</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Chí</a:t>
            </a:r>
            <a:r>
              <a:rPr lang="en-US" sz="2600" b="1" dirty="0">
                <a:solidFill>
                  <a:srgbClr val="FF0000"/>
                </a:solidFill>
                <a:latin typeface="Times New Roman" panose="02020603050405020304" pitchFamily="18" charset="0"/>
                <a:cs typeface="Times New Roman" panose="02020603050405020304" pitchFamily="18" charset="0"/>
              </a:rPr>
              <a:t> Minh</a:t>
            </a:r>
            <a:r>
              <a:rPr lang="en-US" sz="2600" b="1" dirty="0">
                <a:latin typeface="Times New Roman" panose="02020603050405020304" pitchFamily="18" charset="0"/>
                <a:cs typeface="Times New Roman" panose="02020603050405020304" pitchFamily="18" charset="0"/>
              </a:rPr>
              <a:t> </a:t>
            </a:r>
            <a:endParaRPr lang="en-US" sz="2600" i="1" dirty="0">
              <a:latin typeface="Times New Roman" panose="02020603050405020304" pitchFamily="18" charset="0"/>
              <a:cs typeface="Times New Roman" panose="02020603050405020304" pitchFamily="18" charset="0"/>
            </a:endParaRPr>
          </a:p>
          <a:p>
            <a:pPr marL="0" indent="0" algn="just">
              <a:spcAft>
                <a:spcPts val="600"/>
              </a:spcAft>
              <a:buNone/>
            </a:pPr>
            <a:r>
              <a:rPr lang="en-US" sz="2400" b="1" dirty="0">
                <a:solidFill>
                  <a:srgbClr val="C00000"/>
                </a:solidFill>
                <a:latin typeface="Times New Roman" panose="02020603050405020304" pitchFamily="18" charset="0"/>
                <a:cs typeface="Times New Roman" panose="02020603050405020304" pitchFamily="18" charset="0"/>
              </a:rPr>
              <a:t>6.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2020 - 2045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2020 - 2025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Quang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a:t>
            </a:r>
          </a:p>
          <a:p>
            <a:pPr marL="0" indent="0" algn="just">
              <a:spcAft>
                <a:spcPts val="600"/>
              </a:spcAft>
              <a:buNone/>
            </a:pPr>
            <a:r>
              <a:rPr lang="en-US" sz="2400" b="1" dirty="0">
                <a:solidFill>
                  <a:srgbClr val="C00000"/>
                </a:solidFill>
                <a:latin typeface="Times New Roman" panose="02020603050405020304" pitchFamily="18" charset="0"/>
                <a:cs typeface="Times New Roman" panose="02020603050405020304" pitchFamily="18" charset="0"/>
              </a:rPr>
              <a:t>7.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2020 - 2030.</a:t>
            </a:r>
          </a:p>
          <a:p>
            <a:pPr marL="0" indent="0" algn="just">
              <a:spcAft>
                <a:spcPts val="600"/>
              </a:spcAft>
              <a:buNone/>
            </a:pPr>
            <a:r>
              <a:rPr lang="en-US" sz="2400" b="1" dirty="0">
                <a:solidFill>
                  <a:srgbClr val="C00000"/>
                </a:solidFill>
                <a:latin typeface="Times New Roman" panose="02020603050405020304" pitchFamily="18" charset="0"/>
                <a:cs typeface="Times New Roman" panose="02020603050405020304" pitchFamily="18" charset="0"/>
              </a:rPr>
              <a:t>8.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2020 - 2045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2020 - 2025.</a:t>
            </a:r>
          </a:p>
          <a:p>
            <a:pPr marL="0" indent="0" algn="just">
              <a:spcAft>
                <a:spcPts val="600"/>
              </a:spcAft>
              <a:buNone/>
            </a:pPr>
            <a:r>
              <a:rPr lang="en-US" sz="2400" b="1" dirty="0">
                <a:solidFill>
                  <a:srgbClr val="C00000"/>
                </a:solidFill>
                <a:latin typeface="Times New Roman" panose="02020603050405020304" pitchFamily="18" charset="0"/>
                <a:cs typeface="Times New Roman" panose="02020603050405020304" pitchFamily="18" charset="0"/>
              </a:rPr>
              <a:t>9.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2021 - 2030.</a:t>
            </a:r>
          </a:p>
          <a:p>
            <a:pPr marL="0" indent="0" algn="just">
              <a:spcAft>
                <a:spcPts val="600"/>
              </a:spcAft>
              <a:buNone/>
            </a:pPr>
            <a:r>
              <a:rPr lang="en-US" sz="2400" b="1" dirty="0">
                <a:solidFill>
                  <a:srgbClr val="C00000"/>
                </a:solidFill>
                <a:latin typeface="Times New Roman" panose="02020603050405020304" pitchFamily="18" charset="0"/>
                <a:cs typeface="Times New Roman" panose="02020603050405020304" pitchFamily="18" charset="0"/>
              </a:rPr>
              <a:t>10.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2020 - 2030.</a:t>
            </a:r>
          </a:p>
          <a:p>
            <a:pPr marL="0" indent="0" algn="just">
              <a:spcAft>
                <a:spcPts val="600"/>
              </a:spcAft>
              <a:buNone/>
            </a:pPr>
            <a:endParaRPr lang="en-US" sz="2200" i="1"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400" i="1"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8983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IV. 04 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GIAI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2020 – 2025/2030</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43179" y="1477819"/>
            <a:ext cx="9770669" cy="4950034"/>
          </a:xfrm>
        </p:spPr>
        <p:txBody>
          <a:bodyPr>
            <a:normAutofit/>
          </a:bodyPr>
          <a:lstStyle/>
          <a:p>
            <a:pPr marL="0" indent="0" algn="ctr">
              <a:spcAft>
                <a:spcPts val="600"/>
              </a:spcAft>
              <a:buNone/>
            </a:pPr>
            <a:r>
              <a:rPr lang="en-US" sz="2400" b="1" dirty="0">
                <a:solidFill>
                  <a:srgbClr val="FF0000"/>
                </a:solidFill>
                <a:latin typeface="Times New Roman" panose="02020603050405020304" pitchFamily="18" charset="0"/>
                <a:cs typeface="Times New Roman" panose="02020603050405020304" pitchFamily="18" charset="0"/>
              </a:rPr>
              <a:t>Ch</a:t>
            </a:r>
            <a:r>
              <a:rPr lang="vi-VN" sz="2400" b="1" dirty="0">
                <a:solidFill>
                  <a:srgbClr val="FF0000"/>
                </a:solidFill>
                <a:latin typeface="Times New Roman" panose="02020603050405020304" pitchFamily="18" charset="0"/>
                <a:cs typeface="Times New Roman" panose="02020603050405020304" pitchFamily="18" charset="0"/>
              </a:rPr>
              <a:t>ư</a:t>
            </a:r>
            <a:r>
              <a:rPr lang="en-US" sz="2400" b="1" dirty="0" err="1">
                <a:solidFill>
                  <a:srgbClr val="FF0000"/>
                </a:solidFill>
                <a:latin typeface="Times New Roman" panose="02020603050405020304" pitchFamily="18" charset="0"/>
                <a:cs typeface="Times New Roman" panose="02020603050405020304" pitchFamily="18" charset="0"/>
              </a:rPr>
              <a:t>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tầng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Chí</a:t>
            </a:r>
            <a:r>
              <a:rPr lang="en-US" sz="2400" b="1" dirty="0">
                <a:solidFill>
                  <a:srgbClr val="FF0000"/>
                </a:solidFill>
                <a:latin typeface="Times New Roman" panose="02020603050405020304" pitchFamily="18" charset="0"/>
                <a:cs typeface="Times New Roman" panose="02020603050405020304" pitchFamily="18" charset="0"/>
              </a:rPr>
              <a:t> Minh </a:t>
            </a:r>
            <a:br>
              <a:rPr lang="en-US" sz="2400" b="1" dirty="0">
                <a:latin typeface="Times New Roman" panose="02020603050405020304" pitchFamily="18" charset="0"/>
                <a:cs typeface="Times New Roman" panose="02020603050405020304" pitchFamily="18" charset="0"/>
              </a:rPr>
            </a:br>
            <a:endParaRPr lang="en-US" sz="2400" i="1" dirty="0">
              <a:latin typeface="Times New Roman" panose="02020603050405020304" pitchFamily="18" charset="0"/>
              <a:cs typeface="Times New Roman" panose="02020603050405020304" pitchFamily="18" charset="0"/>
            </a:endParaRPr>
          </a:p>
          <a:p>
            <a:pPr marL="0" indent="0" algn="just">
              <a:spcAft>
                <a:spcPts val="600"/>
              </a:spcAft>
              <a:buNone/>
            </a:pPr>
            <a:r>
              <a:rPr lang="en-US" sz="2400" b="1" dirty="0">
                <a:solidFill>
                  <a:srgbClr val="C00000"/>
                </a:solidFill>
                <a:latin typeface="Times New Roman" panose="02020603050405020304" pitchFamily="18" charset="0"/>
                <a:cs typeface="Times New Roman" panose="02020603050405020304" pitchFamily="18" charset="0"/>
              </a:rPr>
              <a:t>11.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2020 - 2030.</a:t>
            </a:r>
          </a:p>
          <a:p>
            <a:pPr marL="0" indent="0" algn="just">
              <a:spcAft>
                <a:spcPts val="600"/>
              </a:spcAft>
              <a:buNone/>
            </a:pPr>
            <a:r>
              <a:rPr lang="en-US" sz="2400" b="1" dirty="0">
                <a:solidFill>
                  <a:srgbClr val="C00000"/>
                </a:solidFill>
                <a:latin typeface="Times New Roman" panose="02020603050405020304" pitchFamily="18" charset="0"/>
                <a:cs typeface="Times New Roman" panose="02020603050405020304" pitchFamily="18" charset="0"/>
              </a:rPr>
              <a:t>12.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2020 - 2050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ngầm</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2020 - 2030.</a:t>
            </a:r>
          </a:p>
          <a:p>
            <a:pPr marL="0" indent="0" algn="just">
              <a:spcAft>
                <a:spcPts val="600"/>
              </a:spcAft>
              <a:buNone/>
            </a:pPr>
            <a:r>
              <a:rPr lang="en-US" sz="2400" b="1" dirty="0">
                <a:solidFill>
                  <a:srgbClr val="C00000"/>
                </a:solidFill>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nhiễm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2020 - 2030.</a:t>
            </a:r>
          </a:p>
          <a:p>
            <a:pPr marL="0" indent="0" algn="just">
              <a:spcAft>
                <a:spcPts val="600"/>
              </a:spcAft>
              <a:buNone/>
            </a:pPr>
            <a:endParaRPr lang="en-US" sz="2200" i="1"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400" i="1"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418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IV. 04 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GIAI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2020 – 2025/2030</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43179" y="1477819"/>
            <a:ext cx="9770669" cy="4950034"/>
          </a:xfrm>
        </p:spPr>
        <p:txBody>
          <a:bodyPr>
            <a:normAutofit fontScale="92500" lnSpcReduction="20000"/>
          </a:bodyPr>
          <a:lstStyle/>
          <a:p>
            <a:pPr marL="0" indent="0" algn="ctr">
              <a:spcAft>
                <a:spcPts val="600"/>
              </a:spcAft>
              <a:buNone/>
            </a:pPr>
            <a:r>
              <a:rPr lang="en-US" sz="2600" b="1" dirty="0">
                <a:solidFill>
                  <a:srgbClr val="FF0000"/>
                </a:solidFill>
                <a:latin typeface="Times New Roman" panose="02020603050405020304" pitchFamily="18" charset="0"/>
                <a:cs typeface="Times New Roman" panose="02020603050405020304" pitchFamily="18" charset="0"/>
              </a:rPr>
              <a:t>Ch</a:t>
            </a:r>
            <a:r>
              <a:rPr lang="vi-VN" sz="2600" b="1" dirty="0">
                <a:solidFill>
                  <a:srgbClr val="FF0000"/>
                </a:solidFill>
                <a:latin typeface="Times New Roman" panose="02020603050405020304" pitchFamily="18" charset="0"/>
                <a:cs typeface="Times New Roman" panose="02020603050405020304" pitchFamily="18" charset="0"/>
              </a:rPr>
              <a:t>ư</a:t>
            </a:r>
            <a:r>
              <a:rPr lang="en-US" sz="2600" b="1" dirty="0" err="1">
                <a:solidFill>
                  <a:srgbClr val="FF0000"/>
                </a:solidFill>
                <a:latin typeface="Times New Roman" panose="02020603050405020304" pitchFamily="18" charset="0"/>
                <a:cs typeface="Times New Roman" panose="02020603050405020304" pitchFamily="18" charset="0"/>
              </a:rPr>
              <a:t>ơng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trình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đột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phá</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phát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triển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nhân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lực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và</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văn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hóa</a:t>
            </a:r>
            <a:r>
              <a:rPr lang="en-US" sz="2600" b="1" dirty="0">
                <a:solidFill>
                  <a:srgbClr val="FF0000"/>
                </a:solidFill>
                <a:latin typeface="Times New Roman" panose="02020603050405020304" pitchFamily="18" charset="0"/>
                <a:cs typeface="Times New Roman" panose="02020603050405020304" pitchFamily="18" charset="0"/>
              </a:rPr>
              <a:t> </a:t>
            </a:r>
            <a:br>
              <a:rPr lang="en-US" sz="2600" b="1" dirty="0">
                <a:solidFill>
                  <a:srgbClr val="FF0000"/>
                </a:solidFill>
                <a:latin typeface="Times New Roman" panose="02020603050405020304" pitchFamily="18" charset="0"/>
                <a:cs typeface="Times New Roman" panose="02020603050405020304" pitchFamily="18" charset="0"/>
              </a:rPr>
            </a:br>
            <a:r>
              <a:rPr lang="en-US" sz="2600" b="1" dirty="0" err="1">
                <a:solidFill>
                  <a:srgbClr val="FF0000"/>
                </a:solidFill>
                <a:latin typeface="Times New Roman" panose="02020603050405020304" pitchFamily="18" charset="0"/>
                <a:cs typeface="Times New Roman" panose="02020603050405020304" pitchFamily="18" charset="0"/>
              </a:rPr>
              <a:t>Thành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phố</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Hồ</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Chí</a:t>
            </a:r>
            <a:r>
              <a:rPr lang="en-US" sz="2600" b="1" dirty="0">
                <a:solidFill>
                  <a:srgbClr val="FF0000"/>
                </a:solidFill>
                <a:latin typeface="Times New Roman" panose="02020603050405020304" pitchFamily="18" charset="0"/>
                <a:cs typeface="Times New Roman" panose="02020603050405020304" pitchFamily="18" charset="0"/>
              </a:rPr>
              <a:t> Minh </a:t>
            </a:r>
          </a:p>
          <a:p>
            <a:pPr marL="0" indent="0">
              <a:spcAft>
                <a:spcPts val="600"/>
              </a:spcAft>
              <a:buNone/>
            </a:pPr>
            <a:r>
              <a:rPr lang="en-US" sz="2400" b="1" dirty="0" err="1">
                <a:solidFill>
                  <a:schemeClr val="tx1"/>
                </a:solidFill>
                <a:latin typeface="Times New Roman" panose="02020603050405020304" pitchFamily="18" charset="0"/>
                <a:cs typeface="Times New Roman" panose="02020603050405020304" pitchFamily="18" charset="0"/>
              </a:rPr>
              <a:t>Mục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tiêu</a:t>
            </a:r>
            <a:r>
              <a:rPr lang="en-US" sz="2400" b="1" dirty="0">
                <a:solidFill>
                  <a:schemeClr val="tx1"/>
                </a:solidFill>
                <a:latin typeface="Times New Roman" panose="02020603050405020304" pitchFamily="18" charset="0"/>
                <a:cs typeface="Times New Roman" panose="02020603050405020304" pitchFamily="18" charset="0"/>
              </a:rPr>
              <a:t>:</a:t>
            </a:r>
          </a:p>
          <a:p>
            <a:pPr marL="0" indent="0" algn="just">
              <a:spcAft>
                <a:spcPts val="600"/>
              </a:spcAft>
              <a:buNone/>
            </a:pP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ở 8 </a:t>
            </a:r>
            <a:r>
              <a:rPr lang="en-US" sz="2400" dirty="0" err="1">
                <a:latin typeface="Times New Roman" panose="02020603050405020304" pitchFamily="18" charset="0"/>
                <a:cs typeface="Times New Roman" panose="02020603050405020304" pitchFamily="18" charset="0"/>
              </a:rPr>
              <a:t>lĩnh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nghệ</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thông</a:t>
            </a:r>
            <a:r>
              <a:rPr lang="en-US" sz="2400" i="1" dirty="0">
                <a:latin typeface="Times New Roman" panose="02020603050405020304" pitchFamily="18" charset="0"/>
                <a:cs typeface="Times New Roman" panose="02020603050405020304" pitchFamily="18" charset="0"/>
              </a:rPr>
              <a:t> tin - </a:t>
            </a:r>
            <a:r>
              <a:rPr lang="en-US" sz="2400" i="1" dirty="0" err="1">
                <a:latin typeface="Times New Roman" panose="02020603050405020304" pitchFamily="18" charset="0"/>
                <a:cs typeface="Times New Roman" panose="02020603050405020304" pitchFamily="18" charset="0"/>
              </a:rPr>
              <a:t>truyền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khí</a:t>
            </a:r>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tự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hóa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tuệ</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doanh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nghiệp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chính</a:t>
            </a:r>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ngân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hàng</a:t>
            </a:r>
            <a:r>
              <a:rPr lang="en-US" sz="2400" i="1" dirty="0">
                <a:latin typeface="Times New Roman" panose="02020603050405020304" pitchFamily="18" charset="0"/>
                <a:cs typeface="Times New Roman" panose="02020603050405020304" pitchFamily="18" charset="0"/>
              </a:rPr>
              <a:t>; y </a:t>
            </a:r>
            <a:r>
              <a:rPr lang="en-US" sz="2400" i="1" dirty="0" err="1">
                <a:latin typeface="Times New Roman" panose="02020603050405020304" pitchFamily="18" charset="0"/>
                <a:cs typeface="Times New Roman" panose="02020603050405020304" pitchFamily="18" charset="0"/>
              </a:rPr>
              <a:t>tế</a:t>
            </a:r>
            <a:r>
              <a:rPr lang="en-US" sz="2400" i="1" dirty="0">
                <a:latin typeface="Times New Roman" panose="02020603050405020304" pitchFamily="18" charset="0"/>
                <a:cs typeface="Times New Roman" panose="02020603050405020304" pitchFamily="18" charset="0"/>
              </a:rPr>
              <a:t>; du </a:t>
            </a:r>
            <a:r>
              <a:rPr lang="en-US" sz="2400" i="1" dirty="0" err="1">
                <a:latin typeface="Times New Roman" panose="02020603050405020304" pitchFamily="18" charset="0"/>
                <a:cs typeface="Times New Roman" panose="02020603050405020304" pitchFamily="18" charset="0"/>
              </a:rPr>
              <a:t>lịch</a:t>
            </a:r>
            <a:r>
              <a:rPr lang="en-US" sz="2400" i="1" dirty="0">
                <a:latin typeface="Times New Roman" panose="02020603050405020304" pitchFamily="18" charset="0"/>
                <a:cs typeface="Times New Roman" panose="02020603050405020304" pitchFamily="18" charset="0"/>
              </a:rPr>
              <a:t>; </a:t>
            </a:r>
            <a:br>
              <a:rPr lang="en-US" sz="2400" i="1" dirty="0">
                <a:latin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cs typeface="Times New Roman" panose="02020603050405020304" pitchFamily="18" charset="0"/>
              </a:rPr>
              <a:t>quản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thị</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marL="0" indent="0" algn="just">
              <a:spcAft>
                <a:spcPts val="600"/>
              </a:spcAft>
              <a:buNone/>
            </a:pP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khoa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a:t>
            </a:r>
          </a:p>
          <a:p>
            <a:pPr marL="0" indent="0" algn="just">
              <a:spcAft>
                <a:spcPts val="600"/>
              </a:spcAft>
              <a:buNone/>
            </a:pP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endParaRPr lang="en-US" sz="2400" i="1"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400" i="1"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139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IV. 04 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GIAI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2020 – 2025/2030</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43179" y="1477819"/>
            <a:ext cx="9770669" cy="4950034"/>
          </a:xfrm>
        </p:spPr>
        <p:txBody>
          <a:bodyPr>
            <a:normAutofit/>
          </a:bodyPr>
          <a:lstStyle/>
          <a:p>
            <a:pPr marL="0" indent="0" algn="ctr">
              <a:spcAft>
                <a:spcPts val="600"/>
              </a:spcAft>
              <a:buNone/>
            </a:pPr>
            <a:r>
              <a:rPr lang="en-US" sz="2400" b="1" dirty="0">
                <a:solidFill>
                  <a:srgbClr val="FF0000"/>
                </a:solidFill>
                <a:latin typeface="Times New Roman" panose="02020603050405020304" pitchFamily="18" charset="0"/>
                <a:cs typeface="Times New Roman" panose="02020603050405020304" pitchFamily="18" charset="0"/>
              </a:rPr>
              <a:t>Ch</a:t>
            </a:r>
            <a:r>
              <a:rPr lang="vi-VN" sz="2400" b="1" dirty="0">
                <a:solidFill>
                  <a:srgbClr val="FF0000"/>
                </a:solidFill>
                <a:latin typeface="Times New Roman" panose="02020603050405020304" pitchFamily="18" charset="0"/>
                <a:cs typeface="Times New Roman" panose="02020603050405020304" pitchFamily="18" charset="0"/>
              </a:rPr>
              <a:t>ư</a:t>
            </a:r>
            <a:r>
              <a:rPr lang="en-US" sz="2400" b="1" dirty="0" err="1">
                <a:solidFill>
                  <a:srgbClr val="FF0000"/>
                </a:solidFill>
                <a:latin typeface="Times New Roman" panose="02020603050405020304" pitchFamily="18" charset="0"/>
                <a:cs typeface="Times New Roman" panose="02020603050405020304" pitchFamily="18" charset="0"/>
              </a:rPr>
              <a:t>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hóa</a:t>
            </a:r>
            <a:r>
              <a:rPr lang="en-US" sz="2400" b="1" dirty="0">
                <a:solidFill>
                  <a:srgbClr val="FF0000"/>
                </a:solidFill>
                <a:latin typeface="Times New Roman" panose="02020603050405020304" pitchFamily="18" charset="0"/>
                <a:cs typeface="Times New Roman" panose="02020603050405020304" pitchFamily="18" charset="0"/>
              </a:rPr>
              <a:t> </a:t>
            </a:r>
            <a:br>
              <a:rPr lang="en-US" sz="2400" b="1" dirty="0">
                <a:solidFill>
                  <a:srgbClr val="FF0000"/>
                </a:solidFill>
                <a:latin typeface="Times New Roman" panose="02020603050405020304" pitchFamily="18" charset="0"/>
                <a:cs typeface="Times New Roman" panose="02020603050405020304" pitchFamily="18" charset="0"/>
              </a:rPr>
            </a:b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Chí</a:t>
            </a:r>
            <a:r>
              <a:rPr lang="en-US" sz="2400" b="1" dirty="0">
                <a:solidFill>
                  <a:srgbClr val="FF0000"/>
                </a:solidFill>
                <a:latin typeface="Times New Roman" panose="02020603050405020304" pitchFamily="18" charset="0"/>
                <a:cs typeface="Times New Roman" panose="02020603050405020304" pitchFamily="18" charset="0"/>
              </a:rPr>
              <a:t> Minh</a:t>
            </a:r>
            <a:r>
              <a:rPr lang="en-US" sz="2400" i="1" dirty="0">
                <a:solidFill>
                  <a:srgbClr val="FF0000"/>
                </a:solidFill>
                <a:latin typeface="Times New Roman" panose="02020603050405020304" pitchFamily="18" charset="0"/>
                <a:cs typeface="Times New Roman" panose="02020603050405020304" pitchFamily="18" charset="0"/>
              </a:rPr>
              <a:t>.</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1.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ở 8 </a:t>
            </a:r>
            <a:r>
              <a:rPr lang="en-US" sz="2200" dirty="0" err="1">
                <a:latin typeface="Times New Roman" panose="02020603050405020304" pitchFamily="18" charset="0"/>
                <a:cs typeface="Times New Roman" panose="02020603050405020304" pitchFamily="18" charset="0"/>
              </a:rPr>
              <a:t>ngành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tin – </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truyền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hóa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doanh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ngân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hàng</a:t>
            </a:r>
            <a:r>
              <a:rPr lang="en-US" sz="2200" dirty="0">
                <a:latin typeface="Times New Roman" panose="02020603050405020304" pitchFamily="18" charset="0"/>
                <a:cs typeface="Times New Roman" panose="02020603050405020304" pitchFamily="18" charset="0"/>
              </a:rPr>
              <a:t>; y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du </a:t>
            </a:r>
            <a:r>
              <a:rPr lang="en-US" sz="2200" dirty="0" err="1">
                <a:latin typeface="Times New Roman" panose="02020603050405020304" pitchFamily="18" charset="0"/>
                <a:cs typeface="Times New Roman" panose="02020603050405020304" pitchFamily="18" charset="0"/>
              </a:rPr>
              <a:t>lịch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2020 - 2035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chia </a:t>
            </a:r>
            <a:r>
              <a:rPr lang="en-US" sz="2200" dirty="0" err="1">
                <a:latin typeface="Times New Roman" panose="02020603050405020304" pitchFamily="18" charset="0"/>
                <a:cs typeface="Times New Roman" panose="02020603050405020304" pitchFamily="18" charset="0"/>
              </a:rPr>
              <a:t>sẻ</a:t>
            </a:r>
            <a:r>
              <a:rPr lang="en-US" sz="2200" dirty="0">
                <a:latin typeface="Times New Roman" panose="02020603050405020304" pitchFamily="18" charset="0"/>
                <a:cs typeface="Times New Roman" panose="02020603050405020304" pitchFamily="18" charset="0"/>
              </a:rPr>
              <a:t>.</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2.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2020 - 2030.</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3.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y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2021 - 2025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tầm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nhìn</a:t>
            </a:r>
            <a:r>
              <a:rPr lang="en-US" sz="2200" dirty="0">
                <a:latin typeface="Times New Roman" panose="02020603050405020304" pitchFamily="18" charset="0"/>
                <a:cs typeface="Times New Roman" panose="02020603050405020304" pitchFamily="18" charset="0"/>
              </a:rPr>
              <a:t> 2030.</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4.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y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khỏe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2021 - 2030.</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5. </a:t>
            </a:r>
            <a:r>
              <a:rPr lang="en-US" sz="2200" dirty="0" err="1">
                <a:latin typeface="Times New Roman" panose="02020603050405020304" pitchFamily="18" charset="0"/>
                <a:cs typeface="Times New Roman" panose="02020603050405020304" pitchFamily="18" charset="0"/>
              </a:rPr>
              <a:t>Chương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cứu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2020 - 2030.</a:t>
            </a:r>
          </a:p>
          <a:p>
            <a:pPr marL="0" indent="0" algn="just">
              <a:spcAft>
                <a:spcPts val="600"/>
              </a:spcAft>
              <a:buNone/>
            </a:pPr>
            <a:endParaRPr lang="en-US" sz="2200" i="1"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400" i="1"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1204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IV. 04 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GIAI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2020 – 2025/2030</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43179" y="1477819"/>
            <a:ext cx="9770669" cy="4950034"/>
          </a:xfrm>
        </p:spPr>
        <p:txBody>
          <a:bodyPr>
            <a:normAutofit fontScale="92500"/>
          </a:bodyPr>
          <a:lstStyle/>
          <a:p>
            <a:pPr marL="0" indent="0" algn="ctr">
              <a:spcAft>
                <a:spcPts val="600"/>
              </a:spcAft>
              <a:buNone/>
            </a:pPr>
            <a:r>
              <a:rPr lang="en-US" sz="2400" b="1" dirty="0">
                <a:solidFill>
                  <a:srgbClr val="FF0000"/>
                </a:solidFill>
                <a:latin typeface="Times New Roman" panose="02020603050405020304" pitchFamily="18" charset="0"/>
                <a:cs typeface="Times New Roman" panose="02020603050405020304" pitchFamily="18" charset="0"/>
              </a:rPr>
              <a:t>Ch</a:t>
            </a:r>
            <a:r>
              <a:rPr lang="vi-VN" sz="2400" b="1" dirty="0">
                <a:solidFill>
                  <a:srgbClr val="FF0000"/>
                </a:solidFill>
                <a:latin typeface="Times New Roman" panose="02020603050405020304" pitchFamily="18" charset="0"/>
                <a:cs typeface="Times New Roman" panose="02020603050405020304" pitchFamily="18" charset="0"/>
              </a:rPr>
              <a:t>ư</a:t>
            </a:r>
            <a:r>
              <a:rPr lang="en-US" sz="2400" b="1" dirty="0" err="1">
                <a:solidFill>
                  <a:srgbClr val="FF0000"/>
                </a:solidFill>
                <a:latin typeface="Times New Roman" panose="02020603050405020304" pitchFamily="18" charset="0"/>
                <a:cs typeface="Times New Roman" panose="02020603050405020304" pitchFamily="18" charset="0"/>
              </a:rPr>
              <a:t>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hóa</a:t>
            </a:r>
            <a:r>
              <a:rPr lang="en-US" sz="2400" b="1" dirty="0">
                <a:solidFill>
                  <a:srgbClr val="FF0000"/>
                </a:solidFill>
                <a:latin typeface="Times New Roman" panose="02020603050405020304" pitchFamily="18" charset="0"/>
                <a:cs typeface="Times New Roman" panose="02020603050405020304" pitchFamily="18" charset="0"/>
              </a:rPr>
              <a:t> </a:t>
            </a:r>
            <a:br>
              <a:rPr lang="en-US" sz="2400" b="1" dirty="0">
                <a:solidFill>
                  <a:srgbClr val="FF0000"/>
                </a:solidFill>
                <a:latin typeface="Times New Roman" panose="02020603050405020304" pitchFamily="18" charset="0"/>
                <a:cs typeface="Times New Roman" panose="02020603050405020304" pitchFamily="18" charset="0"/>
              </a:rPr>
            </a:b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Chí</a:t>
            </a:r>
            <a:r>
              <a:rPr lang="en-US" sz="2400" b="1" dirty="0">
                <a:solidFill>
                  <a:srgbClr val="FF0000"/>
                </a:solidFill>
                <a:latin typeface="Times New Roman" panose="02020603050405020304" pitchFamily="18" charset="0"/>
                <a:cs typeface="Times New Roman" panose="02020603050405020304" pitchFamily="18" charset="0"/>
              </a:rPr>
              <a:t> Minh </a:t>
            </a:r>
            <a:endParaRPr lang="en-US" sz="2400" i="1" dirty="0">
              <a:solidFill>
                <a:srgbClr val="FF0000"/>
              </a:solidFill>
              <a:latin typeface="Times New Roman" panose="02020603050405020304" pitchFamily="18" charset="0"/>
              <a:cs typeface="Times New Roman" panose="02020603050405020304" pitchFamily="18" charset="0"/>
            </a:endParaRP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6.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cs typeface="Times New Roman" panose="02020603050405020304" pitchFamily="18" charset="0"/>
              </a:rPr>
              <a:t> ma </a:t>
            </a:r>
            <a:r>
              <a:rPr lang="en-US" sz="2200" dirty="0" err="1">
                <a:latin typeface="Times New Roman" panose="02020603050405020304" pitchFamily="18" charset="0"/>
                <a:cs typeface="Times New Roman" panose="02020603050405020304" pitchFamily="18" charset="0"/>
              </a:rPr>
              <a:t>túy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i="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2020 – 2030.</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7.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hỗ</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lãnh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2020 - 2035.</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8.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hóa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2035.</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9.</a:t>
            </a:r>
            <a:r>
              <a:rPr lang="en-US" sz="2200" i="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2035.</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10.</a:t>
            </a:r>
            <a:r>
              <a:rPr lang="en-US" sz="2200" i="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cứu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phúc</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11.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lễ</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2020 - 2030.</a:t>
            </a:r>
            <a:endParaRPr lang="en-US" sz="2200" i="1"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137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IV. 04 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GIAI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2020 – 2025/2030</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43179" y="1477819"/>
            <a:ext cx="9770669" cy="4950034"/>
          </a:xfrm>
        </p:spPr>
        <p:txBody>
          <a:bodyPr>
            <a:normAutofit fontScale="70000" lnSpcReduction="20000"/>
          </a:bodyPr>
          <a:lstStyle/>
          <a:p>
            <a:pPr marL="0" indent="0" algn="ctr">
              <a:spcAft>
                <a:spcPts val="600"/>
              </a:spcAft>
              <a:buNone/>
            </a:pPr>
            <a:r>
              <a:rPr lang="en-US" sz="3100" b="1" dirty="0">
                <a:solidFill>
                  <a:srgbClr val="FF0000"/>
                </a:solidFill>
                <a:latin typeface="Times New Roman" panose="02020603050405020304" pitchFamily="18" charset="0"/>
                <a:cs typeface="Times New Roman" panose="02020603050405020304" pitchFamily="18" charset="0"/>
              </a:rPr>
              <a:t>Ch</a:t>
            </a:r>
            <a:r>
              <a:rPr lang="vi-VN" sz="3100" b="1" dirty="0">
                <a:solidFill>
                  <a:srgbClr val="FF0000"/>
                </a:solidFill>
                <a:latin typeface="Times New Roman" panose="02020603050405020304" pitchFamily="18" charset="0"/>
                <a:cs typeface="Times New Roman" panose="02020603050405020304" pitchFamily="18" charset="0"/>
              </a:rPr>
              <a:t>ư</a:t>
            </a:r>
            <a:r>
              <a:rPr lang="en-US" sz="3100" b="1" dirty="0" err="1">
                <a:solidFill>
                  <a:srgbClr val="FF0000"/>
                </a:solidFill>
                <a:latin typeface="Times New Roman" panose="02020603050405020304" pitchFamily="18" charset="0"/>
                <a:cs typeface="Times New Roman" panose="02020603050405020304" pitchFamily="18" charset="0"/>
              </a:rPr>
              <a:t>ơng</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trình</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trọng</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điểm</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phát</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triển</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doanh</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nghiệp</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khởi</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nghiệp</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sáng</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tạo</a:t>
            </a:r>
            <a:r>
              <a:rPr lang="en-US" sz="3100" b="1" dirty="0">
                <a:solidFill>
                  <a:srgbClr val="FF0000"/>
                </a:solidFill>
                <a:latin typeface="Times New Roman" panose="02020603050405020304" pitchFamily="18" charset="0"/>
                <a:cs typeface="Times New Roman" panose="02020603050405020304" pitchFamily="18" charset="0"/>
              </a:rPr>
              <a:t> </a:t>
            </a:r>
            <a:br>
              <a:rPr lang="en-US" sz="3100" b="1" dirty="0">
                <a:solidFill>
                  <a:srgbClr val="FF0000"/>
                </a:solidFill>
                <a:latin typeface="Times New Roman" panose="02020603050405020304" pitchFamily="18" charset="0"/>
                <a:cs typeface="Times New Roman" panose="02020603050405020304" pitchFamily="18" charset="0"/>
              </a:rPr>
            </a:br>
            <a:r>
              <a:rPr lang="en-US" sz="3100" b="1" dirty="0" err="1">
                <a:solidFill>
                  <a:srgbClr val="FF0000"/>
                </a:solidFill>
                <a:latin typeface="Times New Roman" panose="02020603050405020304" pitchFamily="18" charset="0"/>
                <a:cs typeface="Times New Roman" panose="02020603050405020304" pitchFamily="18" charset="0"/>
              </a:rPr>
              <a:t>và</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phát</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triển</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sản</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phẩm</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chủ</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lực</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Thành</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phố</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Hồ</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Chí</a:t>
            </a:r>
            <a:r>
              <a:rPr lang="en-US" sz="3100" b="1" dirty="0">
                <a:solidFill>
                  <a:srgbClr val="FF0000"/>
                </a:solidFill>
                <a:latin typeface="Times New Roman" panose="02020603050405020304" pitchFamily="18" charset="0"/>
                <a:cs typeface="Times New Roman" panose="02020603050405020304" pitchFamily="18" charset="0"/>
              </a:rPr>
              <a:t> Minh </a:t>
            </a:r>
          </a:p>
          <a:p>
            <a:pPr marL="0" indent="0">
              <a:spcAft>
                <a:spcPts val="600"/>
              </a:spcAft>
              <a:buNone/>
            </a:pPr>
            <a:r>
              <a:rPr lang="en-US" sz="2400" b="1" dirty="0" err="1">
                <a:solidFill>
                  <a:schemeClr val="tx1"/>
                </a:solidFill>
                <a:latin typeface="Times New Roman" panose="02020603050405020304" pitchFamily="18" charset="0"/>
                <a:cs typeface="Times New Roman" panose="02020603050405020304" pitchFamily="18" charset="0"/>
              </a:rPr>
              <a:t>Mục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tiêu</a:t>
            </a:r>
            <a:r>
              <a:rPr lang="en-US" sz="2400" b="1" dirty="0">
                <a:solidFill>
                  <a:schemeClr val="tx1"/>
                </a:solidFill>
                <a:latin typeface="Times New Roman" panose="02020603050405020304" pitchFamily="18" charset="0"/>
                <a:cs typeface="Times New Roman" panose="02020603050405020304" pitchFamily="18" charset="0"/>
              </a:rPr>
              <a:t>:</a:t>
            </a:r>
          </a:p>
          <a:p>
            <a:pPr marL="0" indent="0" algn="just">
              <a:spcAft>
                <a:spcPts val="600"/>
              </a:spcAft>
              <a:buNone/>
            </a:pPr>
            <a:r>
              <a:rPr lang="en-US" sz="3100" b="1"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Phát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huy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truyền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thống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đoàn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kết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năng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động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sáng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tạo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Thành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phố</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địa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phương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đầu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trong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việc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tận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dụng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cơ</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hội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Cách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mạng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công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nghiệp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lần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thứ</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tư</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xây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dựng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thành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phố</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thông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minh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làm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nền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tảng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phát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triển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kinh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tế</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hiện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đại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khu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vực</a:t>
            </a:r>
            <a:r>
              <a:rPr lang="en-US" sz="3100" dirty="0">
                <a:latin typeface="Times New Roman" panose="02020603050405020304" pitchFamily="18" charset="0"/>
                <a:cs typeface="Times New Roman" panose="02020603050405020304" pitchFamily="18" charset="0"/>
              </a:rPr>
              <a:t> </a:t>
            </a:r>
            <a:br>
              <a:rPr lang="en-US" sz="3100" dirty="0">
                <a:latin typeface="Times New Roman" panose="02020603050405020304" pitchFamily="18" charset="0"/>
                <a:cs typeface="Times New Roman" panose="02020603050405020304" pitchFamily="18" charset="0"/>
              </a:rPr>
            </a:br>
            <a:r>
              <a:rPr lang="en-US" sz="3100" dirty="0" err="1">
                <a:latin typeface="Times New Roman" panose="02020603050405020304" pitchFamily="18" charset="0"/>
                <a:cs typeface="Times New Roman" panose="02020603050405020304" pitchFamily="18" charset="0"/>
              </a:rPr>
              <a:t>Đông</a:t>
            </a:r>
            <a:r>
              <a:rPr lang="en-US" sz="3100" dirty="0">
                <a:latin typeface="Times New Roman" panose="02020603050405020304" pitchFamily="18" charset="0"/>
                <a:cs typeface="Times New Roman" panose="02020603050405020304" pitchFamily="18" charset="0"/>
              </a:rPr>
              <a:t> Nam Á.</a:t>
            </a:r>
          </a:p>
          <a:p>
            <a:pPr marL="0" indent="0" algn="just">
              <a:spcAft>
                <a:spcPts val="600"/>
              </a:spcAft>
              <a:buNone/>
            </a:pP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Tập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trung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phát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triển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Thành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phố</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trở</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thành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Trung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tâm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tài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chính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khu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vực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quốc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tế</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Nghiên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cứu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triển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khai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chính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sách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hỗ</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trợ</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kinh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tế</a:t>
            </a:r>
            <a:r>
              <a:rPr lang="en-US" sz="3100" dirty="0">
                <a:latin typeface="Times New Roman" panose="02020603050405020304" pitchFamily="18" charset="0"/>
                <a:cs typeface="Times New Roman" panose="02020603050405020304" pitchFamily="18" charset="0"/>
              </a:rPr>
              <a:t> chia </a:t>
            </a:r>
            <a:r>
              <a:rPr lang="en-US" sz="3100" dirty="0" err="1">
                <a:latin typeface="Times New Roman" panose="02020603050405020304" pitchFamily="18" charset="0"/>
                <a:cs typeface="Times New Roman" panose="02020603050405020304" pitchFamily="18" charset="0"/>
              </a:rPr>
              <a:t>sẻ</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kinh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tế</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số</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kinh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tế</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tuần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hoàn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phát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triển</a:t>
            </a:r>
            <a:r>
              <a:rPr lang="en-US" sz="3100" dirty="0">
                <a:latin typeface="Times New Roman" panose="02020603050405020304" pitchFamily="18" charset="0"/>
                <a:cs typeface="Times New Roman" panose="02020603050405020304" pitchFamily="18" charset="0"/>
              </a:rPr>
              <a:t> du </a:t>
            </a:r>
            <a:r>
              <a:rPr lang="en-US" sz="3100" dirty="0" err="1">
                <a:latin typeface="Times New Roman" panose="02020603050405020304" pitchFamily="18" charset="0"/>
                <a:cs typeface="Times New Roman" panose="02020603050405020304" pitchFamily="18" charset="0"/>
              </a:rPr>
              <a:t>lịch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thông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minh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phát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huy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tiềm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năng</a:t>
            </a:r>
            <a:r>
              <a:rPr lang="en-US" sz="3100" dirty="0">
                <a:latin typeface="Times New Roman" panose="02020603050405020304" pitchFamily="18" charset="0"/>
                <a:cs typeface="Times New Roman" panose="02020603050405020304" pitchFamily="18" charset="0"/>
              </a:rPr>
              <a:t> du </a:t>
            </a:r>
            <a:r>
              <a:rPr lang="en-US" sz="3100" dirty="0" err="1">
                <a:latin typeface="Times New Roman" panose="02020603050405020304" pitchFamily="18" charset="0"/>
                <a:cs typeface="Times New Roman" panose="02020603050405020304" pitchFamily="18" charset="0"/>
              </a:rPr>
              <a:t>lịch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nội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địa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liên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kết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phát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triển</a:t>
            </a:r>
            <a:r>
              <a:rPr lang="en-US" sz="3100" dirty="0">
                <a:latin typeface="Times New Roman" panose="02020603050405020304" pitchFamily="18" charset="0"/>
                <a:cs typeface="Times New Roman" panose="02020603050405020304" pitchFamily="18" charset="0"/>
              </a:rPr>
              <a:t> du </a:t>
            </a:r>
            <a:r>
              <a:rPr lang="en-US" sz="3100" dirty="0" err="1">
                <a:latin typeface="Times New Roman" panose="02020603050405020304" pitchFamily="18" charset="0"/>
                <a:cs typeface="Times New Roman" panose="02020603050405020304" pitchFamily="18" charset="0"/>
              </a:rPr>
              <a:t>lịch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thành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phố</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với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tỉnh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thành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Đồng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bằng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sông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Cửu</a:t>
            </a:r>
            <a:r>
              <a:rPr lang="en-US" sz="3100" dirty="0">
                <a:latin typeface="Times New Roman" panose="02020603050405020304" pitchFamily="18" charset="0"/>
                <a:cs typeface="Times New Roman" panose="02020603050405020304" pitchFamily="18" charset="0"/>
              </a:rPr>
              <a:t> Long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địa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phương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cả</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nước</a:t>
            </a:r>
            <a:r>
              <a:rPr lang="en-US" sz="3100" dirty="0">
                <a:latin typeface="Times New Roman" panose="02020603050405020304" pitchFamily="18" charset="0"/>
                <a:cs typeface="Times New Roman" panose="02020603050405020304" pitchFamily="18" charset="0"/>
              </a:rPr>
              <a:t>.</a:t>
            </a:r>
          </a:p>
          <a:p>
            <a:pPr marL="0" indent="0" algn="just">
              <a:spcAft>
                <a:spcPts val="600"/>
              </a:spcAft>
              <a:buNone/>
            </a:pP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Đồng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hành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tích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cực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hỗ</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trợ</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doanh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nghiệp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khởi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nghiệp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đổi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mới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sáng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tạo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nâng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cao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hiệu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quả</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hợp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ngân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hàng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tổ</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chức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tài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chính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nước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để</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hỗ</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trợ</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vốn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doanh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nghiệp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khởi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nghiệp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phát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triển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doanh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nghiệp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nhỏ</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vừa</a:t>
            </a:r>
            <a:r>
              <a:rPr lang="en-US" sz="3100" dirty="0">
                <a:latin typeface="Times New Roman" panose="02020603050405020304" pitchFamily="18" charset="0"/>
                <a:cs typeface="Times New Roman" panose="02020603050405020304" pitchFamily="18" charset="0"/>
              </a:rPr>
              <a:t>.</a:t>
            </a:r>
          </a:p>
          <a:p>
            <a:pPr marL="0" indent="0">
              <a:spcAft>
                <a:spcPts val="600"/>
              </a:spcAft>
              <a:buNone/>
            </a:pPr>
            <a:endParaRPr lang="en-US" dirty="0"/>
          </a:p>
          <a:p>
            <a:pPr marL="0" indent="0">
              <a:spcAft>
                <a:spcPts val="600"/>
              </a:spcAft>
              <a:buNone/>
            </a:pP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9917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IV. 04 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GIAI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2020 – 2025/2030</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43179" y="1477819"/>
            <a:ext cx="9770669" cy="4950034"/>
          </a:xfrm>
        </p:spPr>
        <p:txBody>
          <a:bodyPr>
            <a:normAutofit fontScale="92500" lnSpcReduction="10000"/>
          </a:bodyPr>
          <a:lstStyle/>
          <a:p>
            <a:pPr marL="0" indent="0" algn="ctr">
              <a:spcAft>
                <a:spcPts val="600"/>
              </a:spcAft>
              <a:buNone/>
            </a:pPr>
            <a:r>
              <a:rPr lang="en-US" sz="2400" b="1" dirty="0">
                <a:solidFill>
                  <a:srgbClr val="FF0000"/>
                </a:solidFill>
                <a:latin typeface="Times New Roman" panose="02020603050405020304" pitchFamily="18" charset="0"/>
                <a:cs typeface="Times New Roman" panose="02020603050405020304" pitchFamily="18" charset="0"/>
              </a:rPr>
              <a:t>Ch</a:t>
            </a:r>
            <a:r>
              <a:rPr lang="vi-VN" sz="2400" b="1" dirty="0">
                <a:solidFill>
                  <a:srgbClr val="FF0000"/>
                </a:solidFill>
                <a:latin typeface="Times New Roman" panose="02020603050405020304" pitchFamily="18" charset="0"/>
                <a:cs typeface="Times New Roman" panose="02020603050405020304" pitchFamily="18" charset="0"/>
              </a:rPr>
              <a:t>ư</a:t>
            </a:r>
            <a:r>
              <a:rPr lang="en-US" sz="2400" b="1" dirty="0" err="1">
                <a:solidFill>
                  <a:srgbClr val="FF0000"/>
                </a:solidFill>
                <a:latin typeface="Times New Roman" panose="02020603050405020304" pitchFamily="18" charset="0"/>
                <a:cs typeface="Times New Roman" panose="02020603050405020304" pitchFamily="18" charset="0"/>
              </a:rPr>
              <a:t>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trọng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điểm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doanh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nghiệp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khởi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nghiệp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br>
              <a:rPr lang="en-US" sz="2400" b="1" dirty="0">
                <a:solidFill>
                  <a:srgbClr val="FF0000"/>
                </a:solidFill>
                <a:latin typeface="Times New Roman" panose="02020603050405020304" pitchFamily="18" charset="0"/>
                <a:cs typeface="Times New Roman" panose="02020603050405020304" pitchFamily="18" charset="0"/>
              </a:rPr>
            </a:br>
            <a:r>
              <a:rPr lang="en-US" sz="2400" b="1" dirty="0" err="1">
                <a:solidFill>
                  <a:srgbClr val="FF0000"/>
                </a:solidFill>
                <a:latin typeface="Times New Roman" panose="02020603050405020304" pitchFamily="18" charset="0"/>
                <a:cs typeface="Times New Roman" panose="02020603050405020304" pitchFamily="18" charset="0"/>
              </a:rPr>
              <a:t>phát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sản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phẩm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chủ</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Chí</a:t>
            </a:r>
            <a:r>
              <a:rPr lang="en-US" sz="2400" b="1" dirty="0">
                <a:solidFill>
                  <a:srgbClr val="FF0000"/>
                </a:solidFill>
                <a:latin typeface="Times New Roman" panose="02020603050405020304" pitchFamily="18" charset="0"/>
                <a:cs typeface="Times New Roman" panose="02020603050405020304" pitchFamily="18" charset="0"/>
              </a:rPr>
              <a:t> Minh </a:t>
            </a:r>
            <a:br>
              <a:rPr lang="en-US" sz="2400" b="1" dirty="0">
                <a:latin typeface="Times New Roman" panose="02020603050405020304" pitchFamily="18" charset="0"/>
                <a:cs typeface="Times New Roman" panose="02020603050405020304" pitchFamily="18" charset="0"/>
              </a:rPr>
            </a:br>
            <a:endParaRPr lang="en-US" sz="2400" i="1" dirty="0">
              <a:latin typeface="Times New Roman" panose="02020603050405020304" pitchFamily="18" charset="0"/>
              <a:cs typeface="Times New Roman" panose="02020603050405020304" pitchFamily="18" charset="0"/>
            </a:endParaRP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1. </a:t>
            </a:r>
            <a:r>
              <a:rPr lang="en-US" sz="2200" dirty="0" err="1">
                <a:latin typeface="Times New Roman" panose="02020603050405020304" pitchFamily="18" charset="0"/>
                <a:cs typeface="Times New Roman" panose="02020603050405020304" pitchFamily="18" charset="0"/>
              </a:rPr>
              <a:t>Chương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hỗ</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doanh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tin - </a:t>
            </a:r>
            <a:r>
              <a:rPr lang="en-US" sz="2200" dirty="0" err="1">
                <a:latin typeface="Times New Roman" panose="02020603050405020304" pitchFamily="18" charset="0"/>
                <a:cs typeface="Times New Roman" panose="02020603050405020304" pitchFamily="18" charset="0"/>
              </a:rPr>
              <a:t>truyền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2020 - 2030.</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2. </a:t>
            </a:r>
            <a:r>
              <a:rPr lang="en-US" sz="2200" dirty="0" err="1">
                <a:latin typeface="Times New Roman" panose="02020603050405020304" pitchFamily="18" charset="0"/>
                <a:cs typeface="Times New Roman" panose="02020603050405020304" pitchFamily="18" charset="0"/>
              </a:rPr>
              <a:t>Chương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hỗ</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doanh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hóa</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2020 - 2030.</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3. </a:t>
            </a:r>
            <a:r>
              <a:rPr lang="en-US" sz="2200" dirty="0" err="1">
                <a:latin typeface="Times New Roman" panose="02020603050405020304" pitchFamily="18" charset="0"/>
                <a:cs typeface="Times New Roman" panose="02020603050405020304" pitchFamily="18" charset="0"/>
              </a:rPr>
              <a:t>Chương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hỗ</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doanh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biến</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2020 - 2030.</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4.</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2020 - 2025 </a:t>
            </a:r>
            <a:r>
              <a:rPr lang="en-US" sz="2200" dirty="0" err="1">
                <a:latin typeface="Times New Roman" panose="02020603050405020304" pitchFamily="18" charset="0"/>
                <a:cs typeface="Times New Roman" panose="02020603050405020304" pitchFamily="18" charset="0"/>
              </a:rPr>
              <a:t>tầm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nhìn</a:t>
            </a:r>
            <a:r>
              <a:rPr lang="en-US" sz="2200" dirty="0">
                <a:latin typeface="Times New Roman" panose="02020603050405020304" pitchFamily="18" charset="0"/>
                <a:cs typeface="Times New Roman" panose="02020603050405020304" pitchFamily="18" charset="0"/>
              </a:rPr>
              <a:t> 2030.</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5. </a:t>
            </a:r>
            <a:r>
              <a:rPr lang="en-US" sz="2200" dirty="0" err="1">
                <a:latin typeface="Times New Roman" panose="02020603050405020304" pitchFamily="18" charset="0"/>
                <a:cs typeface="Times New Roman" panose="02020603050405020304" pitchFamily="18" charset="0"/>
              </a:rPr>
              <a:t>Chương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hỗ</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doanh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nhựa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2020 - 2030.</a:t>
            </a:r>
          </a:p>
        </p:txBody>
      </p:sp>
    </p:spTree>
    <p:extLst>
      <p:ext uri="{BB962C8B-B14F-4D97-AF65-F5344CB8AC3E}">
        <p14:creationId xmlns:p14="http://schemas.microsoft.com/office/powerpoint/2010/main" val="1231835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613946" y="607054"/>
            <a:ext cx="5961674" cy="487363"/>
          </a:xfrm>
        </p:spPr>
        <p:txBody>
          <a:bodyPr>
            <a:normAutofit fontScale="90000"/>
          </a:bodyPr>
          <a:lstStyle/>
          <a:p>
            <a:r>
              <a:rPr lang="en-US" dirty="0" err="1"/>
              <a:t>Kết</a:t>
            </a:r>
            <a:r>
              <a:rPr lang="en-US" dirty="0"/>
              <a:t> </a:t>
            </a:r>
            <a:r>
              <a:rPr lang="en-US" dirty="0" err="1"/>
              <a:t>quả</a:t>
            </a:r>
            <a:r>
              <a:rPr lang="en-US" dirty="0"/>
              <a:t> </a:t>
            </a:r>
            <a:r>
              <a:rPr lang="en-US" dirty="0" err="1"/>
              <a:t>quan</a:t>
            </a:r>
            <a:r>
              <a:rPr lang="en-US" dirty="0"/>
              <a:t> </a:t>
            </a:r>
            <a:r>
              <a:rPr lang="en-US" dirty="0" err="1"/>
              <a:t>trọng</a:t>
            </a:r>
            <a:r>
              <a:rPr lang="en-US" dirty="0"/>
              <a:t>, </a:t>
            </a:r>
            <a:r>
              <a:rPr lang="en-US" dirty="0" err="1"/>
              <a:t>toàn</a:t>
            </a:r>
            <a:r>
              <a:rPr lang="en-US" dirty="0"/>
              <a:t> </a:t>
            </a:r>
            <a:r>
              <a:rPr lang="en-US" dirty="0" err="1"/>
              <a:t>diện</a:t>
            </a:r>
            <a:endParaRPr lang="en-US" dirty="0">
              <a:solidFill>
                <a:schemeClr val="accent1"/>
              </a:solidFill>
            </a:endParaRPr>
          </a:p>
        </p:txBody>
      </p:sp>
      <p:sp>
        <p:nvSpPr>
          <p:cNvPr id="40992" name="Text Box 32"/>
          <p:cNvSpPr txBox="1">
            <a:spLocks noChangeArrowheads="1"/>
          </p:cNvSpPr>
          <p:nvPr/>
        </p:nvSpPr>
        <p:spPr bwMode="auto">
          <a:xfrm>
            <a:off x="3184525" y="702234"/>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endParaRPr lang="en-US">
              <a:solidFill>
                <a:srgbClr val="000000"/>
              </a:solidFill>
              <a:latin typeface="Arial"/>
            </a:endParaRPr>
          </a:p>
        </p:txBody>
      </p:sp>
      <p:sp>
        <p:nvSpPr>
          <p:cNvPr id="40998" name="AutoShape 38"/>
          <p:cNvSpPr>
            <a:spLocks noChangeArrowheads="1"/>
          </p:cNvSpPr>
          <p:nvPr/>
        </p:nvSpPr>
        <p:spPr bwMode="ltGray">
          <a:xfrm rot="5400000">
            <a:off x="-903287" y="1583296"/>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accent1"/>
              </a:gs>
              <a:gs pos="50000">
                <a:schemeClr val="bg1"/>
              </a:gs>
              <a:gs pos="100000">
                <a:schemeClr val="accent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b="1">
              <a:solidFill>
                <a:srgbClr val="000000"/>
              </a:solidFill>
              <a:latin typeface="Arial"/>
            </a:endParaRPr>
          </a:p>
        </p:txBody>
      </p:sp>
      <p:grpSp>
        <p:nvGrpSpPr>
          <p:cNvPr id="41021" name="Group 61"/>
          <p:cNvGrpSpPr>
            <a:grpSpLocks/>
          </p:cNvGrpSpPr>
          <p:nvPr/>
        </p:nvGrpSpPr>
        <p:grpSpPr bwMode="auto">
          <a:xfrm>
            <a:off x="2570242" y="1550406"/>
            <a:ext cx="7381875" cy="654052"/>
            <a:chOff x="891" y="1175"/>
            <a:chExt cx="3156" cy="320"/>
          </a:xfrm>
        </p:grpSpPr>
        <p:grpSp>
          <p:nvGrpSpPr>
            <p:cNvPr id="41022" name="Group 62"/>
            <p:cNvGrpSpPr>
              <a:grpSpLocks/>
            </p:cNvGrpSpPr>
            <p:nvPr/>
          </p:nvGrpSpPr>
          <p:grpSpPr bwMode="auto">
            <a:xfrm>
              <a:off x="891" y="1175"/>
              <a:ext cx="3156" cy="320"/>
              <a:chOff x="1258" y="1081"/>
              <a:chExt cx="3156" cy="320"/>
            </a:xfrm>
          </p:grpSpPr>
          <p:sp>
            <p:nvSpPr>
              <p:cNvPr id="41023" name="Oval 63"/>
              <p:cNvSpPr>
                <a:spLocks noChangeArrowheads="1"/>
              </p:cNvSpPr>
              <p:nvPr/>
            </p:nvSpPr>
            <p:spPr bwMode="gray">
              <a:xfrm>
                <a:off x="1258" y="1091"/>
                <a:ext cx="304" cy="303"/>
              </a:xfrm>
              <a:prstGeom prst="ellipse">
                <a:avLst/>
              </a:prstGeom>
              <a:gradFill rotWithShape="1">
                <a:gsLst>
                  <a:gs pos="0">
                    <a:schemeClr val="accent2">
                      <a:gamma/>
                      <a:shade val="25490"/>
                      <a:invGamma/>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b="1">
                  <a:solidFill>
                    <a:srgbClr val="000000"/>
                  </a:solidFill>
                  <a:latin typeface="Arial"/>
                </a:endParaRPr>
              </a:p>
            </p:txBody>
          </p:sp>
          <p:sp>
            <p:nvSpPr>
              <p:cNvPr id="41024" name="AutoShape 64"/>
              <p:cNvSpPr>
                <a:spLocks noChangeArrowheads="1"/>
              </p:cNvSpPr>
              <p:nvPr/>
            </p:nvSpPr>
            <p:spPr bwMode="gray">
              <a:xfrm>
                <a:off x="1491" y="1081"/>
                <a:ext cx="2923" cy="320"/>
              </a:xfrm>
              <a:prstGeom prst="roundRect">
                <a:avLst>
                  <a:gd name="adj" fmla="val 50000"/>
                </a:avLst>
              </a:prstGeom>
              <a:gradFill rotWithShape="1">
                <a:gsLst>
                  <a:gs pos="0">
                    <a:schemeClr val="accent2"/>
                  </a:gs>
                  <a:gs pos="100000">
                    <a:schemeClr val="accent2">
                      <a:gamma/>
                      <a:tint val="0"/>
                      <a:invGamma/>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b="1">
                  <a:solidFill>
                    <a:srgbClr val="000000"/>
                  </a:solidFill>
                  <a:latin typeface="Arial"/>
                </a:endParaRPr>
              </a:p>
            </p:txBody>
          </p:sp>
        </p:grpSp>
        <p:sp>
          <p:nvSpPr>
            <p:cNvPr id="41025" name="Oval 65"/>
            <p:cNvSpPr>
              <a:spLocks noChangeArrowheads="1"/>
            </p:cNvSpPr>
            <p:nvPr/>
          </p:nvSpPr>
          <p:spPr bwMode="gray">
            <a:xfrm>
              <a:off x="941" y="1225"/>
              <a:ext cx="211" cy="211"/>
            </a:xfrm>
            <a:prstGeom prst="ellipse">
              <a:avLst/>
            </a:prstGeom>
            <a:gradFill rotWithShape="1">
              <a:gsLst>
                <a:gs pos="0">
                  <a:schemeClr val="hlink"/>
                </a:gs>
                <a:gs pos="100000">
                  <a:schemeClr val="hlink">
                    <a:gamma/>
                    <a:shade val="22353"/>
                    <a:invGamma/>
                  </a:schemeClr>
                </a:gs>
              </a:gsLst>
              <a:lin ang="5400000" scaled="1"/>
            </a:gradFill>
            <a:ln>
              <a:noFill/>
            </a:ln>
            <a:effectLst>
              <a:outerShdw dist="35921" dir="2700000" algn="ctr" rotWithShape="0">
                <a:schemeClr val="tx2">
                  <a:alpha val="50000"/>
                </a:scheme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fontAlgn="base">
                <a:spcBef>
                  <a:spcPct val="0"/>
                </a:spcBef>
                <a:spcAft>
                  <a:spcPct val="0"/>
                </a:spcAft>
                <a:defRPr/>
              </a:pPr>
              <a:endParaRPr lang="en-US" b="1">
                <a:solidFill>
                  <a:srgbClr val="000000"/>
                </a:solidFill>
                <a:latin typeface="Arial"/>
              </a:endParaRPr>
            </a:p>
          </p:txBody>
        </p:sp>
        <p:sp>
          <p:nvSpPr>
            <p:cNvPr id="41026" name="Oval 66"/>
            <p:cNvSpPr>
              <a:spLocks noChangeArrowheads="1"/>
            </p:cNvSpPr>
            <p:nvPr/>
          </p:nvSpPr>
          <p:spPr bwMode="gray">
            <a:xfrm>
              <a:off x="945" y="1217"/>
              <a:ext cx="152" cy="153"/>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b="1">
                <a:solidFill>
                  <a:srgbClr val="000000"/>
                </a:solidFill>
                <a:latin typeface="Arial"/>
              </a:endParaRPr>
            </a:p>
          </p:txBody>
        </p:sp>
      </p:grpSp>
      <p:sp>
        <p:nvSpPr>
          <p:cNvPr id="40972" name="Text Box 12"/>
          <p:cNvSpPr txBox="1">
            <a:spLocks noChangeArrowheads="1"/>
          </p:cNvSpPr>
          <p:nvPr/>
        </p:nvSpPr>
        <p:spPr bwMode="auto">
          <a:xfrm>
            <a:off x="3180720" y="1501915"/>
            <a:ext cx="75288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eaLnBrk="0" fontAlgn="base" hangingPunct="0">
              <a:spcBef>
                <a:spcPct val="0"/>
              </a:spcBef>
              <a:spcAft>
                <a:spcPct val="0"/>
              </a:spcAft>
            </a:pPr>
            <a:r>
              <a:rPr lang="en-US" b="1">
                <a:solidFill>
                  <a:srgbClr val="002060"/>
                </a:solidFill>
              </a:rPr>
              <a:t>Giữ vững </a:t>
            </a:r>
            <a:r>
              <a:rPr lang="en-US" b="1">
                <a:solidFill>
                  <a:srgbClr val="FF0000"/>
                </a:solidFill>
              </a:rPr>
              <a:t>vai trò đầu tàu</a:t>
            </a:r>
            <a:r>
              <a:rPr lang="en-US" b="1">
                <a:solidFill>
                  <a:srgbClr val="002060"/>
                </a:solidFill>
              </a:rPr>
              <a:t>, trung tâm kinh tế lớn nhất cả nước, </a:t>
            </a:r>
            <a:r>
              <a:rPr lang="en-US" b="1">
                <a:solidFill>
                  <a:srgbClr val="FF0000"/>
                </a:solidFill>
              </a:rPr>
              <a:t>tăng trưởng khá</a:t>
            </a:r>
            <a:r>
              <a:rPr lang="en-US" b="1">
                <a:solidFill>
                  <a:srgbClr val="002060"/>
                </a:solidFill>
              </a:rPr>
              <a:t>, </a:t>
            </a:r>
            <a:r>
              <a:rPr lang="en-US" b="1">
                <a:solidFill>
                  <a:srgbClr val="FF0000"/>
                </a:solidFill>
              </a:rPr>
              <a:t>chất lượng tăng trưởng </a:t>
            </a:r>
            <a:r>
              <a:rPr lang="en-US" b="1">
                <a:solidFill>
                  <a:srgbClr val="002060"/>
                </a:solidFill>
              </a:rPr>
              <a:t>kinh tế được cải thiện</a:t>
            </a:r>
            <a:endParaRPr lang="en-US" sz="2000" b="1" dirty="0">
              <a:solidFill>
                <a:srgbClr val="002060"/>
              </a:solidFill>
              <a:latin typeface="Arial"/>
            </a:endParaRPr>
          </a:p>
        </p:txBody>
      </p:sp>
      <p:sp>
        <p:nvSpPr>
          <p:cNvPr id="49" name="Oval 48"/>
          <p:cNvSpPr/>
          <p:nvPr/>
        </p:nvSpPr>
        <p:spPr>
          <a:xfrm>
            <a:off x="9581776" y="48507"/>
            <a:ext cx="950355" cy="997631"/>
          </a:xfrm>
          <a:prstGeom prst="ellipse">
            <a:avLst/>
          </a:prstGeom>
          <a:blipFill>
            <a:blip r:embed="rId3" cstate="print">
              <a:extLst>
                <a:ext uri="{28A0092B-C50C-407E-A947-70E740481C1C}">
                  <a14:useLocalDpi xmlns:a14="http://schemas.microsoft.com/office/drawing/2010/main" val="0"/>
                </a:ext>
              </a:extLst>
            </a:blip>
            <a:srcRect/>
            <a:stretch>
              <a:fillRect l="-18000" r="-1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0" name="Oval 49"/>
          <p:cNvSpPr/>
          <p:nvPr/>
        </p:nvSpPr>
        <p:spPr>
          <a:xfrm>
            <a:off x="2660704" y="77593"/>
            <a:ext cx="909046" cy="885792"/>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8" name="Oval 47"/>
          <p:cNvSpPr/>
          <p:nvPr/>
        </p:nvSpPr>
        <p:spPr>
          <a:xfrm>
            <a:off x="1670246" y="306810"/>
            <a:ext cx="1265742" cy="1290305"/>
          </a:xfrm>
          <a:prstGeom prst="ellipse">
            <a:avLst/>
          </a:prstGeom>
          <a:blipFill>
            <a:blip r:embed="rId5" cstate="print">
              <a:extLst>
                <a:ext uri="{28A0092B-C50C-407E-A947-70E740481C1C}">
                  <a14:useLocalDpi xmlns:a14="http://schemas.microsoft.com/office/drawing/2010/main" val="0"/>
                </a:ext>
              </a:extLst>
            </a:blip>
            <a:srcRect/>
            <a:stretch>
              <a:fillRect l="-21000" r="-2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58" name="Content Placeholder 4"/>
          <p:cNvGraphicFramePr>
            <a:graphicFrameLocks noGrp="1"/>
          </p:cNvGraphicFramePr>
          <p:nvPr>
            <p:ph idx="1"/>
          </p:nvPr>
        </p:nvGraphicFramePr>
        <p:xfrm>
          <a:off x="1670247" y="2241650"/>
          <a:ext cx="8928667" cy="4540151"/>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angle 2"/>
          <p:cNvSpPr/>
          <p:nvPr/>
        </p:nvSpPr>
        <p:spPr>
          <a:xfrm>
            <a:off x="3613946" y="2250079"/>
            <a:ext cx="3224280" cy="707886"/>
          </a:xfrm>
          <a:prstGeom prst="rect">
            <a:avLst/>
          </a:prstGeom>
          <a:noFill/>
        </p:spPr>
        <p:txBody>
          <a:bodyPr wrap="none" lIns="91440" tIns="45720" rIns="91440" bIns="45720">
            <a:spAutoFit/>
          </a:bodyPr>
          <a:lstStyle/>
          <a:p>
            <a:pPr algn="ctr">
              <a:defRPr/>
            </a:pPr>
            <a:r>
              <a:rPr lang="en-US" sz="4000" b="1">
                <a:ln w="13462">
                  <a:solidFill>
                    <a:srgbClr val="FFFFFF"/>
                  </a:solidFill>
                  <a:prstDash val="solid"/>
                </a:ln>
                <a:solidFill>
                  <a:srgbClr val="00B050"/>
                </a:solidFill>
                <a:effectLst>
                  <a:outerShdw dist="38100" dir="2700000" algn="bl" rotWithShape="0">
                    <a:srgbClr val="B6CBEA"/>
                  </a:outerShdw>
                </a:effectLst>
                <a:latin typeface="Arial"/>
              </a:rPr>
              <a:t>GDP - GRDP</a:t>
            </a:r>
          </a:p>
        </p:txBody>
      </p:sp>
      <p:sp>
        <p:nvSpPr>
          <p:cNvPr id="20" name="TextBox 19">
            <a:extLst>
              <a:ext uri="{FF2B5EF4-FFF2-40B4-BE49-F238E27FC236}">
                <a16:creationId xmlns:a16="http://schemas.microsoft.com/office/drawing/2014/main" id="{6868A9F9-EE0F-420A-925D-D897323C1942}"/>
              </a:ext>
            </a:extLst>
          </p:cNvPr>
          <p:cNvSpPr txBox="1"/>
          <p:nvPr/>
        </p:nvSpPr>
        <p:spPr>
          <a:xfrm>
            <a:off x="2678728" y="1616910"/>
            <a:ext cx="458999" cy="461665"/>
          </a:xfrm>
          <a:prstGeom prst="rect">
            <a:avLst/>
          </a:prstGeom>
          <a:noFill/>
        </p:spPr>
        <p:txBody>
          <a:bodyPr wrap="square">
            <a:spAutoFit/>
          </a:bodyPr>
          <a:lstStyle/>
          <a:p>
            <a:pPr algn="ctr" eaLnBrk="1" hangingPunct="1">
              <a:spcBef>
                <a:spcPct val="50000"/>
              </a:spcBef>
              <a:defRPr/>
            </a:pPr>
            <a:r>
              <a:rPr lang="en-US" altLang="zh-CN" sz="2400" b="1" kern="0">
                <a:solidFill>
                  <a:schemeClr val="bg1"/>
                </a:solidFill>
                <a:ea typeface="宋体" pitchFamily="2" charset="-122"/>
              </a:rPr>
              <a:t>1</a:t>
            </a:r>
            <a:r>
              <a:rPr lang="en-US" altLang="zh-CN" kern="0">
                <a:solidFill>
                  <a:schemeClr val="bg1"/>
                </a:solidFill>
                <a:ea typeface="宋体" pitchFamily="2" charset="-122"/>
              </a:rPr>
              <a:t>.</a:t>
            </a:r>
            <a:endParaRPr lang="en-US" altLang="zh-CN" kern="0" dirty="0">
              <a:solidFill>
                <a:schemeClr val="bg1"/>
              </a:solidFill>
              <a:ea typeface="宋体" pitchFamily="2" charset="-122"/>
            </a:endParaRPr>
          </a:p>
        </p:txBody>
      </p:sp>
    </p:spTree>
    <p:extLst>
      <p:ext uri="{BB962C8B-B14F-4D97-AF65-F5344CB8AC3E}">
        <p14:creationId xmlns:p14="http://schemas.microsoft.com/office/powerpoint/2010/main" val="320163887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ssolve">
                                      <p:cBhvr>
                                        <p:cTn id="7" dur="250"/>
                                        <p:tgtEl>
                                          <p:spTgt spid="40962"/>
                                        </p:tgtEl>
                                      </p:cBhvr>
                                    </p:animEffect>
                                  </p:childTnLst>
                                </p:cTn>
                              </p:par>
                              <p:par>
                                <p:cTn id="8" presetID="9" presetClass="entr" presetSubtype="0" fill="hold" grpId="1" nodeType="withEffect">
                                  <p:stCondLst>
                                    <p:cond delay="0"/>
                                  </p:stCondLst>
                                  <p:childTnLst>
                                    <p:set>
                                      <p:cBhvr>
                                        <p:cTn id="9" dur="1" fill="hold">
                                          <p:stCondLst>
                                            <p:cond delay="0"/>
                                          </p:stCondLst>
                                        </p:cTn>
                                        <p:tgtEl>
                                          <p:spTgt spid="40962"/>
                                        </p:tgtEl>
                                        <p:attrNameLst>
                                          <p:attrName>style.visibility</p:attrName>
                                        </p:attrNameLst>
                                      </p:cBhvr>
                                      <p:to>
                                        <p:strVal val="visible"/>
                                      </p:to>
                                    </p:set>
                                    <p:animEffect transition="in" filter="dissolve">
                                      <p:cBhvr>
                                        <p:cTn id="10" dur="250"/>
                                        <p:tgtEl>
                                          <p:spTgt spid="4096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8"/>
                                        </p:tgtEl>
                                        <p:attrNameLst>
                                          <p:attrName>style.visibility</p:attrName>
                                        </p:attrNameLst>
                                      </p:cBhvr>
                                      <p:to>
                                        <p:strVal val="visible"/>
                                      </p:to>
                                    </p:set>
                                    <p:animEffect transition="in" filter="dissolve">
                                      <p:cBhvr>
                                        <p:cTn id="13" dur="250"/>
                                        <p:tgtEl>
                                          <p:spTgt spid="4099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1021"/>
                                        </p:tgtEl>
                                        <p:attrNameLst>
                                          <p:attrName>style.visibility</p:attrName>
                                        </p:attrNameLst>
                                      </p:cBhvr>
                                      <p:to>
                                        <p:strVal val="visible"/>
                                      </p:to>
                                    </p:set>
                                    <p:animEffect transition="in" filter="dissolve">
                                      <p:cBhvr>
                                        <p:cTn id="18" dur="250"/>
                                        <p:tgtEl>
                                          <p:spTgt spid="4102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0972"/>
                                        </p:tgtEl>
                                        <p:attrNameLst>
                                          <p:attrName>style.visibility</p:attrName>
                                        </p:attrNameLst>
                                      </p:cBhvr>
                                      <p:to>
                                        <p:strVal val="visible"/>
                                      </p:to>
                                    </p:set>
                                    <p:animEffect transition="in" filter="dissolve">
                                      <p:cBhvr>
                                        <p:cTn id="21" dur="250"/>
                                        <p:tgtEl>
                                          <p:spTgt spid="4097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dissolve">
                                      <p:cBhvr>
                                        <p:cTn id="26" dur="250"/>
                                        <p:tgtEl>
                                          <p:spTgt spid="5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25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250"/>
                                        <p:tgtEl>
                                          <p:spTgt spid="58"/>
                                        </p:tgtEl>
                                      </p:cBhvr>
                                    </p:animEffect>
                                    <p:set>
                                      <p:cBhvr>
                                        <p:cTn id="34" dur="1" fill="hold">
                                          <p:stCondLst>
                                            <p:cond delay="249"/>
                                          </p:stCondLst>
                                        </p:cTn>
                                        <p:tgtEl>
                                          <p:spTgt spid="58"/>
                                        </p:tgtEl>
                                        <p:attrNameLst>
                                          <p:attrName>style.visibility</p:attrName>
                                        </p:attrNameLst>
                                      </p:cBhvr>
                                      <p:to>
                                        <p:strVal val="hidden"/>
                                      </p:to>
                                    </p:set>
                                  </p:childTnLst>
                                </p:cTn>
                              </p:par>
                              <p:par>
                                <p:cTn id="35" presetID="9" presetClass="exit" presetSubtype="0" fill="hold" grpId="1" nodeType="withEffect">
                                  <p:stCondLst>
                                    <p:cond delay="0"/>
                                  </p:stCondLst>
                                  <p:childTnLst>
                                    <p:animEffect transition="out" filter="dissolve">
                                      <p:cBhvr>
                                        <p:cTn id="36" dur="250"/>
                                        <p:tgtEl>
                                          <p:spTgt spid="3"/>
                                        </p:tgtEl>
                                      </p:cBhvr>
                                    </p:animEffect>
                                    <p:set>
                                      <p:cBhvr>
                                        <p:cTn id="37" dur="1" fill="hold">
                                          <p:stCondLst>
                                            <p:cond delay="2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2" grpId="1"/>
      <p:bldP spid="40998" grpId="0" animBg="1"/>
      <p:bldP spid="40972" grpId="0"/>
      <p:bldGraphic spid="58" grpId="0">
        <p:bldAsOne/>
      </p:bldGraphic>
      <p:bldGraphic spid="58" grpId="1">
        <p:bldAsOne/>
      </p:bldGraphic>
      <p:bldP spid="3" grpId="0"/>
      <p:bldP spid="3"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IV. 04 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GIAI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2020 – 2025/2030</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43179" y="1477819"/>
            <a:ext cx="9770669" cy="4950034"/>
          </a:xfrm>
        </p:spPr>
        <p:txBody>
          <a:bodyPr>
            <a:normAutofit lnSpcReduction="10000"/>
          </a:bodyPr>
          <a:lstStyle/>
          <a:p>
            <a:pPr marL="0" indent="0" algn="ctr">
              <a:spcAft>
                <a:spcPts val="600"/>
              </a:spcAft>
              <a:buNone/>
            </a:pPr>
            <a:r>
              <a:rPr lang="en-US" sz="2200" b="1" dirty="0">
                <a:solidFill>
                  <a:srgbClr val="FF0000"/>
                </a:solidFill>
                <a:latin typeface="Times New Roman" panose="02020603050405020304" pitchFamily="18" charset="0"/>
                <a:cs typeface="Times New Roman" panose="02020603050405020304" pitchFamily="18" charset="0"/>
              </a:rPr>
              <a:t>Ch</a:t>
            </a:r>
            <a:r>
              <a:rPr lang="vi-VN" sz="2200" b="1" dirty="0">
                <a:solidFill>
                  <a:srgbClr val="FF0000"/>
                </a:solidFill>
                <a:latin typeface="Times New Roman" panose="02020603050405020304" pitchFamily="18" charset="0"/>
                <a:cs typeface="Times New Roman" panose="02020603050405020304" pitchFamily="18" charset="0"/>
              </a:rPr>
              <a:t>ư</a:t>
            </a:r>
            <a:r>
              <a:rPr lang="en-US" sz="2200" b="1" dirty="0" err="1">
                <a:solidFill>
                  <a:srgbClr val="FF0000"/>
                </a:solidFill>
                <a:latin typeface="Times New Roman" panose="02020603050405020304" pitchFamily="18" charset="0"/>
                <a:cs typeface="Times New Roman" panose="02020603050405020304" pitchFamily="18" charset="0"/>
              </a:rPr>
              <a:t>ơng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trình</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trọng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điểm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phát</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triển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doanh</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nghiệp</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khởi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nghiệp</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sáng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tạo</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phát</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triển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sản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phẩm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chủ</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lực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Thành</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phố</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Hồ</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Chí</a:t>
            </a:r>
            <a:r>
              <a:rPr lang="en-US" sz="2200" b="1" dirty="0">
                <a:solidFill>
                  <a:srgbClr val="FF0000"/>
                </a:solidFill>
                <a:latin typeface="Times New Roman" panose="02020603050405020304" pitchFamily="18" charset="0"/>
                <a:cs typeface="Times New Roman" panose="02020603050405020304" pitchFamily="18" charset="0"/>
              </a:rPr>
              <a:t> Minh </a:t>
            </a:r>
            <a:br>
              <a:rPr lang="en-US" sz="2200" b="1" dirty="0">
                <a:latin typeface="Times New Roman" panose="02020603050405020304" pitchFamily="18" charset="0"/>
                <a:cs typeface="Times New Roman" panose="02020603050405020304" pitchFamily="18" charset="0"/>
              </a:rPr>
            </a:br>
            <a:endParaRPr lang="en-US" sz="2200" i="1" dirty="0">
              <a:latin typeface="Times New Roman" panose="02020603050405020304" pitchFamily="18" charset="0"/>
              <a:cs typeface="Times New Roman" panose="02020603050405020304" pitchFamily="18" charset="0"/>
            </a:endParaRP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6. </a:t>
            </a:r>
            <a:r>
              <a:rPr lang="en-US" sz="2200" dirty="0" err="1">
                <a:latin typeface="Times New Roman" panose="02020603050405020304" pitchFamily="18" charset="0"/>
                <a:cs typeface="Times New Roman" panose="02020603050405020304" pitchFamily="18" charset="0"/>
              </a:rPr>
              <a:t>Chương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2020 - 2030.</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7.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du </a:t>
            </a:r>
            <a:r>
              <a:rPr lang="en-US" sz="2200" dirty="0" err="1">
                <a:latin typeface="Times New Roman" panose="02020603050405020304" pitchFamily="18" charset="0"/>
                <a:cs typeface="Times New Roman" panose="02020603050405020304" pitchFamily="18" charset="0"/>
              </a:rPr>
              <a:t>lịch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2020 - 2030.</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8. </a:t>
            </a:r>
            <a:r>
              <a:rPr lang="en-US" sz="2200" dirty="0" err="1">
                <a:latin typeface="Times New Roman" panose="02020603050405020304" pitchFamily="18" charset="0"/>
                <a:cs typeface="Times New Roman" panose="02020603050405020304" pitchFamily="18" charset="0"/>
              </a:rPr>
              <a:t>Chương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du </a:t>
            </a:r>
            <a:r>
              <a:rPr lang="en-US" sz="2200" dirty="0" err="1">
                <a:latin typeface="Times New Roman" panose="02020603050405020304" pitchFamily="18" charset="0"/>
                <a:cs typeface="Times New Roman" panose="02020603050405020304" pitchFamily="18" charset="0"/>
              </a:rPr>
              <a:t>lịch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13 </a:t>
            </a:r>
            <a:r>
              <a:rPr lang="en-US" sz="2200" dirty="0" err="1">
                <a:latin typeface="Times New Roman" panose="02020603050405020304" pitchFamily="18" charset="0"/>
                <a:cs typeface="Times New Roman" panose="02020603050405020304" pitchFamily="18" charset="0"/>
              </a:rPr>
              <a:t>tỉnh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Cửu</a:t>
            </a:r>
            <a:r>
              <a:rPr lang="en-US" sz="2200" dirty="0">
                <a:latin typeface="Times New Roman" panose="02020603050405020304" pitchFamily="18" charset="0"/>
                <a:cs typeface="Times New Roman" panose="02020603050405020304" pitchFamily="18" charset="0"/>
              </a:rPr>
              <a:t> Long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2020 - 2030.</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9.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trở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a:t>
            </a:r>
          </a:p>
          <a:p>
            <a:pPr marL="0" indent="0" algn="just">
              <a:spcAft>
                <a:spcPts val="600"/>
              </a:spcAft>
              <a:buNone/>
            </a:pPr>
            <a:r>
              <a:rPr lang="en-US" sz="2200" b="1" dirty="0">
                <a:solidFill>
                  <a:srgbClr val="C00000"/>
                </a:solidFill>
                <a:latin typeface="Times New Roman" panose="02020603050405020304" pitchFamily="18" charset="0"/>
                <a:cs typeface="Times New Roman" panose="02020603050405020304" pitchFamily="18" charset="0"/>
              </a:rPr>
              <a:t>10. </a:t>
            </a:r>
            <a:r>
              <a:rPr lang="en-US" sz="2200" dirty="0" err="1">
                <a:latin typeface="Times New Roman" panose="02020603050405020304" pitchFamily="18" charset="0"/>
                <a:cs typeface="Times New Roman" panose="02020603050405020304" pitchFamily="18" charset="0"/>
              </a:rPr>
              <a:t>Diễn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vụ</a:t>
            </a:r>
            <a:r>
              <a:rPr lang="en-US" sz="2200" dirty="0">
                <a:latin typeface="Times New Roman" panose="02020603050405020304" pitchFamily="18" charset="0"/>
                <a:cs typeface="Times New Roman" panose="02020603050405020304" pitchFamily="18" charset="0"/>
              </a:rPr>
              <a:t> 4.0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2020 - 2030.</a:t>
            </a:r>
          </a:p>
        </p:txBody>
      </p:sp>
    </p:spTree>
    <p:extLst>
      <p:ext uri="{BB962C8B-B14F-4D97-AF65-F5344CB8AC3E}">
        <p14:creationId xmlns:p14="http://schemas.microsoft.com/office/powerpoint/2010/main" val="1117628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IV. 04 CH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GIAI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2020 – 2025/2030</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43179" y="1477819"/>
            <a:ext cx="9770669" cy="4950034"/>
          </a:xfrm>
        </p:spPr>
        <p:txBody>
          <a:bodyPr>
            <a:normAutofit/>
          </a:bodyPr>
          <a:lstStyle/>
          <a:p>
            <a:pPr marL="0" indent="0" algn="ctr">
              <a:spcAft>
                <a:spcPts val="600"/>
              </a:spcAft>
              <a:buNone/>
            </a:pPr>
            <a:r>
              <a:rPr lang="en-US" sz="2400" b="1" dirty="0">
                <a:solidFill>
                  <a:srgbClr val="FF0000"/>
                </a:solidFill>
                <a:latin typeface="Times New Roman" panose="02020603050405020304" pitchFamily="18" charset="0"/>
                <a:cs typeface="Times New Roman" panose="02020603050405020304" pitchFamily="18" charset="0"/>
              </a:rPr>
              <a:t>Ch</a:t>
            </a:r>
            <a:r>
              <a:rPr lang="vi-VN" sz="2400" b="1" dirty="0">
                <a:solidFill>
                  <a:srgbClr val="FF0000"/>
                </a:solidFill>
                <a:latin typeface="Times New Roman" panose="02020603050405020304" pitchFamily="18" charset="0"/>
                <a:cs typeface="Times New Roman" panose="02020603050405020304" pitchFamily="18" charset="0"/>
              </a:rPr>
              <a:t>ư</a:t>
            </a:r>
            <a:r>
              <a:rPr lang="en-US" sz="2400" b="1" dirty="0" err="1">
                <a:solidFill>
                  <a:srgbClr val="FF0000"/>
                </a:solidFill>
                <a:latin typeface="Times New Roman" panose="02020603050405020304" pitchFamily="18" charset="0"/>
                <a:cs typeface="Times New Roman" panose="02020603050405020304" pitchFamily="18" charset="0"/>
              </a:rPr>
              <a:t>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trọng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điểm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doanh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nghiệp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khởi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nghiệp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sản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phẩm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chủ</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Chí</a:t>
            </a:r>
            <a:r>
              <a:rPr lang="en-US" sz="2400" b="1" dirty="0">
                <a:solidFill>
                  <a:srgbClr val="FF0000"/>
                </a:solidFill>
                <a:latin typeface="Times New Roman" panose="02020603050405020304" pitchFamily="18" charset="0"/>
                <a:cs typeface="Times New Roman" panose="02020603050405020304" pitchFamily="18" charset="0"/>
              </a:rPr>
              <a:t> Minh </a:t>
            </a:r>
            <a:br>
              <a:rPr lang="en-US" sz="2400" b="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p>
          <a:p>
            <a:pPr marL="0" indent="0" algn="just">
              <a:spcAft>
                <a:spcPts val="600"/>
              </a:spcAft>
              <a:buNone/>
            </a:pPr>
            <a:r>
              <a:rPr lang="en-US" sz="2400" b="1" dirty="0">
                <a:solidFill>
                  <a:srgbClr val="C00000"/>
                </a:solidFill>
                <a:latin typeface="Times New Roman" panose="02020603050405020304" pitchFamily="18" charset="0"/>
                <a:cs typeface="Times New Roman" panose="02020603050405020304" pitchFamily="18" charset="0"/>
              </a:rPr>
              <a:t>11.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2020 - 2025.</a:t>
            </a:r>
          </a:p>
          <a:p>
            <a:pPr marL="0" indent="0" algn="just">
              <a:spcAft>
                <a:spcPts val="600"/>
              </a:spcAft>
              <a:buNone/>
            </a:pPr>
            <a:r>
              <a:rPr lang="en-US" sz="2400" b="1" dirty="0">
                <a:solidFill>
                  <a:srgbClr val="C00000"/>
                </a:solidFill>
                <a:latin typeface="Times New Roman" panose="02020603050405020304" pitchFamily="18" charset="0"/>
                <a:cs typeface="Times New Roman" panose="02020603050405020304" pitchFamily="18" charset="0"/>
              </a:rPr>
              <a:t>12.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2020 - 2025.</a:t>
            </a:r>
          </a:p>
          <a:p>
            <a:pPr marL="0" indent="0" algn="just">
              <a:spcAft>
                <a:spcPts val="600"/>
              </a:spcAft>
              <a:buNone/>
            </a:pPr>
            <a:r>
              <a:rPr lang="en-US" sz="2400" b="1" dirty="0">
                <a:solidFill>
                  <a:srgbClr val="C00000"/>
                </a:solidFill>
                <a:latin typeface="Times New Roman" panose="02020603050405020304" pitchFamily="18" charset="0"/>
                <a:cs typeface="Times New Roman" panose="02020603050405020304" pitchFamily="18" charset="0"/>
              </a:rPr>
              <a:t>13.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2020 - 2025.</a:t>
            </a:r>
          </a:p>
        </p:txBody>
      </p:sp>
    </p:spTree>
    <p:extLst>
      <p:ext uri="{BB962C8B-B14F-4D97-AF65-F5344CB8AC3E}">
        <p14:creationId xmlns:p14="http://schemas.microsoft.com/office/powerpoint/2010/main" val="613256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61652" y="1235037"/>
            <a:ext cx="9770669" cy="5273308"/>
          </a:xfrm>
        </p:spPr>
        <p:txBody>
          <a:bodyPr>
            <a:normAutofit/>
          </a:body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C</a:t>
            </a:r>
            <a:r>
              <a:rPr lang="vi-VN" sz="2400" dirty="0">
                <a:solidFill>
                  <a:srgbClr val="FF0000"/>
                </a:solidFill>
                <a:latin typeface="Times New Roman" panose="02020603050405020304" pitchFamily="18" charset="0"/>
                <a:cs typeface="Times New Roman" panose="02020603050405020304" pitchFamily="18" charset="0"/>
              </a:rPr>
              <a:t>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sở</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Thủ</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Đức</a:t>
            </a:r>
            <a:r>
              <a:rPr lang="en-US" sz="2400" dirty="0">
                <a:solidFill>
                  <a:srgbClr val="FF0000"/>
                </a:solidFill>
                <a:latin typeface="Times New Roman" panose="02020603050405020304" pitchFamily="18" charset="0"/>
                <a:cs typeface="Times New Roman" panose="02020603050405020304" pitchFamily="18" charset="0"/>
              </a:rPr>
              <a:t>:</a:t>
            </a:r>
          </a:p>
          <a:p>
            <a:pPr algn="just"/>
            <a:r>
              <a:rPr lang="en-US" sz="2200" dirty="0" err="1">
                <a:latin typeface="Times New Roman" panose="02020603050405020304" pitchFamily="18" charset="0"/>
                <a:cs typeface="Times New Roman" panose="02020603050405020304" pitchFamily="18" charset="0"/>
              </a:rPr>
              <a:t>Thành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Thủ </a:t>
            </a:r>
            <a:r>
              <a:rPr lang="en-US" sz="2200" dirty="0" err="1">
                <a:latin typeface="Times New Roman" panose="02020603050405020304" pitchFamily="18" charset="0"/>
                <a:cs typeface="Times New Roman" panose="02020603050405020304" pitchFamily="18" charset="0"/>
              </a:rPr>
              <a:t>Đức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nhập</a:t>
            </a:r>
            <a:r>
              <a:rPr lang="en-US" sz="2200" dirty="0">
                <a:latin typeface="Times New Roman" panose="02020603050405020304" pitchFamily="18" charset="0"/>
                <a:cs typeface="Times New Roman" panose="02020603050405020304" pitchFamily="18" charset="0"/>
              </a:rPr>
              <a:t> 03 </a:t>
            </a:r>
            <a:r>
              <a:rPr lang="en-US" sz="2200" dirty="0" err="1">
                <a:latin typeface="Times New Roman" panose="02020603050405020304" pitchFamily="18" charset="0"/>
                <a:cs typeface="Times New Roman" panose="02020603050405020304" pitchFamily="18" charset="0"/>
              </a:rPr>
              <a:t>quận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tổng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tích</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211,56 </a:t>
            </a:r>
            <a:r>
              <a:rPr lang="en-US" sz="2200" b="1" dirty="0" err="1">
                <a:latin typeface="Times New Roman" panose="02020603050405020304" pitchFamily="18" charset="0"/>
                <a:cs typeface="Times New Roman" panose="02020603050405020304" pitchFamily="18" charset="0"/>
              </a:rPr>
              <a:t>km</a:t>
            </a:r>
            <a:r>
              <a:rPr lang="en-US" sz="2200" b="1" baseline="30000" dirty="0" err="1">
                <a:latin typeface="Times New Roman" panose="02020603050405020304" pitchFamily="18" charset="0"/>
                <a:cs typeface="Times New Roman" panose="02020603050405020304" pitchFamily="18" charset="0"/>
              </a:rPr>
              <a:t>2</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1.013.795 </a:t>
            </a:r>
            <a:r>
              <a:rPr lang="en-US" sz="2200" b="1"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là </a:t>
            </a:r>
            <a:r>
              <a:rPr lang="en-US" sz="2200" dirty="0" err="1">
                <a:latin typeface="Times New Roman" panose="02020603050405020304" pitchFamily="18" charset="0"/>
                <a:cs typeface="Times New Roman" panose="02020603050405020304" pitchFamily="18" charset="0"/>
              </a:rPr>
              <a:t>một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mà </a:t>
            </a:r>
            <a:r>
              <a:rPr lang="en-US" sz="2200" dirty="0" err="1">
                <a:latin typeface="Times New Roman" panose="02020603050405020304" pitchFamily="18" charset="0"/>
                <a:cs typeface="Times New Roman" panose="02020603050405020304" pitchFamily="18" charset="0"/>
              </a:rPr>
              <a:t>Thành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ấp</a:t>
            </a:r>
            <a:r>
              <a:rPr lang="en-US" sz="2200" dirty="0">
                <a:latin typeface="Times New Roman" panose="02020603050405020304" pitchFamily="18" charset="0"/>
                <a:cs typeface="Times New Roman" panose="02020603050405020304" pitchFamily="18" charset="0"/>
              </a:rPr>
              <a:t> ủ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qua, là </a:t>
            </a:r>
            <a:r>
              <a:rPr lang="en-US" sz="2200" dirty="0" err="1">
                <a:latin typeface="Times New Roman" panose="02020603050405020304" pitchFamily="18" charset="0"/>
                <a:cs typeface="Times New Roman" panose="02020603050405020304" pitchFamily="18" charset="0"/>
              </a:rPr>
              <a:t>mô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a:t>
            </a:r>
            <a:r>
              <a:rPr lang="en-US" sz="2200" b="1" dirty="0" err="1">
                <a:latin typeface="Times New Roman" panose="02020603050405020304" pitchFamily="18" charset="0"/>
                <a:cs typeface="Times New Roman" panose="02020603050405020304" pitchFamily="18" charset="0"/>
              </a:rPr>
              <a:t>thành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thành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phố</a:t>
            </a:r>
            <a:r>
              <a:rPr lang="en-US" sz="2200" b="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nhằm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thúc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đẩy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tê</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Thành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va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phía</a:t>
            </a:r>
            <a:r>
              <a:rPr lang="en-US" sz="2200" dirty="0">
                <a:latin typeface="Times New Roman" panose="02020603050405020304" pitchFamily="18" charset="0"/>
                <a:cs typeface="Times New Roman" panose="02020603050405020304" pitchFamily="18" charset="0"/>
              </a:rPr>
              <a:t> Nam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nghiệp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mẽ</a:t>
            </a:r>
            <a:r>
              <a:rPr lang="en-US" sz="2200" dirty="0">
                <a:latin typeface="Times New Roman" panose="02020603050405020304" pitchFamily="18" charset="0"/>
                <a:cs typeface="Times New Roman" panose="02020603050405020304" pitchFamily="18" charset="0"/>
              </a:rPr>
              <a:t>.</a:t>
            </a:r>
          </a:p>
          <a:p>
            <a:pPr algn="just"/>
            <a:r>
              <a:rPr lang="en-US" sz="2200" dirty="0" err="1">
                <a:latin typeface="Times New Roman" panose="02020603050405020304" pitchFamily="18" charset="0"/>
                <a:cs typeface="Times New Roman" panose="02020603050405020304" pitchFamily="18" charset="0"/>
              </a:rPr>
              <a:t>Thành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Thủ </a:t>
            </a:r>
            <a:r>
              <a:rPr lang="en-US" sz="2200" dirty="0" err="1">
                <a:latin typeface="Times New Roman" panose="02020603050405020304" pitchFamily="18" charset="0"/>
                <a:cs typeface="Times New Roman" panose="02020603050405020304" pitchFamily="18" charset="0"/>
              </a:rPr>
              <a:t>Đức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góp</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1/3 </a:t>
            </a:r>
            <a:r>
              <a:rPr lang="en-US" sz="2200" b="1" dirty="0" err="1">
                <a:latin typeface="Times New Roman" panose="02020603050405020304" pitchFamily="18" charset="0"/>
                <a:cs typeface="Times New Roman" panose="02020603050405020304" pitchFamily="18" charset="0"/>
              </a:rPr>
              <a:t>tổng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sản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phẩm</a:t>
            </a:r>
            <a:r>
              <a:rPr lang="en-US" sz="2200" b="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GRDP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tương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7% </a:t>
            </a:r>
            <a:r>
              <a:rPr lang="en-US" sz="2200" b="1" dirty="0" err="1">
                <a:latin typeface="Times New Roman" panose="02020603050405020304" pitchFamily="18" charset="0"/>
                <a:cs typeface="Times New Roman" panose="02020603050405020304" pitchFamily="18" charset="0"/>
              </a:rPr>
              <a:t>tổng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sản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phẩm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nội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địa</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(GDP)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xét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a:t>
            </a:r>
            <a:r>
              <a:rPr lang="en-US" sz="2200" dirty="0">
                <a:latin typeface="Times New Roman" panose="02020603050405020304" pitchFamily="18" charset="0"/>
                <a:cs typeface="Times New Roman" panose="02020603050405020304" pitchFamily="18" charset="0"/>
              </a:rPr>
              <a:t> chỉ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GRDP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của</a:t>
            </a:r>
            <a:r>
              <a:rPr lang="en-US" sz="2200" dirty="0">
                <a:latin typeface="Times New Roman" panose="02020603050405020304" pitchFamily="18" charset="0"/>
                <a:cs typeface="Times New Roman" panose="02020603050405020304" pitchFamily="18" charset="0"/>
              </a:rPr>
              <a:t> Hà </a:t>
            </a:r>
            <a:r>
              <a:rPr lang="en-US" sz="2200" dirty="0" err="1">
                <a:latin typeface="Times New Roman" panose="02020603050405020304" pitchFamily="18" charset="0"/>
                <a:cs typeface="Times New Roman" panose="02020603050405020304" pitchFamily="18" charset="0"/>
              </a:rPr>
              <a:t>Nội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lớn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GRDP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góp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lập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chuỗi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a:t>
            </a:r>
            <a:r>
              <a:rPr lang="en-US" sz="2200" dirty="0">
                <a:latin typeface="Times New Roman" panose="02020603050405020304" pitchFamily="18" charset="0"/>
                <a:cs typeface="Times New Roman" panose="02020603050405020304" pitchFamily="18" charset="0"/>
              </a:rPr>
              <a:t> trị </a:t>
            </a:r>
            <a:r>
              <a:rPr lang="en-US" sz="2200" dirty="0" err="1">
                <a:latin typeface="Times New Roman" panose="02020603050405020304" pitchFamily="18" charset="0"/>
                <a:cs typeface="Times New Roman" panose="02020603050405020304" pitchFamily="18" charset="0"/>
              </a:rPr>
              <a:t>gia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hạ </a:t>
            </a:r>
            <a:r>
              <a:rPr lang="en-US" sz="2200" dirty="0" err="1">
                <a:latin typeface="Times New Roman" panose="02020603050405020304" pitchFamily="18" charset="0"/>
                <a:cs typeface="Times New Roman" panose="02020603050405020304" pitchFamily="18" charset="0"/>
              </a:rPr>
              <a:t>tầng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thuật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hỗ</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doanh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nghiệp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vươn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tầm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tê</a:t>
            </a:r>
            <a:r>
              <a:rPr lang="en-US" sz="2200" dirty="0">
                <a:latin typeface="Times New Roman" panose="02020603050405020304" pitchFamily="18" charset="0"/>
                <a:cs typeface="Times New Roman" panose="02020603050405020304" pitchFamily="18" charset="0"/>
              </a:rPr>
              <a:t>́. </a:t>
            </a:r>
          </a:p>
          <a:p>
            <a:pPr marL="0" indent="0" algn="just">
              <a:spcAft>
                <a:spcPts val="600"/>
              </a:spcAf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2547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89361" y="1640111"/>
            <a:ext cx="9770669" cy="5273308"/>
          </a:xfrm>
        </p:spPr>
        <p:txBody>
          <a:bodyPr>
            <a:normAutofit/>
          </a:bodyPr>
          <a:lstStyle/>
          <a:p>
            <a:pPr marL="0" indent="0" algn="just">
              <a:spcAft>
                <a:spcPts val="600"/>
              </a:spcAft>
              <a:buNone/>
            </a:pP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C</a:t>
            </a:r>
            <a:r>
              <a:rPr lang="vi-VN" sz="2600" dirty="0">
                <a:solidFill>
                  <a:srgbClr val="FF0000"/>
                </a:solidFill>
                <a:latin typeface="Times New Roman" panose="02020603050405020304" pitchFamily="18" charset="0"/>
                <a:cs typeface="Times New Roman" panose="02020603050405020304" pitchFamily="18" charset="0"/>
              </a:rPr>
              <a:t>ơ</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sở</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thành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lập</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Đảng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bộ</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thành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phố</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Thủ</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Đức</a:t>
            </a:r>
            <a:r>
              <a:rPr lang="en-US" sz="2600" dirty="0">
                <a:solidFill>
                  <a:srgbClr val="FF0000"/>
                </a:solidFill>
                <a:latin typeface="Times New Roman" panose="02020603050405020304" pitchFamily="18" charset="0"/>
                <a:cs typeface="Times New Roman" panose="02020603050405020304" pitchFamily="18" charset="0"/>
              </a:rPr>
              <a:t>:</a:t>
            </a:r>
          </a:p>
          <a:p>
            <a:pPr marL="0" indent="0" algn="just">
              <a:spcAft>
                <a:spcPts val="600"/>
              </a:spcAft>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1111/NQ-</a:t>
            </a:r>
            <a:r>
              <a:rPr lang="en-US" sz="2600" dirty="0" err="1">
                <a:latin typeface="Times New Roman" panose="02020603050405020304" pitchFamily="18" charset="0"/>
                <a:cs typeface="Times New Roman" panose="02020603050405020304" pitchFamily="18" charset="0"/>
              </a:rPr>
              <a:t>UBTVQU14</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09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12 </a:t>
            </a:r>
            <a:r>
              <a:rPr lang="en-US" sz="2600" dirty="0" err="1">
                <a:latin typeface="Times New Roman" panose="02020603050405020304" pitchFamily="18" charset="0"/>
                <a:cs typeface="Times New Roman" panose="02020603050405020304" pitchFamily="18" charset="0"/>
              </a:rPr>
              <a:t>năm</a:t>
            </a:r>
            <a:r>
              <a:rPr lang="en-US" sz="2600" dirty="0">
                <a:latin typeface="Times New Roman" panose="02020603050405020304" pitchFamily="18" charset="0"/>
                <a:cs typeface="Times New Roman" panose="02020603050405020304" pitchFamily="18" charset="0"/>
              </a:rPr>
              <a:t> 2020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Ủy</a:t>
            </a:r>
            <a:r>
              <a:rPr lang="en-US" sz="2600" dirty="0">
                <a:latin typeface="Times New Roman" panose="02020603050405020304" pitchFamily="18" charset="0"/>
                <a:cs typeface="Times New Roman" panose="02020603050405020304" pitchFamily="18" charset="0"/>
              </a:rPr>
              <a:t> ban </a:t>
            </a:r>
            <a:r>
              <a:rPr lang="en-US" sz="2600" dirty="0" err="1">
                <a:latin typeface="Times New Roman" panose="02020603050405020304" pitchFamily="18" charset="0"/>
                <a:cs typeface="Times New Roman" panose="02020603050405020304" pitchFamily="18" charset="0"/>
              </a:rPr>
              <a:t>Thường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hội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huyện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Hồ</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a:t>
            </a:r>
            <a:r>
              <a:rPr lang="en-US" sz="2600" dirty="0">
                <a:latin typeface="Times New Roman" panose="02020603050405020304" pitchFamily="18" charset="0"/>
                <a:cs typeface="Times New Roman" panose="02020603050405020304" pitchFamily="18" charset="0"/>
              </a:rPr>
              <a:t> Minh; </a:t>
            </a:r>
          </a:p>
          <a:p>
            <a:pPr marL="0" indent="0" algn="just">
              <a:spcAft>
                <a:spcPts val="600"/>
              </a:spcAft>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147-</a:t>
            </a:r>
            <a:r>
              <a:rPr lang="en-US" sz="2600" dirty="0" err="1">
                <a:latin typeface="Times New Roman" panose="02020603050405020304" pitchFamily="18" charset="0"/>
                <a:cs typeface="Times New Roman" panose="02020603050405020304" pitchFamily="18" charset="0"/>
              </a:rPr>
              <a:t>QĐ</a:t>
            </a:r>
            <a:r>
              <a:rPr lang="en-US" sz="2600" dirty="0">
                <a:latin typeface="Times New Roman" panose="02020603050405020304" pitchFamily="18" charset="0"/>
                <a:cs typeface="Times New Roman" panose="02020603050405020304" pitchFamily="18" charset="0"/>
              </a:rPr>
              <a:t>/TU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21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01 </a:t>
            </a:r>
            <a:r>
              <a:rPr lang="en-US" sz="2600" dirty="0" err="1">
                <a:latin typeface="Times New Roman" panose="02020603050405020304" pitchFamily="18" charset="0"/>
                <a:cs typeface="Times New Roman" panose="02020603050405020304" pitchFamily="18" charset="0"/>
              </a:rPr>
              <a:t>năm</a:t>
            </a:r>
            <a:r>
              <a:rPr lang="en-US" sz="2600" dirty="0">
                <a:latin typeface="Times New Roman" panose="02020603050405020304" pitchFamily="18" charset="0"/>
                <a:cs typeface="Times New Roman" panose="02020603050405020304" pitchFamily="18" charset="0"/>
              </a:rPr>
              <a:t> 2021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Ban </a:t>
            </a:r>
            <a:r>
              <a:rPr lang="en-US" sz="2600" dirty="0" err="1">
                <a:latin typeface="Times New Roman" panose="02020603050405020304" pitchFamily="18" charset="0"/>
                <a:cs typeface="Times New Roman" panose="02020603050405020304" pitchFamily="18" charset="0"/>
              </a:rPr>
              <a:t>Thường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Hồ</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a:t>
            </a:r>
            <a:r>
              <a:rPr lang="en-US" sz="2600" dirty="0">
                <a:latin typeface="Times New Roman" panose="02020603050405020304" pitchFamily="18" charset="0"/>
                <a:cs typeface="Times New Roman" panose="02020603050405020304" pitchFamily="18" charset="0"/>
              </a:rPr>
              <a:t> Minh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lập</a:t>
            </a:r>
            <a:r>
              <a:rPr lang="en-US" sz="2600"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r>
              <a:rPr lang="en-US" sz="2600" dirty="0" err="1">
                <a:latin typeface="Times New Roman" panose="02020603050405020304" pitchFamily="18" charset="0"/>
                <a:cs typeface="Times New Roman" panose="02020603050405020304" pitchFamily="18" charset="0"/>
              </a:rPr>
              <a:t>Đảng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chỉ</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Ban </a:t>
            </a:r>
            <a:r>
              <a:rPr lang="en-US" sz="2600" dirty="0" err="1">
                <a:latin typeface="Times New Roman" panose="02020603050405020304" pitchFamily="18" charset="0"/>
                <a:cs typeface="Times New Roman" panose="02020603050405020304" pitchFamily="18" charset="0"/>
              </a:rPr>
              <a:t>Chấp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Ban </a:t>
            </a:r>
            <a:r>
              <a:rPr lang="en-US" sz="2600" dirty="0" err="1">
                <a:latin typeface="Times New Roman" panose="02020603050405020304" pitchFamily="18" charset="0"/>
                <a:cs typeface="Times New Roman" panose="02020603050405020304" pitchFamily="18" charset="0"/>
              </a:rPr>
              <a:t>Thường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phố</a:t>
            </a:r>
            <a:r>
              <a:rPr lang="en-US" sz="2600"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r>
              <a:rPr lang="en-US" sz="2600" dirty="0" err="1">
                <a:latin typeface="Times New Roman" panose="02020603050405020304" pitchFamily="18" charset="0"/>
                <a:cs typeface="Times New Roman" panose="02020603050405020304" pitchFamily="18" charset="0"/>
              </a:rPr>
              <a:t>Thủ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nhiệm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kỳ</a:t>
            </a:r>
            <a:r>
              <a:rPr lang="en-US" sz="2600" dirty="0">
                <a:latin typeface="Times New Roman" panose="02020603050405020304" pitchFamily="18" charset="0"/>
                <a:cs typeface="Times New Roman" panose="02020603050405020304" pitchFamily="18" charset="0"/>
              </a:rPr>
              <a:t> 2020 – 2025.</a:t>
            </a:r>
          </a:p>
        </p:txBody>
      </p:sp>
    </p:spTree>
    <p:extLst>
      <p:ext uri="{BB962C8B-B14F-4D97-AF65-F5344CB8AC3E}">
        <p14:creationId xmlns:p14="http://schemas.microsoft.com/office/powerpoint/2010/main" val="3263736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61652" y="1235037"/>
            <a:ext cx="9770669" cy="5273308"/>
          </a:xfrm>
        </p:spPr>
        <p:txBody>
          <a:bodyPr>
            <a:normAutofit fontScale="92500" lnSpcReduction="10000"/>
          </a:bodyPr>
          <a:lstStyle/>
          <a:p>
            <a:pPr marL="0" indent="0" algn="just">
              <a:spcAft>
                <a:spcPts val="600"/>
              </a:spcAft>
              <a:buNone/>
            </a:pPr>
            <a:r>
              <a:rPr lang="en-US" sz="2400" dirty="0" err="1">
                <a:solidFill>
                  <a:srgbClr val="FF0000"/>
                </a:solidFill>
                <a:latin typeface="Times New Roman" panose="02020603050405020304" pitchFamily="18" charset="0"/>
                <a:cs typeface="Times New Roman" panose="02020603050405020304" pitchFamily="18" charset="0"/>
              </a:rPr>
              <a:t>Hội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nghị</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nhất</a:t>
            </a:r>
            <a:r>
              <a:rPr lang="en-US" sz="2400" dirty="0">
                <a:solidFill>
                  <a:srgbClr val="FF0000"/>
                </a:solidFill>
                <a:latin typeface="Times New Roman" panose="02020603050405020304" pitchFamily="18" charset="0"/>
                <a:cs typeface="Times New Roman" panose="02020603050405020304" pitchFamily="18" charset="0"/>
              </a:rPr>
              <a:t> Ban </a:t>
            </a:r>
            <a:r>
              <a:rPr lang="en-US" sz="2400" dirty="0" err="1">
                <a:solidFill>
                  <a:srgbClr val="FF0000"/>
                </a:solidFill>
                <a:latin typeface="Times New Roman" panose="02020603050405020304" pitchFamily="18" charset="0"/>
                <a:cs typeface="Times New Roman" panose="02020603050405020304" pitchFamily="18" charset="0"/>
              </a:rPr>
              <a:t>Chấp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Thủ</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nhiệm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kỳ</a:t>
            </a:r>
            <a:r>
              <a:rPr lang="en-US" sz="2400" dirty="0">
                <a:solidFill>
                  <a:srgbClr val="FF0000"/>
                </a:solidFill>
                <a:latin typeface="Times New Roman" panose="02020603050405020304" pitchFamily="18" charset="0"/>
                <a:cs typeface="Times New Roman" panose="02020603050405020304" pitchFamily="18" charset="0"/>
              </a:rPr>
              <a:t> 2020 - 2025 </a:t>
            </a:r>
            <a:r>
              <a:rPr lang="en-US" sz="2400" dirty="0" err="1">
                <a:solidFill>
                  <a:srgbClr val="FF0000"/>
                </a:solidFill>
                <a:latin typeface="Times New Roman" panose="02020603050405020304" pitchFamily="18" charset="0"/>
                <a:cs typeface="Times New Roman" panose="02020603050405020304" pitchFamily="18" charset="0"/>
              </a:rPr>
              <a:t>họp</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ngày</a:t>
            </a:r>
            <a:r>
              <a:rPr lang="en-US" sz="2400" b="1" dirty="0">
                <a:solidFill>
                  <a:srgbClr val="FF0000"/>
                </a:solidFill>
                <a:latin typeface="Times New Roman" panose="02020603050405020304" pitchFamily="18" charset="0"/>
                <a:cs typeface="Times New Roman" panose="02020603050405020304" pitchFamily="18" charset="0"/>
              </a:rPr>
              <a:t> 06 </a:t>
            </a:r>
            <a:r>
              <a:rPr lang="en-US" sz="2400" b="1" dirty="0" err="1">
                <a:solidFill>
                  <a:srgbClr val="FF0000"/>
                </a:solidFill>
                <a:latin typeface="Times New Roman" panose="02020603050405020304" pitchFamily="18" charset="0"/>
                <a:cs typeface="Times New Roman" panose="02020603050405020304" pitchFamily="18" charset="0"/>
              </a:rPr>
              <a:t>tháng</a:t>
            </a:r>
            <a:r>
              <a:rPr lang="en-US" sz="2400" b="1" dirty="0">
                <a:solidFill>
                  <a:srgbClr val="FF0000"/>
                </a:solidFill>
                <a:latin typeface="Times New Roman" panose="02020603050405020304" pitchFamily="18" charset="0"/>
                <a:cs typeface="Times New Roman" panose="02020603050405020304" pitchFamily="18" charset="0"/>
              </a:rPr>
              <a:t> 3 </a:t>
            </a:r>
            <a:r>
              <a:rPr lang="en-US" sz="2400" b="1" dirty="0" err="1">
                <a:solidFill>
                  <a:srgbClr val="FF0000"/>
                </a:solidFill>
                <a:latin typeface="Times New Roman" panose="02020603050405020304" pitchFamily="18" charset="0"/>
                <a:cs typeface="Times New Roman" panose="02020603050405020304" pitchFamily="18" charset="0"/>
              </a:rPr>
              <a:t>năm</a:t>
            </a:r>
            <a:r>
              <a:rPr lang="en-US" sz="2400" b="1" dirty="0">
                <a:solidFill>
                  <a:srgbClr val="FF0000"/>
                </a:solidFill>
                <a:latin typeface="Times New Roman" panose="02020603050405020304" pitchFamily="18" charset="0"/>
                <a:cs typeface="Times New Roman" panose="02020603050405020304" pitchFamily="18" charset="0"/>
              </a:rPr>
              <a:t> 2021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thông</a:t>
            </a:r>
            <a:r>
              <a:rPr lang="en-US" sz="2400" dirty="0">
                <a:solidFill>
                  <a:srgbClr val="FF0000"/>
                </a:solidFill>
                <a:latin typeface="Times New Roman" panose="02020603050405020304" pitchFamily="18" charset="0"/>
                <a:cs typeface="Times New Roman" panose="02020603050405020304" pitchFamily="18" charset="0"/>
              </a:rPr>
              <a:t> qua </a:t>
            </a:r>
            <a:r>
              <a:rPr lang="en-US" sz="2400" b="1" dirty="0">
                <a:solidFill>
                  <a:srgbClr val="FF0000"/>
                </a:solidFill>
                <a:latin typeface="Times New Roman" panose="02020603050405020304" pitchFamily="18" charset="0"/>
                <a:cs typeface="Times New Roman" panose="02020603050405020304" pitchFamily="18" charset="0"/>
              </a:rPr>
              <a:t>09 </a:t>
            </a:r>
            <a:r>
              <a:rPr lang="en-US" sz="2400" b="1" dirty="0" err="1">
                <a:solidFill>
                  <a:srgbClr val="FF0000"/>
                </a:solidFill>
                <a:latin typeface="Times New Roman" panose="02020603050405020304" pitchFamily="18" charset="0"/>
                <a:cs typeface="Times New Roman" panose="02020603050405020304" pitchFamily="18" charset="0"/>
              </a:rPr>
              <a:t>nhiệm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trọng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tâm</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Thủ</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năm</a:t>
            </a:r>
            <a:r>
              <a:rPr lang="en-US" sz="2400" dirty="0">
                <a:solidFill>
                  <a:srgbClr val="FF0000"/>
                </a:solidFill>
                <a:latin typeface="Times New Roman" panose="02020603050405020304" pitchFamily="18" charset="0"/>
                <a:cs typeface="Times New Roman" panose="02020603050405020304" pitchFamily="18" charset="0"/>
              </a:rPr>
              <a:t> 2021, </a:t>
            </a:r>
            <a:r>
              <a:rPr lang="en-US" sz="2400" dirty="0" err="1">
                <a:solidFill>
                  <a:srgbClr val="FF0000"/>
                </a:solidFill>
                <a:latin typeface="Times New Roman" panose="02020603050405020304" pitchFamily="18" charset="0"/>
                <a:cs typeface="Times New Roman" panose="02020603050405020304" pitchFamily="18" charset="0"/>
              </a:rPr>
              <a:t>cụ</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p>
          <a:p>
            <a:pPr algn="just">
              <a:buAutoNum type="arabicPeriod"/>
            </a:pPr>
            <a:r>
              <a:rPr lang="de-DE" sz="2400" dirty="0">
                <a:latin typeface="Times New Roman" panose="02020603050405020304" pitchFamily="18" charset="0"/>
                <a:cs typeface="Times New Roman" panose="02020603050405020304" pitchFamily="18" charset="0"/>
              </a:rPr>
              <a:t>Tập trung hoàn thành việc sắp xếp, sớm ổn định tổ chức bộ máy tại các cơ quan, đơn vị trên địa bàn thành phố trong quá trình sắp xếp thành lập thành phố Thủ Đức và thực hiện việc xây dựng ban hành quy chế làm việc, phân công nhiệm vụ công tác, chương trình công tác năm 2021. </a:t>
            </a:r>
          </a:p>
          <a:p>
            <a:pPr algn="just">
              <a:buAutoNum type="arabicPeriod"/>
            </a:pPr>
            <a:r>
              <a:rPr lang="de-DE" sz="2400" dirty="0">
                <a:latin typeface="Times New Roman" panose="02020603050405020304" pitchFamily="18" charset="0"/>
                <a:cs typeface="Times New Roman" panose="02020603050405020304" pitchFamily="18" charset="0"/>
              </a:rPr>
              <a:t>Bám sát vào Kế hoạch </a:t>
            </a:r>
            <a:r>
              <a:rPr lang="it-IT" sz="2400" dirty="0">
                <a:latin typeface="Times New Roman" panose="02020603050405020304" pitchFamily="18" charset="0"/>
                <a:cs typeface="Times New Roman" panose="02020603050405020304" pitchFamily="18" charset="0"/>
              </a:rPr>
              <a:t>phát triển kinh tế - xã hội, ngân sách Thành phố </a:t>
            </a:r>
            <a:r>
              <a:rPr lang="de-DE" sz="2400" dirty="0">
                <a:latin typeface="Times New Roman" panose="02020603050405020304" pitchFamily="18" charset="0"/>
                <a:cs typeface="Times New Roman" panose="02020603050405020304" pitchFamily="18" charset="0"/>
              </a:rPr>
              <a:t>Hồ Chí Minh, Nghị quyết của Thành ủy, Hội đồng nhân dân thành phố Thủ Đức về nhiệm vụ năm 2021 và chỉ tiêu nhiệm vụ cả nhiệm kỳ, Ủy ban nhân dân thành phố Thủ Đức ban hành Quyết định chỉ đạo điều hành về kinh tế - xã hội, quốc phòng – an ninh và thu chi ngân sách của thành phố Thủ Đức năm 2021, chỉ đạo các mặt công tác một cách quyết liệt, gắn kết quả công việc với trách nhiệm cá nhân, để đảm bảo hoàn thành chỉ tiêu mà Nghị quyết của Thành ủy và Hội đồng nhân dân thành phố Thủ Đức đã đề ra. Chỉ đạo các ngành, các đơn vị chuẩn bị tốt nội dung trình tại các kỳ họp Hội đồng nhân dân thành phố Thủ Đức trong năm 2021.</a:t>
            </a:r>
            <a:endParaRPr lang="en-US" sz="2400" dirty="0">
              <a:latin typeface="Times New Roman" panose="02020603050405020304" pitchFamily="18" charset="0"/>
              <a:cs typeface="Times New Roman" panose="02020603050405020304" pitchFamily="18" charset="0"/>
            </a:endParaRPr>
          </a:p>
          <a:p>
            <a:pPr>
              <a:buAutoNum type="arabicPeriod"/>
            </a:pPr>
            <a:endParaRPr lang="en-US" dirty="0"/>
          </a:p>
          <a:p>
            <a:pPr marL="0" indent="0" algn="just">
              <a:spcAft>
                <a:spcPts val="600"/>
              </a:spcAft>
              <a:buNone/>
            </a:pPr>
            <a:endParaRPr lang="en-US" sz="2400" dirty="0">
              <a:latin typeface="Times New Roman" panose="02020603050405020304" pitchFamily="18" charset="0"/>
              <a:cs typeface="Times New Roman" panose="02020603050405020304" pitchFamily="18" charset="0"/>
            </a:endParaRPr>
          </a:p>
          <a:p>
            <a:pPr algn="just">
              <a:spcAft>
                <a:spcPts val="600"/>
              </a:spcAft>
              <a:buFontTx/>
              <a:buChar char="-"/>
            </a:pPr>
            <a:endParaRPr lang="en-US" sz="2400" dirty="0">
              <a:latin typeface="Times New Roman" panose="02020603050405020304" pitchFamily="18" charset="0"/>
              <a:cs typeface="Times New Roman" panose="02020603050405020304" pitchFamily="18" charset="0"/>
            </a:endParaRPr>
          </a:p>
          <a:p>
            <a:pPr algn="just">
              <a:spcAft>
                <a:spcPts val="600"/>
              </a:spcAft>
              <a:buFontTx/>
              <a:buChar char="-"/>
            </a:pPr>
            <a:endParaRPr lang="en-US" sz="2400" i="1"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5946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70888" y="1256146"/>
            <a:ext cx="9770669" cy="5273308"/>
          </a:xfrm>
        </p:spPr>
        <p:txBody>
          <a:bodyPr>
            <a:normAutofit lnSpcReduction="10000"/>
          </a:bodyPr>
          <a:lstStyle/>
          <a:p>
            <a:pPr marL="0" indent="0" algn="just">
              <a:spcAft>
                <a:spcPts val="600"/>
              </a:spcAft>
              <a:buNone/>
            </a:pPr>
            <a:r>
              <a:rPr lang="en-US" sz="2800" b="1" dirty="0">
                <a:solidFill>
                  <a:srgbClr val="FF0000"/>
                </a:solidFill>
                <a:latin typeface="Times New Roman" panose="02020603050405020304" pitchFamily="18" charset="0"/>
                <a:cs typeface="Times New Roman" panose="02020603050405020304" pitchFamily="18" charset="0"/>
              </a:rPr>
              <a:t>09 </a:t>
            </a:r>
            <a:r>
              <a:rPr lang="en-US" sz="2800" b="1" dirty="0" err="1">
                <a:solidFill>
                  <a:srgbClr val="FF0000"/>
                </a:solidFill>
                <a:latin typeface="Times New Roman" panose="02020603050405020304" pitchFamily="18" charset="0"/>
                <a:cs typeface="Times New Roman" panose="02020603050405020304" pitchFamily="18" charset="0"/>
              </a:rPr>
              <a:t>nhiệm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vụ</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tâm</a:t>
            </a:r>
            <a:r>
              <a:rPr lang="en-US" sz="2800" b="1" dirty="0">
                <a:solidFill>
                  <a:srgbClr val="FF0000"/>
                </a:solidFill>
                <a:latin typeface="Times New Roman" panose="02020603050405020304" pitchFamily="18" charset="0"/>
                <a:cs typeface="Times New Roman" panose="02020603050405020304" pitchFamily="18" charset="0"/>
              </a:rPr>
              <a:t>:</a:t>
            </a:r>
            <a:endParaRPr lang="de-DE" sz="2800" dirty="0">
              <a:solidFill>
                <a:srgbClr val="FF0000"/>
              </a:solidFill>
              <a:latin typeface="Times New Roman" panose="02020603050405020304" pitchFamily="18" charset="0"/>
              <a:cs typeface="Times New Roman" panose="02020603050405020304" pitchFamily="18" charset="0"/>
            </a:endParaRPr>
          </a:p>
          <a:p>
            <a:pPr marL="0" indent="0" algn="just">
              <a:spcAft>
                <a:spcPts val="600"/>
              </a:spcAft>
              <a:buNone/>
            </a:pPr>
            <a:r>
              <a:rPr lang="de-DE" sz="2200" dirty="0">
                <a:solidFill>
                  <a:srgbClr val="FF0000"/>
                </a:solidFill>
                <a:latin typeface="Times New Roman" panose="02020603050405020304" pitchFamily="18" charset="0"/>
                <a:cs typeface="Times New Roman" panose="02020603050405020304" pitchFamily="18" charset="0"/>
              </a:rPr>
              <a:t>3. </a:t>
            </a:r>
            <a:r>
              <a:rPr lang="de-DE" sz="2200" dirty="0">
                <a:latin typeface="Times New Roman" panose="02020603050405020304" pitchFamily="18" charset="0"/>
                <a:cs typeface="Times New Roman" panose="02020603050405020304" pitchFamily="18" charset="0"/>
              </a:rPr>
              <a:t>Tăng cường sự phối hợp với Thường trực Hội đồng nhân dân thành phố Thủ Đức – Ủy ban Mặt trận Tổ quốc Việt Nam thành phố Thủ Đức, các tổ chức đoàn thể để phát huy sức mạnh tập thể, nâng cao vai trò trách nhiệm của từng thành viên Ủy ban nhân dân thành phố Thủ Đức, tập trung khắc phục những hạn chế, tồn tại trên các lĩnh vực trong những năm qua; tăng cường phối hợp với các Sở ngành thành phố để kịp thời xin ý kiến nhằm giải quyết những khó khăn, vướng mắc trên các lĩnh vực quản lý nhà nước của thành phố Thủ Đức.</a:t>
            </a:r>
            <a:endParaRPr lang="en-US" sz="2200" dirty="0">
              <a:latin typeface="Times New Roman" panose="02020603050405020304" pitchFamily="18" charset="0"/>
              <a:cs typeface="Times New Roman" panose="02020603050405020304" pitchFamily="18" charset="0"/>
            </a:endParaRPr>
          </a:p>
          <a:p>
            <a:pPr marL="0" indent="0" algn="just">
              <a:spcAft>
                <a:spcPts val="600"/>
              </a:spcAft>
              <a:buNone/>
            </a:pPr>
            <a:r>
              <a:rPr lang="de-DE" sz="2200" dirty="0">
                <a:solidFill>
                  <a:srgbClr val="FF0000"/>
                </a:solidFill>
                <a:latin typeface="Times New Roman" panose="02020603050405020304" pitchFamily="18" charset="0"/>
                <a:cs typeface="Times New Roman" panose="02020603050405020304" pitchFamily="18" charset="0"/>
              </a:rPr>
              <a:t>4. </a:t>
            </a:r>
            <a:r>
              <a:rPr lang="de-DE" sz="2200" dirty="0">
                <a:latin typeface="Times New Roman" panose="02020603050405020304" pitchFamily="18" charset="0"/>
                <a:cs typeface="Times New Roman" panose="02020603050405020304" pitchFamily="18" charset="0"/>
              </a:rPr>
              <a:t>Thường trực Ủy ban nhân dân thành phố Thủ Đức, các thành viên Ủy ban nhân dân thành phố Thủ Đức thường xuyên đi cơ sở, xử lý công việc sâu sát theo chuyên đề; kiểm tra, đôn đốc tổ chức thực hiện nhiệm vụ ở các ngành, các cấp, kịp thời nắm bắt thông tin, tháo gỡ những khó khăn, vướng mắc, nhất là những vấn đề về quản lý đất đai, công tác chống ngập, quản lý trật tự xây dựng, phòng chống dịch bệnh, đảm bảo an sinh xã hội, công tác tiếp dân, giải quyết khiếu nại, tố cáo.</a:t>
            </a:r>
            <a:endParaRPr lang="en-US" sz="2200" dirty="0">
              <a:latin typeface="Times New Roman" panose="02020603050405020304" pitchFamily="18" charset="0"/>
              <a:cs typeface="Times New Roman" panose="02020603050405020304" pitchFamily="18" charset="0"/>
            </a:endParaRPr>
          </a:p>
          <a:p>
            <a:pPr algn="just">
              <a:spcAft>
                <a:spcPts val="600"/>
              </a:spcAft>
              <a:buFontTx/>
              <a:buChar char="-"/>
            </a:pPr>
            <a:endParaRPr lang="en-US" sz="2400" i="1"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7855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61652" y="1235037"/>
            <a:ext cx="9770669" cy="5273308"/>
          </a:xfrm>
        </p:spPr>
        <p:txBody>
          <a:bodyPr>
            <a:normAutofit fontScale="92500"/>
          </a:bodyPr>
          <a:lstStyle/>
          <a:p>
            <a:pPr marL="0" indent="0" algn="just">
              <a:spcAft>
                <a:spcPts val="600"/>
              </a:spcAft>
              <a:buNone/>
            </a:pPr>
            <a:r>
              <a:rPr lang="en-US" sz="2600" b="1" dirty="0">
                <a:solidFill>
                  <a:srgbClr val="FF0000"/>
                </a:solidFill>
                <a:latin typeface="Times New Roman" panose="02020603050405020304" pitchFamily="18" charset="0"/>
                <a:cs typeface="Times New Roman" panose="02020603050405020304" pitchFamily="18" charset="0"/>
              </a:rPr>
              <a:t>09 </a:t>
            </a:r>
            <a:r>
              <a:rPr lang="en-US" sz="2600" b="1" dirty="0" err="1">
                <a:solidFill>
                  <a:srgbClr val="FF0000"/>
                </a:solidFill>
                <a:latin typeface="Times New Roman" panose="02020603050405020304" pitchFamily="18" charset="0"/>
                <a:cs typeface="Times New Roman" panose="02020603050405020304" pitchFamily="18" charset="0"/>
              </a:rPr>
              <a:t>nhiệm</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vụ</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trọng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tâm</a:t>
            </a:r>
            <a:r>
              <a:rPr lang="en-US" sz="2600" b="1" dirty="0">
                <a:solidFill>
                  <a:srgbClr val="FF0000"/>
                </a:solidFill>
                <a:latin typeface="Times New Roman" panose="02020603050405020304" pitchFamily="18" charset="0"/>
                <a:cs typeface="Times New Roman" panose="02020603050405020304" pitchFamily="18" charset="0"/>
              </a:rPr>
              <a:t>:</a:t>
            </a:r>
            <a:endParaRPr lang="de-DE" sz="3000" dirty="0">
              <a:solidFill>
                <a:srgbClr val="FF0000"/>
              </a:solidFill>
              <a:latin typeface="Times New Roman" panose="02020603050405020304" pitchFamily="18" charset="0"/>
              <a:cs typeface="Times New Roman" panose="02020603050405020304" pitchFamily="18" charset="0"/>
            </a:endParaRPr>
          </a:p>
          <a:p>
            <a:pPr marL="0" indent="0" algn="just">
              <a:spcAft>
                <a:spcPts val="600"/>
              </a:spcAft>
              <a:buNone/>
            </a:pPr>
            <a:r>
              <a:rPr lang="de-DE" sz="2200" dirty="0">
                <a:solidFill>
                  <a:srgbClr val="FF0000"/>
                </a:solidFill>
                <a:latin typeface="Times New Roman" panose="02020603050405020304" pitchFamily="18" charset="0"/>
                <a:cs typeface="Times New Roman" panose="02020603050405020304" pitchFamily="18" charset="0"/>
              </a:rPr>
              <a:t>5. </a:t>
            </a:r>
            <a:r>
              <a:rPr lang="de-DE" sz="2200" dirty="0">
                <a:latin typeface="Times New Roman" panose="02020603050405020304" pitchFamily="18" charset="0"/>
                <a:cs typeface="Times New Roman" panose="02020603050405020304" pitchFamily="18" charset="0"/>
              </a:rPr>
              <a:t>Tiếp tục chỉ đạo thực hiện tốt các biện pháp trong công tác phòng chống dịch bệnh và chăm lo, hỗ trợ cho các cá nhân, tổ chức, doanh nghiệp bị ảnh hưởng dịch bệnh Covid-19. </a:t>
            </a:r>
          </a:p>
          <a:p>
            <a:pPr marL="0" indent="0" algn="just">
              <a:spcAft>
                <a:spcPts val="600"/>
              </a:spcAft>
              <a:buNone/>
            </a:pPr>
            <a:r>
              <a:rPr lang="en-US" sz="2200" dirty="0">
                <a:solidFill>
                  <a:srgbClr val="FF0000"/>
                </a:solidFill>
                <a:latin typeface="Times New Roman" panose="02020603050405020304" pitchFamily="18" charset="0"/>
                <a:cs typeface="Times New Roman" panose="02020603050405020304" pitchFamily="18" charset="0"/>
              </a:rPr>
              <a:t>6. </a:t>
            </a:r>
            <a:r>
              <a:rPr lang="vi-VN" sz="2200" dirty="0">
                <a:latin typeface="Times New Roman" panose="02020603050405020304" pitchFamily="18" charset="0"/>
                <a:cs typeface="Times New Roman" panose="02020603050405020304" pitchFamily="18" charset="0"/>
              </a:rPr>
              <a:t>Triển khai Kế hoạch thực hiện chủ đề năm 2021 </a:t>
            </a:r>
            <a:r>
              <a:rPr lang="vi-VN" sz="2200" i="1" dirty="0">
                <a:latin typeface="Times New Roman" panose="02020603050405020304" pitchFamily="18" charset="0"/>
                <a:cs typeface="Times New Roman" panose="02020603050405020304" pitchFamily="18" charset="0"/>
              </a:rPr>
              <a:t>“Năm xây dựng chính quyền đô thị và cải thiện môi trường đầu tư”</a:t>
            </a:r>
            <a:r>
              <a:rPr lang="x-none" sz="2200" i="1" dirty="0">
                <a:latin typeface="Times New Roman" panose="02020603050405020304" pitchFamily="18" charset="0"/>
                <a:cs typeface="Times New Roman" panose="02020603050405020304" pitchFamily="18" charset="0"/>
              </a:rPr>
              <a:t>,</a:t>
            </a:r>
            <a:r>
              <a:rPr lang="nl-NL" sz="2200" dirty="0">
                <a:latin typeface="Times New Roman" panose="02020603050405020304" pitchFamily="18" charset="0"/>
                <a:cs typeface="Times New Roman" panose="02020603050405020304" pitchFamily="18" charset="0"/>
              </a:rPr>
              <a:t> đẩy mạnh thực hiện công tác cải cách hành chính, tăng cường ứng dụng công nghệ thông tin trong quản lý, điều hành và xử lý công việc, đổi mới phương thức làm việc theo hướng có trọng tâm, trọng điểm để công tác quản lý, điều hành của chính quyền ngày càng hiệu quả, phục vụ người dân tốt hơn; đồng thời t</a:t>
            </a:r>
            <a:r>
              <a:rPr lang="de-DE" sz="2200" dirty="0">
                <a:latin typeface="Times New Roman" panose="02020603050405020304" pitchFamily="18" charset="0"/>
                <a:cs typeface="Times New Roman" panose="02020603050405020304" pitchFamily="18" charset="0"/>
              </a:rPr>
              <a:t>ập trung tháo gỡ khó khăn cho doanh nghiệp, cải thiện môi trường kinh doanh, môi trường đầu tư, nâng cao năng lực cạnh tranh theo chỉ đạo của thành phố.</a:t>
            </a:r>
          </a:p>
          <a:p>
            <a:pPr marL="0" indent="0" algn="just">
              <a:spcAft>
                <a:spcPts val="600"/>
              </a:spcAft>
              <a:buNone/>
            </a:pPr>
            <a:r>
              <a:rPr lang="de-DE" sz="2200" dirty="0">
                <a:solidFill>
                  <a:srgbClr val="FF0000"/>
                </a:solidFill>
                <a:latin typeface="Times New Roman" panose="02020603050405020304" pitchFamily="18" charset="0"/>
                <a:cs typeface="Times New Roman" panose="02020603050405020304" pitchFamily="18" charset="0"/>
              </a:rPr>
              <a:t>7</a:t>
            </a:r>
            <a:r>
              <a:rPr lang="de-DE" sz="2200" dirty="0">
                <a:latin typeface="Times New Roman" panose="02020603050405020304" pitchFamily="18" charset="0"/>
                <a:cs typeface="Times New Roman" panose="02020603050405020304" pitchFamily="18" charset="0"/>
              </a:rPr>
              <a:t>. </a:t>
            </a:r>
            <a:r>
              <a:rPr lang="nl-NL" sz="2200" dirty="0">
                <a:latin typeface="Times New Roman" panose="02020603050405020304" pitchFamily="18" charset="0"/>
                <a:cs typeface="Times New Roman" panose="02020603050405020304" pitchFamily="18" charset="0"/>
              </a:rPr>
              <a:t>Xây dựng kế hoạch, tổ chức công tác bầu cử đại biểu Quốc hội, đại biểu Hội đồng nhân dân các cấp nhiệm kỳ 2021-2026, gắn với việc triển khai tổ chức chính quyền đô thị theo Nghị quyết 131/2020/QH14 của Quốc hội, đồng thời </a:t>
            </a:r>
            <a:r>
              <a:rPr lang="de-DE" sz="2200" dirty="0">
                <a:latin typeface="Times New Roman" panose="02020603050405020304" pitchFamily="18" charset="0"/>
                <a:cs typeface="Times New Roman" panose="02020603050405020304" pitchFamily="18" charset="0"/>
              </a:rPr>
              <a:t>chủ động triển khai thực hiện các nội dung công tác thành lập Thành phố Thủ Đức theo chỉ đạo.</a:t>
            </a:r>
            <a:endParaRPr lang="en-US" sz="2200" dirty="0">
              <a:latin typeface="Times New Roman" panose="02020603050405020304" pitchFamily="18" charset="0"/>
              <a:cs typeface="Times New Roman" panose="02020603050405020304" pitchFamily="18" charset="0"/>
            </a:endParaRPr>
          </a:p>
          <a:p>
            <a:pPr marL="0" indent="0" algn="just">
              <a:spcAft>
                <a:spcPts val="600"/>
              </a:spcAft>
              <a:buNone/>
            </a:pPr>
            <a:endParaRPr lang="en-US" dirty="0"/>
          </a:p>
          <a:p>
            <a:pPr marL="0" indent="0" algn="just">
              <a:spcAft>
                <a:spcPts val="600"/>
              </a:spcAft>
              <a:buNone/>
            </a:pPr>
            <a:endParaRPr lang="en-US" dirty="0"/>
          </a:p>
          <a:p>
            <a:pPr marL="0" indent="0" algn="just">
              <a:spcAft>
                <a:spcPts val="600"/>
              </a:spcAft>
              <a:buNone/>
            </a:pPr>
            <a:endParaRPr lang="en-US" sz="2400" i="1"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799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61652" y="1235037"/>
            <a:ext cx="9770669" cy="5273308"/>
          </a:xfrm>
        </p:spPr>
        <p:txBody>
          <a:bodyPr>
            <a:normAutofit/>
          </a:bodyPr>
          <a:lstStyle/>
          <a:p>
            <a:pPr marL="0" indent="0" algn="just">
              <a:spcAft>
                <a:spcPts val="600"/>
              </a:spcAft>
              <a:buNone/>
            </a:pPr>
            <a:r>
              <a:rPr lang="en-US" sz="2400" b="1" dirty="0">
                <a:solidFill>
                  <a:srgbClr val="FF0000"/>
                </a:solidFill>
                <a:latin typeface="Times New Roman" panose="02020603050405020304" pitchFamily="18" charset="0"/>
                <a:cs typeface="Times New Roman" panose="02020603050405020304" pitchFamily="18" charset="0"/>
              </a:rPr>
              <a:t>09 </a:t>
            </a:r>
            <a:r>
              <a:rPr lang="en-US" sz="2400" b="1" dirty="0" err="1">
                <a:solidFill>
                  <a:srgbClr val="FF0000"/>
                </a:solidFill>
                <a:latin typeface="Times New Roman" panose="02020603050405020304" pitchFamily="18" charset="0"/>
                <a:cs typeface="Times New Roman" panose="02020603050405020304" pitchFamily="18" charset="0"/>
              </a:rPr>
              <a:t>nhiệm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trọng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tâm</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a:p>
            <a:pPr marL="0" indent="0" algn="just">
              <a:spcAft>
                <a:spcPts val="600"/>
              </a:spcAft>
              <a:buNone/>
            </a:pPr>
            <a:r>
              <a:rPr lang="pl-PL" sz="2200" b="1" i="1" dirty="0">
                <a:solidFill>
                  <a:srgbClr val="FF0000"/>
                </a:solidFill>
                <a:latin typeface="Times New Roman" panose="02020603050405020304" pitchFamily="18" charset="0"/>
                <a:cs typeface="Times New Roman" panose="02020603050405020304" pitchFamily="18" charset="0"/>
              </a:rPr>
              <a:t>8. </a:t>
            </a:r>
            <a:r>
              <a:rPr lang="nl-NL" sz="2200" dirty="0">
                <a:latin typeface="Times New Roman" panose="02020603050405020304" pitchFamily="18" charset="0"/>
                <a:cs typeface="Times New Roman" panose="02020603050405020304" pitchFamily="18" charset="0"/>
              </a:rPr>
              <a:t>Triển khai thực hiện Đề án Đô thị thông minh tại thành phố Thủ Đức và Chương trình chuyển đổi số trên địa bàn thành phố Thủ Đức. Thực hiện nghiêm túc kế hoạch kiểm tra công vụ nhằm đảm bảo thực hiện tốt kỷ luật, kỷ cương hành chính. Tăng cường giải quyết những nội dung còn tồn đọng, bức xúc kéo dài của người dân. </a:t>
            </a:r>
          </a:p>
          <a:p>
            <a:pPr marL="0" indent="0" algn="just">
              <a:spcAft>
                <a:spcPts val="600"/>
              </a:spcAft>
              <a:buNone/>
            </a:pPr>
            <a:r>
              <a:rPr lang="en-US" sz="2200" b="1" i="1" dirty="0">
                <a:solidFill>
                  <a:srgbClr val="FF0000"/>
                </a:solidFill>
                <a:latin typeface="Times New Roman" panose="02020603050405020304" pitchFamily="18" charset="0"/>
                <a:cs typeface="Times New Roman" panose="02020603050405020304" pitchFamily="18" charset="0"/>
              </a:rPr>
              <a:t>9.</a:t>
            </a:r>
            <a:r>
              <a:rPr lang="en-US" sz="2200" dirty="0">
                <a:solidFill>
                  <a:srgbClr val="FF0000"/>
                </a:solidFill>
                <a:latin typeface="Times New Roman" panose="02020603050405020304" pitchFamily="18" charset="0"/>
                <a:cs typeface="Times New Roman" panose="02020603050405020304" pitchFamily="18" charset="0"/>
              </a:rPr>
              <a:t> </a:t>
            </a:r>
            <a:r>
              <a:rPr lang="de-DE" sz="2200" dirty="0">
                <a:latin typeface="Times New Roman" panose="02020603050405020304" pitchFamily="18" charset="0"/>
                <a:cs typeface="Times New Roman" panose="02020603050405020304" pitchFamily="18" charset="0"/>
              </a:rPr>
              <a:t>Trên cơ sở Nghị quyết số 1111/NQ-UBTVQH14 ngày 09 tháng 12 năm 2020 và Nghị quyết 54/2017/QH14 ngày 24 tháng 11 năm 2017 của Quốc hội và các quy định pháp luật có liên quan, đề xuất các cơ chế quản lý nhà nước đặc thù cho Thành phố Thủ Đức như: Cơ chế đặc thù về tài chính; Thu hồi, tạo quỹ đất;  Chính sách đầu tư phát triển; Chính sách đấu thầu dự án hoặc đấu giá đất và huy động tài chính cho dự án hạ tầng; Chính sách ưu đãi đối với nhóm các cá nhân, tổ chức cần thu hút hoạt động kinh doanh.</a:t>
            </a:r>
            <a:endParaRPr lang="en-US" sz="2200" i="1"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52914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61652" y="1235037"/>
            <a:ext cx="9770669" cy="5273308"/>
          </a:xfrm>
        </p:spPr>
        <p:txBody>
          <a:bodyPr>
            <a:normAutofit lnSpcReduction="10000"/>
          </a:bodyPr>
          <a:lstStyle/>
          <a:p>
            <a:pPr marL="0" indent="0" algn="just">
              <a:spcAft>
                <a:spcPts val="600"/>
              </a:spcAft>
              <a:buNone/>
            </a:pP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2021: </a:t>
            </a:r>
          </a:p>
          <a:p>
            <a:pPr marL="0" indent="0" algn="just">
              <a:spcAft>
                <a:spcPts val="600"/>
              </a:spcAft>
              <a:buNone/>
            </a:pPr>
            <a:r>
              <a:rPr lang="nl-NL" sz="2200" b="1" i="1" dirty="0">
                <a:solidFill>
                  <a:srgbClr val="FF0000"/>
                </a:solidFill>
                <a:latin typeface="Times New Roman" panose="02020603050405020304" pitchFamily="18" charset="0"/>
                <a:cs typeface="Times New Roman" panose="02020603050405020304" pitchFamily="18" charset="0"/>
              </a:rPr>
              <a:t>Chỉ tiêu về kinh tế ngân sách (5 chỉ tiêu):</a:t>
            </a:r>
            <a:endParaRPr lang="en-US" sz="2200" dirty="0">
              <a:solidFill>
                <a:srgbClr val="FF0000"/>
              </a:solidFill>
              <a:latin typeface="Times New Roman" panose="02020603050405020304" pitchFamily="18" charset="0"/>
              <a:cs typeface="Times New Roman" panose="02020603050405020304" pitchFamily="18" charset="0"/>
            </a:endParaRPr>
          </a:p>
          <a:p>
            <a:pPr marL="0" indent="0">
              <a:buNone/>
            </a:pPr>
            <a:r>
              <a:rPr lang="nl-NL" sz="2200" b="1" dirty="0">
                <a:solidFill>
                  <a:srgbClr val="FF0000"/>
                </a:solidFill>
                <a:latin typeface="Times New Roman" panose="02020603050405020304" pitchFamily="18" charset="0"/>
                <a:cs typeface="Times New Roman" panose="02020603050405020304" pitchFamily="18" charset="0"/>
              </a:rPr>
              <a:t>(1) </a:t>
            </a:r>
            <a:r>
              <a:rPr lang="nl-NL" sz="2200" dirty="0">
                <a:latin typeface="Times New Roman" panose="02020603050405020304" pitchFamily="18" charset="0"/>
                <a:cs typeface="Times New Roman" panose="02020603050405020304" pitchFamily="18" charset="0"/>
              </a:rPr>
              <a:t>Thu ngân sách nhà nước phấn đấu đạt và vượt chỉ tiêu pháp lệnh (8.327 tỷ đồng). </a:t>
            </a:r>
            <a:endParaRPr lang="en-US" sz="2200" dirty="0">
              <a:latin typeface="Times New Roman" panose="02020603050405020304" pitchFamily="18" charset="0"/>
              <a:cs typeface="Times New Roman" panose="02020603050405020304" pitchFamily="18" charset="0"/>
            </a:endParaRPr>
          </a:p>
          <a:p>
            <a:pPr marL="0" indent="0">
              <a:buNone/>
            </a:pPr>
            <a:r>
              <a:rPr lang="nl-NL" sz="2200" b="1" dirty="0">
                <a:solidFill>
                  <a:srgbClr val="FF0000"/>
                </a:solidFill>
                <a:latin typeface="Times New Roman" panose="02020603050405020304" pitchFamily="18" charset="0"/>
                <a:cs typeface="Times New Roman" panose="02020603050405020304" pitchFamily="18" charset="0"/>
              </a:rPr>
              <a:t>(2) </a:t>
            </a:r>
            <a:r>
              <a:rPr lang="nl-NL" sz="2200" dirty="0">
                <a:latin typeface="Times New Roman" panose="02020603050405020304" pitchFamily="18" charset="0"/>
                <a:cs typeface="Times New Roman" panose="02020603050405020304" pitchFamily="18" charset="0"/>
              </a:rPr>
              <a:t>Tổng nguồn vốn đầu tư từ ngân sách phấn đấu đạt 1.080 tỷ đồng (trong đó vốn từ ngân sách trung ương: 200 tỷ (đền bù dự án Đại học Quốc gia), vốn từ ngân sách Thành phố Hồ Chí Minh: 534 tỷ, vốn phân cấp của Thành phố Hồ Chí Minh và vốn ngân sách thành phố Thủ Đức: 170 tỷ; vốn vay 179 tỷ).</a:t>
            </a:r>
            <a:endParaRPr lang="en-US" sz="2200" dirty="0">
              <a:latin typeface="Times New Roman" panose="02020603050405020304" pitchFamily="18" charset="0"/>
              <a:cs typeface="Times New Roman" panose="02020603050405020304" pitchFamily="18" charset="0"/>
            </a:endParaRPr>
          </a:p>
          <a:p>
            <a:pPr marL="0" indent="0">
              <a:buNone/>
            </a:pPr>
            <a:r>
              <a:rPr lang="pl-PL" sz="2200" b="1" dirty="0">
                <a:solidFill>
                  <a:srgbClr val="FF0000"/>
                </a:solidFill>
                <a:latin typeface="Times New Roman" panose="02020603050405020304" pitchFamily="18" charset="0"/>
                <a:cs typeface="Times New Roman" panose="02020603050405020304" pitchFamily="18" charset="0"/>
              </a:rPr>
              <a:t>(3) </a:t>
            </a:r>
            <a:r>
              <a:rPr lang="pl-PL" sz="2200" dirty="0">
                <a:latin typeface="Times New Roman" panose="02020603050405020304" pitchFamily="18" charset="0"/>
                <a:cs typeface="Times New Roman" panose="02020603050405020304" pitchFamily="18" charset="0"/>
              </a:rPr>
              <a:t>Tốc độ tăng trưởng giá trị sản xuất ngành công nghiệp và xây dựng do thành phố Thủ Đức quản lý tăng tối thiểu từ 7% so với ước thực hiện năm 2020.</a:t>
            </a:r>
            <a:endParaRPr lang="en-US" sz="2200" dirty="0">
              <a:latin typeface="Times New Roman" panose="02020603050405020304" pitchFamily="18" charset="0"/>
              <a:cs typeface="Times New Roman" panose="02020603050405020304" pitchFamily="18" charset="0"/>
            </a:endParaRPr>
          </a:p>
          <a:p>
            <a:pPr marL="0" indent="0">
              <a:buNone/>
            </a:pPr>
            <a:r>
              <a:rPr lang="pl-PL" sz="2200" b="1" dirty="0">
                <a:solidFill>
                  <a:srgbClr val="FF0000"/>
                </a:solidFill>
                <a:latin typeface="Times New Roman" panose="02020603050405020304" pitchFamily="18" charset="0"/>
                <a:cs typeface="Times New Roman" panose="02020603050405020304" pitchFamily="18" charset="0"/>
              </a:rPr>
              <a:t>(4) </a:t>
            </a:r>
            <a:r>
              <a:rPr lang="pl-PL" sz="2200" dirty="0">
                <a:latin typeface="Times New Roman" panose="02020603050405020304" pitchFamily="18" charset="0"/>
                <a:cs typeface="Times New Roman" panose="02020603050405020304" pitchFamily="18" charset="0"/>
              </a:rPr>
              <a:t>Tốc độ tăng trưởng giá trị sản xuất ngành Thương mại và Dịch vụ do thành phố quản lý tăng 10% so với năm 2020.</a:t>
            </a:r>
            <a:endParaRPr lang="en-US" sz="2200" dirty="0">
              <a:latin typeface="Times New Roman" panose="02020603050405020304" pitchFamily="18" charset="0"/>
              <a:cs typeface="Times New Roman" panose="02020603050405020304" pitchFamily="18" charset="0"/>
            </a:endParaRPr>
          </a:p>
          <a:p>
            <a:pPr marL="0" indent="0">
              <a:buNone/>
            </a:pPr>
            <a:r>
              <a:rPr lang="nl-NL" sz="2200" b="1" dirty="0">
                <a:solidFill>
                  <a:srgbClr val="FF0000"/>
                </a:solidFill>
                <a:latin typeface="Times New Roman" panose="02020603050405020304" pitchFamily="18" charset="0"/>
                <a:cs typeface="Times New Roman" panose="02020603050405020304" pitchFamily="18" charset="0"/>
              </a:rPr>
              <a:t>(5) </a:t>
            </a:r>
            <a:r>
              <a:rPr lang="nl-NL" sz="2200" dirty="0">
                <a:latin typeface="Times New Roman" panose="02020603050405020304" pitchFamily="18" charset="0"/>
                <a:cs typeface="Times New Roman" panose="02020603050405020304" pitchFamily="18" charset="0"/>
              </a:rPr>
              <a:t>Tiến độ giải ngân vốn đầu tư xây dựng cơ bản nguồn vốn ngân sách đạt 95% so với kế hoạch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Minh</a:t>
            </a:r>
            <a:r>
              <a:rPr lang="nl-NL" sz="2200" dirty="0">
                <a:latin typeface="Times New Roman" panose="02020603050405020304" pitchFamily="18" charset="0"/>
                <a:cs typeface="Times New Roman" panose="02020603050405020304" pitchFamily="18" charset="0"/>
              </a:rPr>
              <a:t> giao.</a:t>
            </a:r>
            <a:endParaRPr lang="en-US" sz="2200"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400" b="1" i="1"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3356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61652" y="1235037"/>
            <a:ext cx="9770669" cy="5273308"/>
          </a:xfrm>
        </p:spPr>
        <p:txBody>
          <a:bodyPr>
            <a:normAutofit fontScale="62500" lnSpcReduction="20000"/>
          </a:bodyPr>
          <a:lstStyle/>
          <a:p>
            <a:pPr marL="0" indent="0" algn="just">
              <a:spcAft>
                <a:spcPts val="600"/>
              </a:spcAft>
              <a:buNone/>
            </a:pPr>
            <a:r>
              <a:rPr lang="en-US" sz="4200" b="1" dirty="0" err="1">
                <a:latin typeface="Times New Roman" panose="02020603050405020304" pitchFamily="18" charset="0"/>
                <a:cs typeface="Times New Roman" panose="02020603050405020304" pitchFamily="18" charset="0"/>
              </a:rPr>
              <a:t>Các</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chỉ</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tiêu</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chủ</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yếu</a:t>
            </a:r>
            <a:r>
              <a:rPr lang="en-US" sz="4200" b="1" dirty="0">
                <a:latin typeface="Times New Roman" panose="02020603050405020304" pitchFamily="18" charset="0"/>
                <a:cs typeface="Times New Roman" panose="02020603050405020304" pitchFamily="18" charset="0"/>
              </a:rPr>
              <a:t>: </a:t>
            </a:r>
          </a:p>
          <a:p>
            <a:pPr marL="0" indent="0">
              <a:buNone/>
            </a:pPr>
            <a:r>
              <a:rPr lang="nl-NL" sz="4200" b="1" i="1" dirty="0">
                <a:solidFill>
                  <a:srgbClr val="FF0000"/>
                </a:solidFill>
                <a:latin typeface="Times New Roman" panose="02020603050405020304" pitchFamily="18" charset="0"/>
                <a:cs typeface="Times New Roman" panose="02020603050405020304" pitchFamily="18" charset="0"/>
              </a:rPr>
              <a:t>Chỉ tiêu về đô thị và tài nguyên môi trường (7 chỉ tiêu)</a:t>
            </a:r>
            <a:endParaRPr lang="en-US" sz="42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nl-NL" sz="4200" dirty="0">
                <a:latin typeface="Times New Roman" panose="02020603050405020304" pitchFamily="18" charset="0"/>
                <a:cs typeface="Times New Roman" panose="02020603050405020304" pitchFamily="18" charset="0"/>
              </a:rPr>
              <a:t>(1) Thực hiện và duy trì 100% hộ dân được tiếp cận và sử dụng nước sạch.</a:t>
            </a:r>
            <a:endParaRPr lang="en-US" sz="4200" dirty="0">
              <a:latin typeface="Times New Roman" panose="02020603050405020304" pitchFamily="18" charset="0"/>
              <a:cs typeface="Times New Roman" panose="02020603050405020304" pitchFamily="18" charset="0"/>
            </a:endParaRPr>
          </a:p>
          <a:p>
            <a:pPr marL="0" indent="0" algn="just">
              <a:buNone/>
            </a:pPr>
            <a:r>
              <a:rPr lang="nl-NL" sz="4200" dirty="0">
                <a:latin typeface="Times New Roman" panose="02020603050405020304" pitchFamily="18" charset="0"/>
                <a:cs typeface="Times New Roman" panose="02020603050405020304" pitchFamily="18" charset="0"/>
              </a:rPr>
              <a:t>(2) Đảm bảo trật tự, mỹ quan đô thị các tuyến đường trọng điểm.</a:t>
            </a:r>
            <a:endParaRPr lang="en-US" sz="4200" dirty="0">
              <a:latin typeface="Times New Roman" panose="02020603050405020304" pitchFamily="18" charset="0"/>
              <a:cs typeface="Times New Roman" panose="02020603050405020304" pitchFamily="18" charset="0"/>
            </a:endParaRPr>
          </a:p>
          <a:p>
            <a:pPr marL="0" indent="0" algn="just">
              <a:buNone/>
            </a:pPr>
            <a:r>
              <a:rPr lang="nl-NL" sz="4200" dirty="0">
                <a:latin typeface="Times New Roman" panose="02020603050405020304" pitchFamily="18" charset="0"/>
                <a:cs typeface="Times New Roman" panose="02020603050405020304" pitchFamily="18" charset="0"/>
              </a:rPr>
              <a:t>(3) Đảm bảo 100% công trình xây dựng trên địa bàn được kiểm tra theo đúng quy định pháp luật; phấn đấu 100% công trình vi phạm trật tự xây dựng được</a:t>
            </a:r>
            <a:r>
              <a:rPr lang="de-DE" sz="4200" dirty="0">
                <a:latin typeface="Times New Roman" panose="02020603050405020304" pitchFamily="18" charset="0"/>
                <a:cs typeface="Times New Roman" panose="02020603050405020304" pitchFamily="18" charset="0"/>
              </a:rPr>
              <a:t> phát hiện sai phạm ngay từ khi khởi công công trình và xử lý kịp thời. </a:t>
            </a:r>
            <a:endParaRPr lang="en-US" sz="4200" dirty="0">
              <a:latin typeface="Times New Roman" panose="02020603050405020304" pitchFamily="18" charset="0"/>
              <a:cs typeface="Times New Roman" panose="02020603050405020304" pitchFamily="18" charset="0"/>
            </a:endParaRPr>
          </a:p>
          <a:p>
            <a:pPr marL="0" indent="0" algn="just">
              <a:buNone/>
            </a:pPr>
            <a:r>
              <a:rPr lang="de-DE" sz="4200" dirty="0">
                <a:latin typeface="Times New Roman" panose="02020603050405020304" pitchFamily="18" charset="0"/>
                <a:cs typeface="Times New Roman" panose="02020603050405020304" pitchFamily="18" charset="0"/>
              </a:rPr>
              <a:t>(4) Phấn đấu 100% các địa chỉ nhà, đất thuộc sở hữu nhà nước phải được kiểm kê, rà soát, lập danh mục để quản lý và đề xuất giải pháp sử dụng hiệu quả; 100% các cơ sở nhà, đất đã được xác lập sở hữu nhà nước, các khu đất do Ủy ban nhân dân 34 phường đang quản lý và trực tiếp sử dụng đủ điều kiện được cấp Giấy chứng nhận quyền sử dụng đất.</a:t>
            </a:r>
            <a:endParaRPr lang="en-US" sz="4200"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400" b="1" i="1"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798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CA0BC6-5F3A-41AC-ABE8-D76684FA2FD2}"/>
              </a:ext>
            </a:extLst>
          </p:cNvPr>
          <p:cNvPicPr>
            <a:picLocks noChangeAspect="1"/>
          </p:cNvPicPr>
          <p:nvPr/>
        </p:nvPicPr>
        <p:blipFill>
          <a:blip r:embed="rId2"/>
          <a:stretch>
            <a:fillRect/>
          </a:stretch>
        </p:blipFill>
        <p:spPr>
          <a:xfrm>
            <a:off x="2210522" y="591623"/>
            <a:ext cx="7803556" cy="664522"/>
          </a:xfrm>
          <a:prstGeom prst="rect">
            <a:avLst/>
          </a:prstGeom>
        </p:spPr>
      </p:pic>
      <p:sp>
        <p:nvSpPr>
          <p:cNvPr id="7" name="Content Placeholder 6">
            <a:extLst>
              <a:ext uri="{FF2B5EF4-FFF2-40B4-BE49-F238E27FC236}">
                <a16:creationId xmlns:a16="http://schemas.microsoft.com/office/drawing/2014/main" id="{A7BC1200-48A5-43A2-B200-4E594023DA78}"/>
              </a:ext>
            </a:extLst>
          </p:cNvPr>
          <p:cNvSpPr>
            <a:spLocks noGrp="1"/>
          </p:cNvSpPr>
          <p:nvPr>
            <p:ph idx="1"/>
          </p:nvPr>
        </p:nvSpPr>
        <p:spPr>
          <a:xfrm>
            <a:off x="1976583" y="1540189"/>
            <a:ext cx="9485744" cy="4518866"/>
          </a:xfrm>
        </p:spPr>
        <p:txBody>
          <a:bodyPr>
            <a:normAutofit fontScale="92500" lnSpcReduction="20000"/>
          </a:bodyPr>
          <a:lstStyle/>
          <a:p>
            <a:pPr algn="just"/>
            <a:r>
              <a:rPr lang="en-US" sz="2600" b="1" dirty="0">
                <a:latin typeface="Times New Roman" panose="02020603050405020304" pitchFamily="18" charset="0"/>
                <a:cs typeface="Times New Roman" panose="02020603050405020304" pitchFamily="18" charset="0"/>
              </a:rPr>
              <a:t>K</a:t>
            </a:r>
            <a:r>
              <a:rPr lang="vi-VN" sz="2600" b="1" dirty="0">
                <a:latin typeface="Times New Roman" panose="02020603050405020304" pitchFamily="18" charset="0"/>
                <a:cs typeface="Times New Roman" panose="02020603050405020304" pitchFamily="18" charset="0"/>
              </a:rPr>
              <a:t>inh tế </a:t>
            </a:r>
            <a:r>
              <a:rPr lang="en-US" sz="2600" b="1" dirty="0">
                <a:latin typeface="Times New Roman" panose="02020603050405020304" pitchFamily="18" charset="0"/>
                <a:cs typeface="Times New Roman" panose="02020603050405020304" pitchFamily="18" charset="0"/>
              </a:rPr>
              <a:t>t</a:t>
            </a:r>
            <a:r>
              <a:rPr lang="vi-VN" sz="2600" b="1" dirty="0">
                <a:latin typeface="Times New Roman" panose="02020603050405020304" pitchFamily="18" charset="0"/>
                <a:cs typeface="Times New Roman" panose="02020603050405020304" pitchFamily="18" charset="0"/>
              </a:rPr>
              <a:t>hành phố </a:t>
            </a:r>
            <a:r>
              <a:rPr lang="en-US" sz="2600" b="1" dirty="0" err="1">
                <a:latin typeface="Times New Roman" panose="02020603050405020304" pitchFamily="18" charset="0"/>
                <a:cs typeface="Times New Roman" panose="02020603050405020304" pitchFamily="18" charset="0"/>
              </a:rPr>
              <a:t>tăng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trưởng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trưởng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dựa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đổi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tạo</a:t>
            </a:r>
            <a:r>
              <a:rPr lang="en-US" sz="2600" dirty="0">
                <a:latin typeface="Times New Roman" panose="02020603050405020304" pitchFamily="18" charset="0"/>
                <a:cs typeface="Times New Roman" panose="02020603050405020304" pitchFamily="18" charset="0"/>
              </a:rPr>
              <a:t>, khoa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trí</a:t>
            </a:r>
            <a:r>
              <a:rPr lang="vi-VN" sz="2600" dirty="0">
                <a:latin typeface="Times New Roman" panose="02020603050405020304" pitchFamily="18" charset="0"/>
                <a:cs typeface="Times New Roman" panose="02020603050405020304" pitchFamily="18" charset="0"/>
              </a:rPr>
              <a:t> là đầu tàu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r>
              <a:rPr lang="en-US" sz="2600" dirty="0" err="1">
                <a:latin typeface="Times New Roman" panose="02020603050405020304" pitchFamily="18" charset="0"/>
                <a:cs typeface="Times New Roman" panose="02020603050405020304" pitchFamily="18" charset="0"/>
              </a:rPr>
              <a:t>tổng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phẩm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GRDP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đoạn</a:t>
            </a:r>
            <a:r>
              <a:rPr lang="en-US" sz="2600" dirty="0">
                <a:latin typeface="Times New Roman" panose="02020603050405020304" pitchFamily="18" charset="0"/>
                <a:cs typeface="Times New Roman" panose="02020603050405020304" pitchFamily="18" charset="0"/>
              </a:rPr>
              <a:t> 2016 - 2019 </a:t>
            </a:r>
            <a:r>
              <a:rPr lang="en-US" sz="2600" dirty="0" err="1">
                <a:latin typeface="Times New Roman" panose="02020603050405020304" pitchFamily="18" charset="0"/>
                <a:cs typeface="Times New Roman" panose="02020603050405020304" pitchFamily="18" charset="0"/>
              </a:rPr>
              <a:t>tăng</a:t>
            </a:r>
            <a:r>
              <a:rPr lang="en-US" sz="2600"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r>
              <a:rPr lang="vi-VN" sz="2600" dirty="0">
                <a:latin typeface="Times New Roman" panose="02020603050405020304" pitchFamily="18" charset="0"/>
                <a:cs typeface="Times New Roman" panose="02020603050405020304" pitchFamily="18" charset="0"/>
              </a:rPr>
              <a:t>bình quân </a:t>
            </a:r>
            <a:r>
              <a:rPr lang="en-US" sz="2600" b="1" dirty="0">
                <a:latin typeface="Times New Roman" panose="02020603050405020304" pitchFamily="18" charset="0"/>
                <a:cs typeface="Times New Roman" panose="02020603050405020304" pitchFamily="18" charset="0"/>
              </a:rPr>
              <a:t>7,72%</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đoạn</a:t>
            </a:r>
            <a:r>
              <a:rPr lang="en-US" sz="2600" dirty="0">
                <a:latin typeface="Times New Roman" panose="02020603050405020304" pitchFamily="18" charset="0"/>
                <a:cs typeface="Times New Roman" panose="02020603050405020304" pitchFamily="18" charset="0"/>
              </a:rPr>
              <a:t> 2016 - 2020 </a:t>
            </a:r>
            <a:r>
              <a:rPr lang="en-US" sz="2600" dirty="0" err="1">
                <a:latin typeface="Times New Roman" panose="02020603050405020304" pitchFamily="18" charset="0"/>
                <a:cs typeface="Times New Roman" panose="02020603050405020304" pitchFamily="18" charset="0"/>
              </a:rPr>
              <a:t>tăng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quân</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6,41%</a:t>
            </a:r>
            <a:r>
              <a:rPr lang="en-US" sz="2600"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r>
              <a:rPr lang="en-US" sz="2600" dirty="0" err="1">
                <a:latin typeface="Times New Roman" panose="02020603050405020304" pitchFamily="18" charset="0"/>
                <a:cs typeface="Times New Roman" panose="02020603050405020304" pitchFamily="18" charset="0"/>
              </a:rPr>
              <a:t>tỷ</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trọng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góp</a:t>
            </a: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trên</a:t>
            </a:r>
            <a:r>
              <a:rPr lang="en-US" sz="2600" b="1" dirty="0">
                <a:latin typeface="Times New Roman" panose="02020603050405020304" pitchFamily="18" charset="0"/>
                <a:cs typeface="Times New Roman" panose="02020603050405020304" pitchFamily="18" charset="0"/>
              </a:rPr>
              <a:t> 22,2%</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p>
          <a:p>
            <a:pPr algn="just"/>
            <a:endParaRPr lang="en-US" sz="2600" dirty="0">
              <a:latin typeface="Times New Roman" panose="02020603050405020304" pitchFamily="18" charset="0"/>
              <a:cs typeface="Times New Roman" panose="02020603050405020304" pitchFamily="18" charset="0"/>
            </a:endParaRPr>
          </a:p>
          <a:p>
            <a:pPr algn="just"/>
            <a:r>
              <a:rPr lang="en-US" sz="2600" dirty="0" err="1">
                <a:latin typeface="Times New Roman" panose="02020603050405020304" pitchFamily="18" charset="0"/>
                <a:cs typeface="Times New Roman" panose="02020603050405020304" pitchFamily="18" charset="0"/>
              </a:rPr>
              <a:t>Đóng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góp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tổng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hợp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TFP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GRDP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tục</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suất</a:t>
            </a:r>
            <a:r>
              <a:rPr lang="en-US" sz="2600" dirty="0">
                <a:latin typeface="Times New Roman" panose="02020603050405020304" pitchFamily="18" charset="0"/>
                <a:cs typeface="Times New Roman" panose="02020603050405020304" pitchFamily="18" charset="0"/>
              </a:rPr>
              <a:t> lao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2,6 </a:t>
            </a:r>
            <a:r>
              <a:rPr lang="en-US" sz="2600" b="1" dirty="0" err="1">
                <a:latin typeface="Times New Roman" panose="02020603050405020304" pitchFamily="18" charset="0"/>
                <a:cs typeface="Times New Roman" panose="02020603050405020304" pitchFamily="18" charset="0"/>
              </a:rPr>
              <a:t>lần</a:t>
            </a:r>
            <a:r>
              <a:rPr lang="en-US" sz="2600" dirty="0">
                <a:latin typeface="Times New Roman" panose="02020603050405020304" pitchFamily="18" charset="0"/>
                <a:cs typeface="Times New Roman" panose="02020603050405020304" pitchFamily="18" charset="0"/>
              </a:rPr>
              <a:t> so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vốn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nâng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GRDP</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bình</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quân</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đầu</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người</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tăng</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liên</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tục</a:t>
            </a:r>
            <a:r>
              <a:rPr lang="es-PR" sz="2600" dirty="0">
                <a:latin typeface="Times New Roman" panose="02020603050405020304" pitchFamily="18" charset="0"/>
                <a:cs typeface="Times New Roman" panose="02020603050405020304" pitchFamily="18" charset="0"/>
              </a:rPr>
              <a:t> qua </a:t>
            </a:r>
            <a:r>
              <a:rPr lang="es-PR" sz="2600" dirty="0" err="1">
                <a:latin typeface="Times New Roman" panose="02020603050405020304" pitchFamily="18" charset="0"/>
                <a:cs typeface="Times New Roman" panose="02020603050405020304" pitchFamily="18" charset="0"/>
              </a:rPr>
              <a:t>các</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năm</a:t>
            </a:r>
            <a:r>
              <a:rPr lang="es-PR" sz="2600" dirty="0">
                <a:latin typeface="Times New Roman" panose="02020603050405020304" pitchFamily="18" charset="0"/>
                <a:cs typeface="Times New Roman" panose="02020603050405020304" pitchFamily="18" charset="0"/>
              </a:rPr>
              <a:t>, </a:t>
            </a:r>
            <a:br>
              <a:rPr lang="es-PR" sz="2600" dirty="0">
                <a:latin typeface="Times New Roman" panose="02020603050405020304" pitchFamily="18" charset="0"/>
                <a:cs typeface="Times New Roman" panose="02020603050405020304" pitchFamily="18" charset="0"/>
              </a:rPr>
            </a:br>
            <a:r>
              <a:rPr lang="es-PR" sz="2600" dirty="0" err="1">
                <a:latin typeface="Times New Roman" panose="02020603050405020304" pitchFamily="18" charset="0"/>
                <a:cs typeface="Times New Roman" panose="02020603050405020304" pitchFamily="18" charset="0"/>
              </a:rPr>
              <a:t>bình</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quân</a:t>
            </a:r>
            <a:r>
              <a:rPr lang="es-PR" sz="2600" dirty="0">
                <a:latin typeface="Times New Roman" panose="02020603050405020304" pitchFamily="18" charset="0"/>
                <a:cs typeface="Times New Roman" panose="02020603050405020304" pitchFamily="18" charset="0"/>
              </a:rPr>
              <a:t> </a:t>
            </a:r>
            <a:r>
              <a:rPr lang="es-PR" sz="2600" b="1" dirty="0" err="1">
                <a:latin typeface="Times New Roman" panose="02020603050405020304" pitchFamily="18" charset="0"/>
                <a:cs typeface="Times New Roman" panose="02020603050405020304" pitchFamily="18" charset="0"/>
              </a:rPr>
              <a:t>gấp</a:t>
            </a:r>
            <a:r>
              <a:rPr lang="es-PR" sz="2600" b="1" dirty="0">
                <a:latin typeface="Times New Roman" panose="02020603050405020304" pitchFamily="18" charset="0"/>
                <a:cs typeface="Times New Roman" panose="02020603050405020304" pitchFamily="18" charset="0"/>
              </a:rPr>
              <a:t> 2,4 </a:t>
            </a:r>
            <a:r>
              <a:rPr lang="es-PR" sz="2600" b="1" dirty="0" err="1">
                <a:latin typeface="Times New Roman" panose="02020603050405020304" pitchFamily="18" charset="0"/>
                <a:cs typeface="Times New Roman" panose="02020603050405020304" pitchFamily="18" charset="0"/>
              </a:rPr>
              <a:t>lần</a:t>
            </a:r>
            <a:r>
              <a:rPr lang="es-PR" sz="2600" b="1" dirty="0">
                <a:latin typeface="Times New Roman" panose="02020603050405020304" pitchFamily="18" charset="0"/>
                <a:cs typeface="Times New Roman" panose="02020603050405020304" pitchFamily="18" charset="0"/>
              </a:rPr>
              <a:t> </a:t>
            </a:r>
            <a:r>
              <a:rPr lang="es-PR" sz="2600" dirty="0">
                <a:latin typeface="Times New Roman" panose="02020603050405020304" pitchFamily="18" charset="0"/>
                <a:cs typeface="Times New Roman" panose="02020603050405020304" pitchFamily="18" charset="0"/>
              </a:rPr>
              <a:t>so </a:t>
            </a:r>
            <a:r>
              <a:rPr lang="es-PR" sz="2600" dirty="0" err="1">
                <a:latin typeface="Times New Roman" panose="02020603050405020304" pitchFamily="18" charset="0"/>
                <a:cs typeface="Times New Roman" panose="02020603050405020304" pitchFamily="18" charset="0"/>
              </a:rPr>
              <a:t>với</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cả</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nước</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Thu</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ngân</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sách</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thành</a:t>
            </a:r>
            <a:r>
              <a:rPr lang="es-PR" sz="2600" dirty="0">
                <a:latin typeface="Times New Roman" panose="02020603050405020304" pitchFamily="18" charset="0"/>
                <a:cs typeface="Times New Roman" panose="02020603050405020304" pitchFamily="18" charset="0"/>
              </a:rPr>
              <a:t> </a:t>
            </a:r>
            <a:r>
              <a:rPr lang="es-PR" sz="2600" dirty="0" err="1">
                <a:latin typeface="Times New Roman" panose="02020603050405020304" pitchFamily="18" charset="0"/>
                <a:cs typeface="Times New Roman" panose="02020603050405020304" pitchFamily="18" charset="0"/>
              </a:rPr>
              <a:t>phố</a:t>
            </a:r>
            <a:r>
              <a:rPr lang="es-PR" sz="2600" dirty="0">
                <a:latin typeface="Times New Roman" panose="02020603050405020304" pitchFamily="18" charset="0"/>
                <a:cs typeface="Times New Roman" panose="02020603050405020304" pitchFamily="18" charset="0"/>
              </a:rPr>
              <a:t> </a:t>
            </a:r>
            <a:r>
              <a:rPr lang="it-IT" sz="2600" dirty="0">
                <a:latin typeface="Times New Roman" panose="02020603050405020304" pitchFamily="18" charset="0"/>
                <a:cs typeface="Times New Roman" panose="02020603050405020304" pitchFamily="18" charset="0"/>
              </a:rPr>
              <a:t>luôn </a:t>
            </a:r>
            <a:r>
              <a:rPr lang="vi-VN" sz="2600" dirty="0">
                <a:latin typeface="Times New Roman" panose="02020603050405020304" pitchFamily="18" charset="0"/>
                <a:cs typeface="Times New Roman" panose="02020603050405020304" pitchFamily="18" charset="0"/>
              </a:rPr>
              <a:t>chiếm tỷ trọng lớn nhất cả nước</a:t>
            </a:r>
            <a:r>
              <a:rPr lang="en-US" sz="2600"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năm</a:t>
            </a:r>
            <a:r>
              <a:rPr lang="en-US" sz="2600" i="1" dirty="0">
                <a:latin typeface="Times New Roman" panose="02020603050405020304" pitchFamily="18" charset="0"/>
                <a:cs typeface="Times New Roman" panose="02020603050405020304" pitchFamily="18" charset="0"/>
              </a:rPr>
              <a:t> 2019 </a:t>
            </a:r>
            <a:r>
              <a:rPr lang="en-US" sz="2600" i="1" dirty="0" err="1">
                <a:latin typeface="Times New Roman" panose="02020603050405020304" pitchFamily="18" charset="0"/>
                <a:cs typeface="Times New Roman" panose="02020603050405020304" pitchFamily="18" charset="0"/>
              </a:rPr>
              <a:t>khoảng</a:t>
            </a:r>
            <a:r>
              <a:rPr lang="en-US" sz="2600" i="1" dirty="0">
                <a:latin typeface="Times New Roman" panose="02020603050405020304" pitchFamily="18" charset="0"/>
                <a:cs typeface="Times New Roman" panose="02020603050405020304" pitchFamily="18" charset="0"/>
              </a:rPr>
              <a:t> 27%</a:t>
            </a:r>
            <a:r>
              <a:rPr lang="en-US" sz="2600" dirty="0">
                <a:latin typeface="Times New Roman" panose="02020603050405020304" pitchFamily="18" charset="0"/>
                <a:cs typeface="Times New Roman" panose="02020603050405020304" pitchFamily="18" charset="0"/>
              </a:rPr>
              <a:t>)</a:t>
            </a:r>
            <a:r>
              <a:rPr lang="it-IT" sz="2600" dirty="0">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66828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61652" y="1235037"/>
            <a:ext cx="9770669" cy="5273308"/>
          </a:xfrm>
        </p:spPr>
        <p:txBody>
          <a:bodyPr>
            <a:normAutofit fontScale="62500" lnSpcReduction="20000"/>
          </a:bodyPr>
          <a:lstStyle/>
          <a:p>
            <a:pPr marL="0" indent="0" algn="just">
              <a:spcAft>
                <a:spcPts val="600"/>
              </a:spcAft>
              <a:buNone/>
            </a:pPr>
            <a:r>
              <a:rPr lang="en-US" sz="4200" b="1" dirty="0" err="1">
                <a:latin typeface="Times New Roman" panose="02020603050405020304" pitchFamily="18" charset="0"/>
                <a:cs typeface="Times New Roman" panose="02020603050405020304" pitchFamily="18" charset="0"/>
              </a:rPr>
              <a:t>Các</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chỉ</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tiêu</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chủ</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yếu</a:t>
            </a:r>
            <a:r>
              <a:rPr lang="en-US" sz="4200" b="1" dirty="0">
                <a:latin typeface="Times New Roman" panose="02020603050405020304" pitchFamily="18" charset="0"/>
                <a:cs typeface="Times New Roman" panose="02020603050405020304" pitchFamily="18" charset="0"/>
              </a:rPr>
              <a:t>: </a:t>
            </a:r>
          </a:p>
          <a:p>
            <a:pPr marL="0" indent="0">
              <a:buNone/>
            </a:pPr>
            <a:r>
              <a:rPr lang="nl-NL" sz="4200" b="1" i="1" dirty="0">
                <a:solidFill>
                  <a:srgbClr val="FF0000"/>
                </a:solidFill>
                <a:latin typeface="Times New Roman" panose="02020603050405020304" pitchFamily="18" charset="0"/>
                <a:cs typeface="Times New Roman" panose="02020603050405020304" pitchFamily="18" charset="0"/>
              </a:rPr>
              <a:t>Chỉ tiêu về đô thị và tài nguyên môi trường (7 chỉ tiêu)</a:t>
            </a:r>
            <a:endParaRPr lang="en-US" sz="42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de-DE" sz="4200" b="1" dirty="0">
                <a:solidFill>
                  <a:srgbClr val="FF0000"/>
                </a:solidFill>
                <a:latin typeface="Times New Roman" panose="02020603050405020304" pitchFamily="18" charset="0"/>
                <a:cs typeface="Times New Roman" panose="02020603050405020304" pitchFamily="18" charset="0"/>
              </a:rPr>
              <a:t>(5) </a:t>
            </a:r>
            <a:r>
              <a:rPr lang="de-DE" sz="4200" dirty="0">
                <a:latin typeface="Times New Roman" panose="02020603050405020304" pitchFamily="18" charset="0"/>
                <a:cs typeface="Times New Roman" panose="02020603050405020304" pitchFamily="18" charset="0"/>
              </a:rPr>
              <a:t>Bảo đảm thu gom, vận chuyển 100% chất thải rắn thông thường, chất thải nguy hại, chất thải y tế; phấn đấu 100% hộ dân đóng phí dịch vụ thu gom rác. Phấn đấu 100% phường đạt “Phường không xả rác ra đường và kênh rạch” theo tiêu chí của Ủy ban nhân dân Thành phố Hồ Chí Minh.</a:t>
            </a:r>
            <a:endParaRPr lang="en-US" sz="4200" dirty="0">
              <a:latin typeface="Times New Roman" panose="02020603050405020304" pitchFamily="18" charset="0"/>
              <a:cs typeface="Times New Roman" panose="02020603050405020304" pitchFamily="18" charset="0"/>
            </a:endParaRPr>
          </a:p>
          <a:p>
            <a:pPr marL="0" indent="0" algn="just">
              <a:buNone/>
            </a:pPr>
            <a:r>
              <a:rPr lang="en-US" sz="4200" b="1" dirty="0">
                <a:solidFill>
                  <a:srgbClr val="FF0000"/>
                </a:solidFill>
                <a:latin typeface="Times New Roman" panose="02020603050405020304" pitchFamily="18" charset="0"/>
                <a:cs typeface="Times New Roman" panose="02020603050405020304" pitchFamily="18" charset="0"/>
              </a:rPr>
              <a:t>(6) </a:t>
            </a:r>
            <a:r>
              <a:rPr lang="en-US" sz="4200" dirty="0" err="1">
                <a:latin typeface="Times New Roman" panose="02020603050405020304" pitchFamily="18" charset="0"/>
                <a:cs typeface="Times New Roman" panose="02020603050405020304" pitchFamily="18" charset="0"/>
              </a:rPr>
              <a:t>Phấn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đấu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số</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lượng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cây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xanh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trồng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mới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trong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năm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là</a:t>
            </a:r>
            <a:r>
              <a:rPr lang="en-US" sz="4200" dirty="0">
                <a:latin typeface="Times New Roman" panose="02020603050405020304" pitchFamily="18" charset="0"/>
                <a:cs typeface="Times New Roman" panose="02020603050405020304" pitchFamily="18" charset="0"/>
              </a:rPr>
              <a:t> 250.000 </a:t>
            </a:r>
            <a:r>
              <a:rPr lang="en-US" sz="4200" dirty="0" err="1">
                <a:latin typeface="Times New Roman" panose="02020603050405020304" pitchFamily="18" charset="0"/>
                <a:cs typeface="Times New Roman" panose="02020603050405020304" pitchFamily="18" charset="0"/>
              </a:rPr>
              <a:t>cây</a:t>
            </a:r>
            <a:r>
              <a:rPr lang="en-US" sz="4200" dirty="0">
                <a:latin typeface="Times New Roman" panose="02020603050405020304" pitchFamily="18" charset="0"/>
                <a:cs typeface="Times New Roman" panose="02020603050405020304" pitchFamily="18" charset="0"/>
              </a:rPr>
              <a:t>.</a:t>
            </a:r>
          </a:p>
          <a:p>
            <a:pPr marL="0" indent="0" algn="just">
              <a:buNone/>
            </a:pPr>
            <a:r>
              <a:rPr lang="en-US" sz="4200" b="1" dirty="0">
                <a:solidFill>
                  <a:srgbClr val="FF0000"/>
                </a:solidFill>
                <a:latin typeface="Times New Roman" panose="02020603050405020304" pitchFamily="18" charset="0"/>
                <a:cs typeface="Times New Roman" panose="02020603050405020304" pitchFamily="18" charset="0"/>
              </a:rPr>
              <a:t>(7) </a:t>
            </a:r>
            <a:r>
              <a:rPr lang="en-US" sz="4200" dirty="0" err="1">
                <a:latin typeface="Times New Roman" panose="02020603050405020304" pitchFamily="18" charset="0"/>
                <a:cs typeface="Times New Roman" panose="02020603050405020304" pitchFamily="18" charset="0"/>
              </a:rPr>
              <a:t>Hoàn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chỉnh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nhiệm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vụ</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hoạch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chung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Thành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phố</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Thủ</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Đức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tỷ</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lệ</a:t>
            </a:r>
            <a:r>
              <a:rPr lang="en-US" sz="4200" dirty="0">
                <a:latin typeface="Times New Roman" panose="02020603050405020304" pitchFamily="18" charset="0"/>
                <a:cs typeface="Times New Roman" panose="02020603050405020304" pitchFamily="18" charset="0"/>
              </a:rPr>
              <a:t> 1/10.000, </a:t>
            </a:r>
            <a:r>
              <a:rPr lang="en-US" sz="4200" dirty="0" err="1">
                <a:latin typeface="Times New Roman" panose="02020603050405020304" pitchFamily="18" charset="0"/>
                <a:cs typeface="Times New Roman" panose="02020603050405020304" pitchFamily="18" charset="0"/>
              </a:rPr>
              <a:t>trình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Ủy</a:t>
            </a:r>
            <a:r>
              <a:rPr lang="en-US" sz="4200" dirty="0">
                <a:latin typeface="Times New Roman" panose="02020603050405020304" pitchFamily="18" charset="0"/>
                <a:cs typeface="Times New Roman" panose="02020603050405020304" pitchFamily="18" charset="0"/>
              </a:rPr>
              <a:t> ban </a:t>
            </a:r>
            <a:r>
              <a:rPr lang="en-US" sz="4200" dirty="0" err="1">
                <a:latin typeface="Times New Roman" panose="02020603050405020304" pitchFamily="18" charset="0"/>
                <a:cs typeface="Times New Roman" panose="02020603050405020304" pitchFamily="18" charset="0"/>
              </a:rPr>
              <a:t>nhân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dân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Thành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phố</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Hồ</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Chí</a:t>
            </a:r>
            <a:r>
              <a:rPr lang="en-US" sz="4200" dirty="0">
                <a:latin typeface="Times New Roman" panose="02020603050405020304" pitchFamily="18" charset="0"/>
                <a:cs typeface="Times New Roman" panose="02020603050405020304" pitchFamily="18" charset="0"/>
              </a:rPr>
              <a:t> Minh </a:t>
            </a:r>
            <a:r>
              <a:rPr lang="en-US" sz="4200" dirty="0" err="1">
                <a:latin typeface="Times New Roman" panose="02020603050405020304" pitchFamily="18" charset="0"/>
                <a:cs typeface="Times New Roman" panose="02020603050405020304" pitchFamily="18" charset="0"/>
              </a:rPr>
              <a:t>trình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Bộ</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Xây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dựng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thẩm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định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Thủ</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tướng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Chính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phủ</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phê</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duyệt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rà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soát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các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hoạch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phân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khu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tỷ</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lệ</a:t>
            </a:r>
            <a:r>
              <a:rPr lang="en-US" sz="4200" dirty="0">
                <a:latin typeface="Times New Roman" panose="02020603050405020304" pitchFamily="18" charset="0"/>
                <a:cs typeface="Times New Roman" panose="02020603050405020304" pitchFamily="18" charset="0"/>
              </a:rPr>
              <a:t> 1/2000, </a:t>
            </a:r>
            <a:r>
              <a:rPr lang="en-US" sz="4200" dirty="0" err="1">
                <a:latin typeface="Times New Roman" panose="02020603050405020304" pitchFamily="18" charset="0"/>
                <a:cs typeface="Times New Roman" panose="02020603050405020304" pitchFamily="18" charset="0"/>
              </a:rPr>
              <a:t>thực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hiện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điều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chỉnh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hoạch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để</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phát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triển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từng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cụm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khu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vực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theo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định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hướng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thành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phố</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Thủ</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Đức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thông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minh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sáng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tạo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tương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tác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cao</a:t>
            </a:r>
            <a:r>
              <a:rPr lang="en-US" sz="4200" dirty="0">
                <a:latin typeface="Times New Roman" panose="02020603050405020304" pitchFamily="18" charset="0"/>
                <a:cs typeface="Times New Roman" panose="02020603050405020304" pitchFamily="18" charset="0"/>
              </a:rPr>
              <a:t>.</a:t>
            </a:r>
          </a:p>
          <a:p>
            <a:pPr marL="0" indent="0" algn="just">
              <a:spcAft>
                <a:spcPts val="600"/>
              </a:spcAft>
              <a:buNone/>
            </a:pPr>
            <a:endParaRPr lang="en-US" sz="2400" b="1" i="1"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1150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70888" y="840509"/>
            <a:ext cx="9770669" cy="5791200"/>
          </a:xfrm>
        </p:spPr>
        <p:txBody>
          <a:bodyPr>
            <a:normAutofit/>
          </a:bodyPr>
          <a:lstStyle/>
          <a:p>
            <a:pPr marL="0" indent="0" algn="just">
              <a:spcAft>
                <a:spcPts val="600"/>
              </a:spcAft>
              <a:buNone/>
            </a:pPr>
            <a:r>
              <a:rPr lang="en-US" sz="2600" b="1" dirty="0" err="1">
                <a:latin typeface="Times New Roman" panose="02020603050405020304" pitchFamily="18" charset="0"/>
                <a:cs typeface="Times New Roman" panose="02020603050405020304" pitchFamily="18" charset="0"/>
              </a:rPr>
              <a:t>Các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chỉ</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chủ</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yếu</a:t>
            </a:r>
            <a:r>
              <a:rPr lang="en-US" sz="2600" b="1" dirty="0">
                <a:latin typeface="Times New Roman" panose="02020603050405020304" pitchFamily="18" charset="0"/>
                <a:cs typeface="Times New Roman" panose="02020603050405020304" pitchFamily="18" charset="0"/>
              </a:rPr>
              <a:t>: </a:t>
            </a:r>
          </a:p>
          <a:p>
            <a:pPr marL="0" indent="0" algn="just">
              <a:buNone/>
            </a:pPr>
            <a:r>
              <a:rPr lang="de-DE" sz="2300" b="1" i="1" dirty="0">
                <a:solidFill>
                  <a:srgbClr val="FF0000"/>
                </a:solidFill>
                <a:latin typeface="Times New Roman" panose="02020603050405020304" pitchFamily="18" charset="0"/>
                <a:cs typeface="Times New Roman" panose="02020603050405020304" pitchFamily="18" charset="0"/>
              </a:rPr>
              <a:t>Chỉ tiêu về văn hóa - xã hội (8 chỉ tiêu)</a:t>
            </a:r>
            <a:endParaRPr lang="en-US" sz="23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de-DE" sz="2300" dirty="0">
                <a:solidFill>
                  <a:srgbClr val="FF0000"/>
                </a:solidFill>
                <a:latin typeface="Times New Roman" panose="02020603050405020304" pitchFamily="18" charset="0"/>
                <a:cs typeface="Times New Roman" panose="02020603050405020304" pitchFamily="18" charset="0"/>
              </a:rPr>
              <a:t>(1) </a:t>
            </a:r>
            <a:r>
              <a:rPr lang="de-DE" sz="2300" dirty="0">
                <a:latin typeface="Times New Roman" panose="02020603050405020304" pitchFamily="18" charset="0"/>
                <a:cs typeface="Times New Roman" panose="02020603050405020304" pitchFamily="18" charset="0"/>
              </a:rPr>
              <a:t>Tỷ lệ huy động trẻ Mầm non ra lớp: nhà trẻ là 40%, mẫu giáo là 92%. Riêng trẻ mầm non 5 tuổi là 95%; Đảm bảo tỷ lệ huy động học sinh vào lớp 1 và lớp 6 đạt 100%, hiệu suất đào tạo Tiểu học đạt 99%; hiệu suất đào tạo Trung học cơ sở đạt 93,5%. </a:t>
            </a:r>
            <a:endParaRPr lang="en-US" sz="2300" dirty="0">
              <a:latin typeface="Times New Roman" panose="02020603050405020304" pitchFamily="18" charset="0"/>
              <a:cs typeface="Times New Roman" panose="02020603050405020304" pitchFamily="18" charset="0"/>
            </a:endParaRPr>
          </a:p>
          <a:p>
            <a:pPr marL="0" indent="0" algn="just">
              <a:buNone/>
            </a:pPr>
            <a:r>
              <a:rPr lang="de-DE" sz="2300" dirty="0">
                <a:solidFill>
                  <a:srgbClr val="FF0000"/>
                </a:solidFill>
                <a:latin typeface="Times New Roman" panose="02020603050405020304" pitchFamily="18" charset="0"/>
                <a:cs typeface="Times New Roman" panose="02020603050405020304" pitchFamily="18" charset="0"/>
              </a:rPr>
              <a:t>(2) </a:t>
            </a:r>
            <a:r>
              <a:rPr lang="de-DE" sz="2300" dirty="0">
                <a:latin typeface="Times New Roman" panose="02020603050405020304" pitchFamily="18" charset="0"/>
                <a:cs typeface="Times New Roman" panose="02020603050405020304" pitchFamily="18" charset="0"/>
              </a:rPr>
              <a:t>Phấn đấu đạt 300 phòng học/10.000 dân đối với độ tuổi đi học từ 3 đến 18 tuổi.</a:t>
            </a:r>
            <a:endParaRPr lang="en-US" sz="2300" dirty="0">
              <a:latin typeface="Times New Roman" panose="02020603050405020304" pitchFamily="18" charset="0"/>
              <a:cs typeface="Times New Roman" panose="02020603050405020304" pitchFamily="18" charset="0"/>
            </a:endParaRPr>
          </a:p>
          <a:p>
            <a:pPr marL="0" indent="0" algn="just">
              <a:buNone/>
            </a:pPr>
            <a:r>
              <a:rPr lang="de-DE" sz="2300" dirty="0">
                <a:solidFill>
                  <a:srgbClr val="FF0000"/>
                </a:solidFill>
                <a:latin typeface="Times New Roman" panose="02020603050405020304" pitchFamily="18" charset="0"/>
                <a:cs typeface="Times New Roman" panose="02020603050405020304" pitchFamily="18" charset="0"/>
              </a:rPr>
              <a:t>(3) </a:t>
            </a:r>
            <a:r>
              <a:rPr lang="de-DE" sz="2300" dirty="0">
                <a:latin typeface="Times New Roman" panose="02020603050405020304" pitchFamily="18" charset="0"/>
                <a:cs typeface="Times New Roman" panose="02020603050405020304" pitchFamily="18" charset="0"/>
              </a:rPr>
              <a:t>Phấn đấu 34/34 phường đạt chuẩn quốc gia về y tế.</a:t>
            </a:r>
            <a:endParaRPr lang="en-US" sz="2300" dirty="0">
              <a:latin typeface="Times New Roman" panose="02020603050405020304" pitchFamily="18" charset="0"/>
              <a:cs typeface="Times New Roman" panose="02020603050405020304" pitchFamily="18" charset="0"/>
            </a:endParaRPr>
          </a:p>
          <a:p>
            <a:pPr marL="0" indent="0" algn="just">
              <a:buNone/>
            </a:pPr>
            <a:r>
              <a:rPr lang="en-US" sz="2300" dirty="0">
                <a:solidFill>
                  <a:srgbClr val="FF0000"/>
                </a:solidFill>
                <a:latin typeface="Times New Roman" panose="02020603050405020304" pitchFamily="18" charset="0"/>
                <a:cs typeface="Times New Roman" panose="02020603050405020304" pitchFamily="18" charset="0"/>
              </a:rPr>
              <a:t>(4) </a:t>
            </a:r>
            <a:r>
              <a:rPr lang="en-US" sz="2300" dirty="0" err="1">
                <a:latin typeface="Times New Roman" panose="02020603050405020304" pitchFamily="18" charset="0"/>
                <a:cs typeface="Times New Roman" panose="02020603050405020304" pitchFamily="18" charset="0"/>
              </a:rPr>
              <a:t>Phấn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đấu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tăng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dân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số</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tự</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hàng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năm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en-US" sz="2300" dirty="0">
                <a:latin typeface="Times New Roman" panose="02020603050405020304" pitchFamily="18" charset="0"/>
                <a:cs typeface="Times New Roman" panose="02020603050405020304" pitchFamily="18" charset="0"/>
              </a:rPr>
              <a:t> 1,01%.</a:t>
            </a:r>
          </a:p>
          <a:p>
            <a:pPr marL="0" indent="0" algn="just">
              <a:buNone/>
            </a:pPr>
            <a:r>
              <a:rPr lang="en-US" sz="2300" dirty="0">
                <a:solidFill>
                  <a:srgbClr val="FF0000"/>
                </a:solidFill>
                <a:latin typeface="Times New Roman" panose="02020603050405020304" pitchFamily="18" charset="0"/>
                <a:cs typeface="Times New Roman" panose="02020603050405020304" pitchFamily="18" charset="0"/>
              </a:rPr>
              <a:t>(5) </a:t>
            </a:r>
            <a:r>
              <a:rPr lang="en-US" sz="2300" dirty="0" err="1">
                <a:latin typeface="Times New Roman" panose="02020603050405020304" pitchFamily="18" charset="0"/>
                <a:cs typeface="Times New Roman" panose="02020603050405020304" pitchFamily="18" charset="0"/>
              </a:rPr>
              <a:t>Phấn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đấu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đạt</a:t>
            </a:r>
            <a:r>
              <a:rPr lang="en-US" sz="2300" dirty="0">
                <a:latin typeface="Times New Roman" panose="02020603050405020304" pitchFamily="18" charset="0"/>
                <a:cs typeface="Times New Roman" panose="02020603050405020304" pitchFamily="18" charset="0"/>
              </a:rPr>
              <a:t> 21 </a:t>
            </a:r>
            <a:r>
              <a:rPr lang="en-US" sz="2300" dirty="0" err="1">
                <a:latin typeface="Times New Roman" panose="02020603050405020304" pitchFamily="18" charset="0"/>
                <a:cs typeface="Times New Roman" panose="02020603050405020304" pitchFamily="18" charset="0"/>
              </a:rPr>
              <a:t>bác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sĩ</a:t>
            </a:r>
            <a:r>
              <a:rPr lang="en-US" sz="2300" dirty="0">
                <a:latin typeface="Times New Roman" panose="02020603050405020304" pitchFamily="18" charset="0"/>
                <a:cs typeface="Times New Roman" panose="02020603050405020304" pitchFamily="18" charset="0"/>
              </a:rPr>
              <a:t>/10.000 </a:t>
            </a:r>
            <a:r>
              <a:rPr lang="en-US" sz="2300" dirty="0" err="1">
                <a:latin typeface="Times New Roman" panose="02020603050405020304" pitchFamily="18" charset="0"/>
                <a:cs typeface="Times New Roman" panose="02020603050405020304" pitchFamily="18" charset="0"/>
              </a:rPr>
              <a:t>dân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phấn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đấu</a:t>
            </a:r>
            <a:r>
              <a:rPr lang="en-US" sz="2300" dirty="0">
                <a:latin typeface="Times New Roman" panose="02020603050405020304" pitchFamily="18" charset="0"/>
                <a:cs typeface="Times New Roman" panose="02020603050405020304" pitchFamily="18" charset="0"/>
              </a:rPr>
              <a:t> 42 </a:t>
            </a:r>
            <a:r>
              <a:rPr lang="en-US" sz="2300" dirty="0" err="1">
                <a:latin typeface="Times New Roman" panose="02020603050405020304" pitchFamily="18" charset="0"/>
                <a:cs typeface="Times New Roman" panose="02020603050405020304" pitchFamily="18" charset="0"/>
              </a:rPr>
              <a:t>giường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bệnh</a:t>
            </a:r>
            <a:r>
              <a:rPr lang="en-US" sz="2300" dirty="0">
                <a:latin typeface="Times New Roman" panose="02020603050405020304" pitchFamily="18" charset="0"/>
                <a:cs typeface="Times New Roman" panose="02020603050405020304" pitchFamily="18" charset="0"/>
              </a:rPr>
              <a:t>/10.000 </a:t>
            </a:r>
            <a:r>
              <a:rPr lang="en-US" sz="2300" dirty="0" err="1">
                <a:latin typeface="Times New Roman" panose="02020603050405020304" pitchFamily="18" charset="0"/>
                <a:cs typeface="Times New Roman" panose="02020603050405020304" pitchFamily="18" charset="0"/>
              </a:rPr>
              <a:t>dân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phấn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đấu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vượt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chỉ</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tiêu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triển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tượng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tham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hiểm</a:t>
            </a:r>
            <a:r>
              <a:rPr lang="en-US" sz="2300" dirty="0">
                <a:latin typeface="Times New Roman" panose="02020603050405020304" pitchFamily="18" charset="0"/>
                <a:cs typeface="Times New Roman" panose="02020603050405020304" pitchFamily="18" charset="0"/>
              </a:rPr>
              <a:t> y </a:t>
            </a:r>
            <a:r>
              <a:rPr lang="en-US" sz="2300" dirty="0" err="1">
                <a:latin typeface="Times New Roman" panose="02020603050405020304" pitchFamily="18" charset="0"/>
                <a:cs typeface="Times New Roman" panose="02020603050405020304" pitchFamily="18" charset="0"/>
              </a:rPr>
              <a:t>tế</a:t>
            </a:r>
            <a:r>
              <a:rPr lang="en-US" sz="2300" dirty="0">
                <a:latin typeface="Times New Roman" panose="02020603050405020304" pitchFamily="18" charset="0"/>
                <a:cs typeface="Times New Roman" panose="02020603050405020304" pitchFamily="18" charset="0"/>
              </a:rPr>
              <a:t> do </a:t>
            </a:r>
            <a:r>
              <a:rPr lang="en-US" sz="2300" dirty="0" err="1">
                <a:latin typeface="Times New Roman" panose="02020603050405020304" pitchFamily="18" charset="0"/>
                <a:cs typeface="Times New Roman" panose="02020603050405020304" pitchFamily="18" charset="0"/>
              </a:rPr>
              <a:t>Ủy</a:t>
            </a:r>
            <a:r>
              <a:rPr lang="en-US" sz="2300" dirty="0">
                <a:latin typeface="Times New Roman" panose="02020603050405020304" pitchFamily="18" charset="0"/>
                <a:cs typeface="Times New Roman" panose="02020603050405020304" pitchFamily="18" charset="0"/>
              </a:rPr>
              <a:t> ban </a:t>
            </a:r>
            <a:r>
              <a:rPr lang="en-US" sz="2300" dirty="0" err="1">
                <a:latin typeface="Times New Roman" panose="02020603050405020304" pitchFamily="18" charset="0"/>
                <a:cs typeface="Times New Roman" panose="02020603050405020304" pitchFamily="18" charset="0"/>
              </a:rPr>
              <a:t>nhân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dân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Thành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phố</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Hồ</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Chí</a:t>
            </a:r>
            <a:r>
              <a:rPr lang="en-US" sz="2300" dirty="0">
                <a:latin typeface="Times New Roman" panose="02020603050405020304" pitchFamily="18" charset="0"/>
                <a:cs typeface="Times New Roman" panose="02020603050405020304" pitchFamily="18" charset="0"/>
              </a:rPr>
              <a:t> Minh </a:t>
            </a:r>
            <a:r>
              <a:rPr lang="en-US" sz="2300" dirty="0" err="1">
                <a:latin typeface="Times New Roman" panose="02020603050405020304" pitchFamily="18" charset="0"/>
                <a:cs typeface="Times New Roman" panose="02020603050405020304" pitchFamily="18" charset="0"/>
              </a:rPr>
              <a:t>giao</a:t>
            </a:r>
            <a:r>
              <a:rPr lang="en-US" sz="2300" dirty="0">
                <a:latin typeface="Times New Roman" panose="02020603050405020304" pitchFamily="18" charset="0"/>
                <a:cs typeface="Times New Roman" panose="02020603050405020304" pitchFamily="18" charset="0"/>
              </a:rPr>
              <a:t>.</a:t>
            </a:r>
          </a:p>
          <a:p>
            <a:pPr marL="0" indent="0" algn="just">
              <a:spcAft>
                <a:spcPts val="600"/>
              </a:spcAft>
              <a:buNone/>
            </a:pPr>
            <a:endParaRPr lang="en-US" sz="2400" b="1" i="1"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90305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70888" y="840509"/>
            <a:ext cx="9770669" cy="5791200"/>
          </a:xfrm>
        </p:spPr>
        <p:txBody>
          <a:bodyPr>
            <a:normAutofit/>
          </a:bodyPr>
          <a:lstStyle/>
          <a:p>
            <a:pPr marL="0" indent="0" algn="just">
              <a:spcAft>
                <a:spcPts val="600"/>
              </a:spcAft>
              <a:buNone/>
            </a:pPr>
            <a:r>
              <a:rPr lang="en-US" sz="2600" b="1" dirty="0" err="1">
                <a:latin typeface="Times New Roman" panose="02020603050405020304" pitchFamily="18" charset="0"/>
                <a:cs typeface="Times New Roman" panose="02020603050405020304" pitchFamily="18" charset="0"/>
              </a:rPr>
              <a:t>Các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chỉ</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chủ</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yếu</a:t>
            </a:r>
            <a:r>
              <a:rPr lang="en-US" sz="2600" b="1" dirty="0">
                <a:latin typeface="Times New Roman" panose="02020603050405020304" pitchFamily="18" charset="0"/>
                <a:cs typeface="Times New Roman" panose="02020603050405020304" pitchFamily="18" charset="0"/>
              </a:rPr>
              <a:t>: </a:t>
            </a:r>
          </a:p>
          <a:p>
            <a:pPr marL="0" indent="0" algn="just">
              <a:buNone/>
            </a:pPr>
            <a:r>
              <a:rPr lang="de-DE" sz="2300" b="1" i="1" dirty="0">
                <a:solidFill>
                  <a:srgbClr val="FF0000"/>
                </a:solidFill>
                <a:latin typeface="Times New Roman" panose="02020603050405020304" pitchFamily="18" charset="0"/>
                <a:cs typeface="Times New Roman" panose="02020603050405020304" pitchFamily="18" charset="0"/>
              </a:rPr>
              <a:t>Chỉ tiêu về văn hóa - xã hội (8 chỉ tiêu)</a:t>
            </a:r>
            <a:endParaRPr lang="en-US" sz="23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sz="2300" dirty="0">
                <a:solidFill>
                  <a:srgbClr val="FF0000"/>
                </a:solidFill>
                <a:latin typeface="Times New Roman" panose="02020603050405020304" pitchFamily="18" charset="0"/>
                <a:cs typeface="Times New Roman" panose="02020603050405020304" pitchFamily="18" charset="0"/>
              </a:rPr>
              <a:t>(6) </a:t>
            </a:r>
            <a:r>
              <a:rPr lang="en-US" sz="2300" dirty="0" err="1">
                <a:latin typeface="Times New Roman" panose="02020603050405020304" pitchFamily="18" charset="0"/>
                <a:cs typeface="Times New Roman" panose="02020603050405020304" pitchFamily="18" charset="0"/>
              </a:rPr>
              <a:t>Tạo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4.900 lao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tỷ</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lệ</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nghiệp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đô</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thị</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dưới</a:t>
            </a:r>
            <a:r>
              <a:rPr lang="en-US" sz="2300" dirty="0">
                <a:latin typeface="Times New Roman" panose="02020603050405020304" pitchFamily="18" charset="0"/>
                <a:cs typeface="Times New Roman" panose="02020603050405020304" pitchFamily="18" charset="0"/>
              </a:rPr>
              <a:t> 3%.</a:t>
            </a:r>
          </a:p>
          <a:p>
            <a:pPr marL="0" indent="0" algn="just">
              <a:buNone/>
            </a:pPr>
            <a:r>
              <a:rPr lang="de-DE" sz="2300" dirty="0">
                <a:solidFill>
                  <a:srgbClr val="FF0000"/>
                </a:solidFill>
                <a:latin typeface="Times New Roman" panose="02020603050405020304" pitchFamily="18" charset="0"/>
                <a:cs typeface="Times New Roman" panose="02020603050405020304" pitchFamily="18" charset="0"/>
              </a:rPr>
              <a:t>(7) </a:t>
            </a:r>
            <a:r>
              <a:rPr lang="de-DE" sz="2300" dirty="0">
                <a:latin typeface="Times New Roman" panose="02020603050405020304" pitchFamily="18" charset="0"/>
                <a:cs typeface="Times New Roman" panose="02020603050405020304" pitchFamily="18" charset="0"/>
              </a:rPr>
              <a:t>Giữ vững và phấn đấu từ 20 đến 22 phường đạt chuẩn văn minh đô thị; 85% hộ gia đình đạt chuẩn văn hóa; 100% các cơ quan, đơn vị (công lập) đăng ký xây dựng công sở văn hóa, phấn đấu có từ 98% đơn vị trở lên đạt chuẩn văn hóa; 85% doanh nghiệp trở lên được công nhận đạt chuẩn văn hóa trên tổng số doanh nghiệp đủ điều kiện đăng ký. Phấn đấu thực hiện đạt các mục tiêu, chỉ tiêu về thực hiện chiến lược phát triển gia đình Việt Nam đến năm 2030 theo chỉ tiêu Thành phố Hồ Chí Minh đề ra. Phấn đấu số người tập luyện thể dục thể thao thường xuyên đạt tỷ lệ 33%.</a:t>
            </a:r>
            <a:endParaRPr lang="en-US" sz="2300" dirty="0">
              <a:latin typeface="Times New Roman" panose="02020603050405020304" pitchFamily="18" charset="0"/>
              <a:cs typeface="Times New Roman" panose="02020603050405020304" pitchFamily="18" charset="0"/>
            </a:endParaRPr>
          </a:p>
          <a:p>
            <a:pPr marL="0" indent="0" algn="just">
              <a:buNone/>
            </a:pPr>
            <a:r>
              <a:rPr lang="de-DE" sz="2300" dirty="0">
                <a:solidFill>
                  <a:srgbClr val="FF0000"/>
                </a:solidFill>
                <a:latin typeface="Times New Roman" panose="02020603050405020304" pitchFamily="18" charset="0"/>
                <a:cs typeface="Times New Roman" panose="02020603050405020304" pitchFamily="18" charset="0"/>
              </a:rPr>
              <a:t>(8) </a:t>
            </a:r>
            <a:r>
              <a:rPr lang="de-DE" sz="2300" dirty="0">
                <a:latin typeface="Times New Roman" panose="02020603050405020304" pitchFamily="18" charset="0"/>
                <a:cs typeface="Times New Roman" panose="02020603050405020304" pitchFamily="18" charset="0"/>
              </a:rPr>
              <a:t>Phấn đấu hoàn thành sớm chỉ tiêu liên quan đến giảm nghèo bền vững, giảm 0,32% </a:t>
            </a:r>
            <a:r>
              <a:rPr lang="nl-NL" sz="2300" dirty="0">
                <a:latin typeface="Times New Roman" panose="02020603050405020304" pitchFamily="18" charset="0"/>
                <a:cs typeface="Times New Roman" panose="02020603050405020304" pitchFamily="18" charset="0"/>
              </a:rPr>
              <a:t>tỷ lệ hộ nghèo, 0,38% hộ cận nghèo theo chỉ tiêu Thành phố Hồ Chí Minh giao</a:t>
            </a:r>
            <a:r>
              <a:rPr lang="de-DE" sz="2300" dirty="0">
                <a:latin typeface="Times New Roman" panose="02020603050405020304" pitchFamily="18" charset="0"/>
                <a:cs typeface="Times New Roman" panose="02020603050405020304" pitchFamily="18" charset="0"/>
              </a:rPr>
              <a:t>. </a:t>
            </a:r>
            <a:endParaRPr lang="en-US" sz="2300"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400" b="1" i="1"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9343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70888" y="840509"/>
            <a:ext cx="9770669" cy="5791200"/>
          </a:xfrm>
        </p:spPr>
        <p:txBody>
          <a:bodyPr>
            <a:normAutofit/>
          </a:bodyPr>
          <a:lstStyle/>
          <a:p>
            <a:pPr marL="0" indent="0" algn="just">
              <a:spcAft>
                <a:spcPts val="600"/>
              </a:spcAft>
              <a:buNone/>
            </a:pPr>
            <a:r>
              <a:rPr lang="en-US" sz="2600" b="1" dirty="0" err="1">
                <a:latin typeface="Times New Roman" panose="02020603050405020304" pitchFamily="18" charset="0"/>
                <a:cs typeface="Times New Roman" panose="02020603050405020304" pitchFamily="18" charset="0"/>
              </a:rPr>
              <a:t>Các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chỉ</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chủ</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yếu</a:t>
            </a:r>
            <a:r>
              <a:rPr lang="en-US" sz="2600" b="1" dirty="0">
                <a:latin typeface="Times New Roman" panose="02020603050405020304" pitchFamily="18" charset="0"/>
                <a:cs typeface="Times New Roman" panose="02020603050405020304" pitchFamily="18" charset="0"/>
              </a:rPr>
              <a:t>: </a:t>
            </a:r>
          </a:p>
          <a:p>
            <a:pPr marL="0" indent="0" algn="just">
              <a:buNone/>
            </a:pPr>
            <a:r>
              <a:rPr lang="de-DE" sz="2400" b="1" i="1" dirty="0">
                <a:solidFill>
                  <a:srgbClr val="FF0000"/>
                </a:solidFill>
                <a:latin typeface="Times New Roman" panose="02020603050405020304" pitchFamily="18" charset="0"/>
                <a:cs typeface="Times New Roman" panose="02020603050405020304" pitchFamily="18" charset="0"/>
              </a:rPr>
              <a:t>Chỉ tiêu về cải cách hành chính (2 chỉ tiêu)</a:t>
            </a:r>
            <a:endParaRPr lang="en-US" sz="24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de-DE" sz="2400" dirty="0">
                <a:latin typeface="Times New Roman" panose="02020603050405020304" pitchFamily="18" charset="0"/>
                <a:cs typeface="Times New Roman" panose="02020603050405020304" pitchFamily="18" charset="0"/>
              </a:rPr>
              <a:t>(1) Phấn đấu tỷ lệ giải quyết hồ sơ hành chính đúng hạn đạt từ 98% trở lên (trừ lĩnh vực đất đai và lĩnh vực đầu tư); giảm tỷ lệ giải quyết hồ sơ hành chính trễ hạn trên lĩnh vực đất đai và lĩnh vực đầu tư xuống còn 4%. </a:t>
            </a:r>
            <a:endParaRPr lang="en-US" sz="2400" dirty="0">
              <a:latin typeface="Times New Roman" panose="02020603050405020304" pitchFamily="18" charset="0"/>
              <a:cs typeface="Times New Roman" panose="02020603050405020304" pitchFamily="18" charset="0"/>
            </a:endParaRPr>
          </a:p>
          <a:p>
            <a:pPr marL="0" indent="0" algn="just">
              <a:buNone/>
            </a:pPr>
            <a:r>
              <a:rPr lang="de-DE" sz="2400" dirty="0">
                <a:latin typeface="Times New Roman" panose="02020603050405020304" pitchFamily="18" charset="0"/>
                <a:cs typeface="Times New Roman" panose="02020603050405020304" pitchFamily="18" charset="0"/>
              </a:rPr>
              <a:t>(2) Phấn đấu tỷ lệ người dân hài lòng với sự phục vụ của các cơ quan hành chính nhà nước ở từng lĩnh vực đạt 91% trở lên.</a:t>
            </a:r>
            <a:endParaRPr lang="en-US" sz="2400"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400" b="1" i="1"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725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70888" y="840509"/>
            <a:ext cx="9770669" cy="5791200"/>
          </a:xfrm>
        </p:spPr>
        <p:txBody>
          <a:bodyPr>
            <a:normAutofit/>
          </a:bodyPr>
          <a:lstStyle/>
          <a:p>
            <a:pPr marL="0" indent="0" algn="just">
              <a:spcAft>
                <a:spcPts val="600"/>
              </a:spcAft>
              <a:buNone/>
            </a:pPr>
            <a:r>
              <a:rPr lang="en-US" sz="2600" b="1" dirty="0" err="1">
                <a:latin typeface="Times New Roman" panose="02020603050405020304" pitchFamily="18" charset="0"/>
                <a:cs typeface="Times New Roman" panose="02020603050405020304" pitchFamily="18" charset="0"/>
              </a:rPr>
              <a:t>Các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chỉ</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chủ</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yếu</a:t>
            </a:r>
            <a:r>
              <a:rPr lang="en-US" sz="2600" b="1" dirty="0">
                <a:latin typeface="Times New Roman" panose="02020603050405020304" pitchFamily="18" charset="0"/>
                <a:cs typeface="Times New Roman" panose="02020603050405020304" pitchFamily="18" charset="0"/>
              </a:rPr>
              <a:t>: </a:t>
            </a:r>
          </a:p>
          <a:p>
            <a:pPr marL="0" indent="0" algn="just">
              <a:buNone/>
            </a:pPr>
            <a:r>
              <a:rPr lang="de-DE" sz="2000" b="1" i="1" dirty="0">
                <a:solidFill>
                  <a:srgbClr val="FF0000"/>
                </a:solidFill>
                <a:latin typeface="Times New Roman" panose="02020603050405020304" pitchFamily="18" charset="0"/>
                <a:cs typeface="Times New Roman" panose="02020603050405020304" pitchFamily="18" charset="0"/>
              </a:rPr>
              <a:t>Chỉ tiêu về quốc phòng – an ninh (4 chỉ tiêu)</a:t>
            </a:r>
            <a:endParaRPr lang="en-US" sz="20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de-DE" sz="2000" dirty="0">
                <a:latin typeface="Times New Roman" panose="02020603050405020304" pitchFamily="18" charset="0"/>
                <a:cs typeface="Times New Roman" panose="02020603050405020304" pitchFamily="18" charset="0"/>
              </a:rPr>
              <a:t>(1) Phấn đấu tỷ lệ điều tra khám phá án hình sự chung đạt từ trên 76%; tỷ lệ khám phá án các loại án rất nghiêm trọng và đặc biệt nghiêm trọng đạt 90%; tỷ lệ khám phá án trộm cắp tài sản đạt trên 55%; tỷ lệ giải quyết tin báo tố giác tội phạm trên 90%.</a:t>
            </a:r>
            <a:endParaRPr lang="en-US" sz="2000" dirty="0">
              <a:latin typeface="Times New Roman" panose="02020603050405020304" pitchFamily="18" charset="0"/>
              <a:cs typeface="Times New Roman" panose="02020603050405020304" pitchFamily="18" charset="0"/>
            </a:endParaRPr>
          </a:p>
          <a:p>
            <a:pPr marL="0" indent="0" algn="just">
              <a:buNone/>
            </a:pPr>
            <a:r>
              <a:rPr lang="de-DE" sz="2000" dirty="0">
                <a:latin typeface="Times New Roman" panose="02020603050405020304" pitchFamily="18" charset="0"/>
                <a:cs typeface="Times New Roman" panose="02020603050405020304" pitchFamily="18" charset="0"/>
              </a:rPr>
              <a:t>(2)  Kiềm chế tai nạn giao thông từ 5 - 10% trên cả 03 tiêu chí, kéo giảm từ 5% số người chết do tai nạn giao thông; không để xảy ra ùn tắc giao thông, hạn chế xảy ra tình trạng tụ tập chạy xe gây rối trật tự công cộng và không để xảy ra đua xe trái phép trên địa bàn.</a:t>
            </a:r>
            <a:endParaRPr lang="en-US" sz="2000" dirty="0">
              <a:latin typeface="Times New Roman" panose="02020603050405020304" pitchFamily="18" charset="0"/>
              <a:cs typeface="Times New Roman" panose="02020603050405020304" pitchFamily="18" charset="0"/>
            </a:endParaRPr>
          </a:p>
          <a:p>
            <a:pPr marL="0" indent="0" algn="just">
              <a:buNone/>
            </a:pPr>
            <a:r>
              <a:rPr lang="pt-BR" sz="2000" dirty="0">
                <a:latin typeface="Times New Roman" panose="02020603050405020304" pitchFamily="18" charset="0"/>
                <a:cs typeface="Times New Roman" panose="02020603050405020304" pitchFamily="18" charset="0"/>
              </a:rPr>
              <a:t>(3) Phấn đấu kéo giảm số vụ tai nạn cháy nổ ở mức 5%/năm trở xuống, không để xảy ra cháy gây thiệt hại nghiêm trọng.</a:t>
            </a:r>
            <a:endParaRPr lang="en-US" sz="2000" dirty="0">
              <a:latin typeface="Times New Roman" panose="02020603050405020304" pitchFamily="18" charset="0"/>
              <a:cs typeface="Times New Roman" panose="02020603050405020304" pitchFamily="18" charset="0"/>
            </a:endParaRPr>
          </a:p>
          <a:p>
            <a:pPr marL="0" indent="0" algn="just">
              <a:buNone/>
            </a:pPr>
            <a:r>
              <a:rPr lang="pt-BR" sz="2000" dirty="0">
                <a:latin typeface="Times New Roman" panose="02020603050405020304" pitchFamily="18" charset="0"/>
                <a:cs typeface="Times New Roman" panose="02020603050405020304" pitchFamily="18" charset="0"/>
              </a:rPr>
              <a:t>(4) Xây dựng khu vực phòng thủ vững chắc, lực lượng vũ trang đủ biên chế, đảm bảo chất lượng chính trị, đạt 100% chỉ tiêu về phát triển Dân quân tự vệ, Dự bị động viên; hoàn thành 100% chỉ tiêu gọi công dân nhập ngũ ở hai cấp, bảo đảm chỉ tiêu về trình độ văn hóa, sức khỏe, tiêu chuẩn chính trị; hoàn thành 100% chỉ tiêu bồi dưỡng, cập nhật kiến thức quốc phòng và an ninh cho các đối tượng theo quy định; giải quyết tốt chế độ chính sách cho các đối tượng.</a:t>
            </a:r>
            <a:endParaRPr lang="en-US" sz="2000"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400" b="1" i="1"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3669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650816" y="868218"/>
            <a:ext cx="9460530" cy="5449455"/>
          </a:xfrm>
        </p:spPr>
        <p:txBody>
          <a:bodyPr>
            <a:normAutofit fontScale="92500"/>
          </a:bodyPr>
          <a:lstStyle/>
          <a:p>
            <a:pPr marL="0" indent="0" algn="just">
              <a:buNone/>
            </a:pPr>
            <a:r>
              <a:rPr lang="en-US" sz="2600" b="1" dirty="0" err="1">
                <a:solidFill>
                  <a:srgbClr val="FF0000"/>
                </a:solidFill>
                <a:latin typeface="Times New Roman" panose="02020603050405020304" pitchFamily="18" charset="0"/>
                <a:cs typeface="Times New Roman" panose="02020603050405020304" pitchFamily="18" charset="0"/>
              </a:rPr>
              <a:t>Các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chỉ</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tiêu</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về</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công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tác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xây</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dựng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Đảng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và</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vận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động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nhân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dân</a:t>
            </a:r>
            <a:r>
              <a:rPr lang="en-US" sz="2600" b="1" dirty="0">
                <a:solidFill>
                  <a:srgbClr val="FF0000"/>
                </a:solidFill>
                <a:latin typeface="Times New Roman" panose="02020603050405020304" pitchFamily="18" charset="0"/>
                <a:cs typeface="Times New Roman" panose="02020603050405020304" pitchFamily="18" charset="0"/>
              </a:rPr>
              <a:t> </a:t>
            </a:r>
            <a:br>
              <a:rPr lang="en-US" sz="2600" b="1" dirty="0">
                <a:solidFill>
                  <a:srgbClr val="FF0000"/>
                </a:solidFill>
                <a:latin typeface="Times New Roman" panose="02020603050405020304" pitchFamily="18" charset="0"/>
                <a:cs typeface="Times New Roman" panose="02020603050405020304" pitchFamily="18" charset="0"/>
              </a:rPr>
            </a:br>
            <a:r>
              <a:rPr lang="en-US" sz="2600" b="1" dirty="0">
                <a:solidFill>
                  <a:srgbClr val="FF0000"/>
                </a:solidFill>
                <a:latin typeface="Times New Roman" panose="02020603050405020304" pitchFamily="18" charset="0"/>
                <a:cs typeface="Times New Roman" panose="02020603050405020304" pitchFamily="18" charset="0"/>
              </a:rPr>
              <a:t>(10 </a:t>
            </a:r>
            <a:r>
              <a:rPr lang="en-US" sz="2600" b="1" dirty="0" err="1">
                <a:solidFill>
                  <a:srgbClr val="FF0000"/>
                </a:solidFill>
                <a:latin typeface="Times New Roman" panose="02020603050405020304" pitchFamily="18" charset="0"/>
                <a:cs typeface="Times New Roman" panose="02020603050405020304" pitchFamily="18" charset="0"/>
              </a:rPr>
              <a:t>chỉ</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tiêu</a:t>
            </a:r>
            <a:r>
              <a:rPr lang="en-US" sz="2600" b="1" dirty="0">
                <a:solidFill>
                  <a:srgbClr val="FF0000"/>
                </a:solidFill>
                <a:latin typeface="Times New Roman" panose="02020603050405020304" pitchFamily="18" charset="0"/>
                <a:cs typeface="Times New Roman" panose="02020603050405020304" pitchFamily="18" charset="0"/>
              </a:rPr>
              <a:t>)</a:t>
            </a:r>
            <a:endParaRPr lang="en-US" sz="26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sz="2600" b="1" dirty="0">
                <a:latin typeface="Times New Roman" panose="02020603050405020304" pitchFamily="18" charset="0"/>
                <a:cs typeface="Times New Roman" panose="02020603050405020304" pitchFamily="18" charset="0"/>
              </a:rPr>
              <a:t>(1)</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100% </a:t>
            </a:r>
            <a:r>
              <a:rPr lang="en-US" sz="2600" dirty="0" err="1">
                <a:latin typeface="Times New Roman" panose="02020603050405020304" pitchFamily="18" charset="0"/>
                <a:cs typeface="Times New Roman" panose="02020603050405020304" pitchFamily="18" charset="0"/>
              </a:rPr>
              <a:t>cán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tưởng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Hồ</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a:t>
            </a:r>
            <a:r>
              <a:rPr lang="en-US" sz="2600" dirty="0">
                <a:latin typeface="Times New Roman" panose="02020603050405020304" pitchFamily="18" charset="0"/>
                <a:cs typeface="Times New Roman" panose="02020603050405020304" pitchFamily="18" charset="0"/>
              </a:rPr>
              <a:t> Minh. </a:t>
            </a:r>
          </a:p>
          <a:p>
            <a:pPr marL="0" indent="0" algn="just">
              <a:buNone/>
            </a:pPr>
            <a:r>
              <a:rPr lang="en-US" sz="2600" b="1" dirty="0">
                <a:latin typeface="Times New Roman" panose="02020603050405020304" pitchFamily="18" charset="0"/>
                <a:cs typeface="Times New Roman" panose="02020603050405020304" pitchFamily="18" charset="0"/>
              </a:rPr>
              <a:t>(2) </a:t>
            </a:r>
            <a:r>
              <a:rPr lang="en-US" sz="2600" dirty="0" err="1">
                <a:latin typeface="Times New Roman" panose="02020603050405020304" pitchFamily="18" charset="0"/>
                <a:cs typeface="Times New Roman" panose="02020603050405020304" pitchFamily="18" charset="0"/>
              </a:rPr>
              <a:t>Tỷ</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tham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95% </a:t>
            </a:r>
            <a:r>
              <a:rPr lang="en-US" sz="2600" dirty="0" err="1">
                <a:latin typeface="Times New Roman" panose="02020603050405020304" pitchFamily="18" charset="0"/>
                <a:cs typeface="Times New Roman" panose="02020603050405020304" pitchFamily="18" charset="0"/>
              </a:rPr>
              <a:t>trở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a:t>
            </a:r>
          </a:p>
          <a:p>
            <a:pPr marL="0" indent="0" algn="just">
              <a:buNone/>
            </a:pPr>
            <a:r>
              <a:rPr lang="en-US" sz="2600" b="1" dirty="0">
                <a:latin typeface="Times New Roman" panose="02020603050405020304" pitchFamily="18" charset="0"/>
                <a:cs typeface="Times New Roman" panose="02020603050405020304" pitchFamily="18" charset="0"/>
              </a:rPr>
              <a:t>(3) </a:t>
            </a:r>
            <a:r>
              <a:rPr lang="en-US" sz="2600" dirty="0" err="1">
                <a:latin typeface="Times New Roman" panose="02020603050405020304" pitchFamily="18" charset="0"/>
                <a:cs typeface="Times New Roman" panose="02020603050405020304" pitchFamily="18" charset="0"/>
              </a:rPr>
              <a:t>Phấn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70% </a:t>
            </a:r>
            <a:r>
              <a:rPr lang="en-US" sz="2600" dirty="0" err="1">
                <a:latin typeface="Times New Roman" panose="02020603050405020304" pitchFamily="18" charset="0"/>
                <a:cs typeface="Times New Roman" panose="02020603050405020304" pitchFamily="18" charset="0"/>
              </a:rPr>
              <a:t>trở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tổ</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nhiệm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tổ</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nhiệm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vụ</a:t>
            </a:r>
            <a:r>
              <a:rPr lang="en-US" sz="2600" dirty="0">
                <a:latin typeface="Times New Roman" panose="02020603050405020304" pitchFamily="18" charset="0"/>
                <a:cs typeface="Times New Roman" panose="02020603050405020304" pitchFamily="18" charset="0"/>
              </a:rPr>
              <a:t>.</a:t>
            </a:r>
          </a:p>
          <a:p>
            <a:pPr marL="0" indent="0" algn="just">
              <a:buNone/>
            </a:pPr>
            <a:r>
              <a:rPr lang="en-US" sz="2600" b="1" dirty="0">
                <a:latin typeface="Times New Roman" panose="02020603050405020304" pitchFamily="18" charset="0"/>
                <a:cs typeface="Times New Roman" panose="02020603050405020304" pitchFamily="18" charset="0"/>
              </a:rPr>
              <a:t>(4) </a:t>
            </a:r>
            <a:r>
              <a:rPr lang="en-US" sz="2600" dirty="0" err="1">
                <a:latin typeface="Times New Roman" panose="02020603050405020304" pitchFamily="18" charset="0"/>
                <a:cs typeface="Times New Roman" panose="02020603050405020304" pitchFamily="18" charset="0"/>
              </a:rPr>
              <a:t>Kết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nạp</a:t>
            </a:r>
            <a:r>
              <a:rPr lang="en-US" sz="2600" dirty="0">
                <a:latin typeface="Times New Roman" panose="02020603050405020304" pitchFamily="18" charset="0"/>
                <a:cs typeface="Times New Roman" panose="02020603050405020304" pitchFamily="18" charset="0"/>
              </a:rPr>
              <a:t> 300 </a:t>
            </a:r>
            <a:r>
              <a:rPr lang="en-US" sz="2600" dirty="0" err="1">
                <a:latin typeface="Times New Roman" panose="02020603050405020304" pitchFamily="18" charset="0"/>
                <a:cs typeface="Times New Roman" panose="02020603050405020304" pitchFamily="18" charset="0"/>
              </a:rPr>
              <a:t>đảng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doanh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nghiệp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viên</a:t>
            </a:r>
            <a:r>
              <a:rPr lang="en-US" sz="2600" dirty="0">
                <a:latin typeface="Times New Roman" panose="02020603050405020304" pitchFamily="18" charset="0"/>
                <a:cs typeface="Times New Roman" panose="02020603050405020304" pitchFamily="18" charset="0"/>
              </a:rPr>
              <a:t>.</a:t>
            </a:r>
          </a:p>
          <a:p>
            <a:pPr marL="0" indent="0" algn="just">
              <a:buNone/>
            </a:pPr>
            <a:r>
              <a:rPr lang="en-US" sz="2600" b="1" dirty="0">
                <a:latin typeface="Times New Roman" panose="02020603050405020304" pitchFamily="18" charset="0"/>
                <a:cs typeface="Times New Roman" panose="02020603050405020304" pitchFamily="18" charset="0"/>
              </a:rPr>
              <a:t>(5) </a:t>
            </a:r>
            <a:r>
              <a:rPr lang="en-US" sz="2600" dirty="0" err="1">
                <a:latin typeface="Times New Roman" panose="02020603050405020304" pitchFamily="18" charset="0"/>
                <a:cs typeface="Times New Roman" panose="02020603050405020304" pitchFamily="18" charset="0"/>
              </a:rPr>
              <a:t>Phấn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03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05 </a:t>
            </a:r>
            <a:r>
              <a:rPr lang="en-US" sz="2600" dirty="0" err="1">
                <a:latin typeface="Times New Roman" panose="02020603050405020304" pitchFamily="18" charset="0"/>
                <a:cs typeface="Times New Roman" panose="02020603050405020304" pitchFamily="18" charset="0"/>
              </a:rPr>
              <a:t>tổ</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doanh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nghiệp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ngoài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nghiệp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ngoài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lập</a:t>
            </a:r>
            <a:r>
              <a:rPr lang="en-US" sz="2600" dirty="0">
                <a:latin typeface="Times New Roman" panose="02020603050405020304" pitchFamily="18" charset="0"/>
                <a:cs typeface="Times New Roman" panose="02020603050405020304" pitchFamily="18" charset="0"/>
              </a:rPr>
              <a:t>.</a:t>
            </a:r>
          </a:p>
          <a:p>
            <a:pPr marL="0" indent="0" algn="just">
              <a:buNone/>
            </a:pPr>
            <a:endParaRPr lang="en-US" sz="2600" b="1"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400" b="1" i="1"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9746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650815" y="868218"/>
            <a:ext cx="9770669" cy="5791200"/>
          </a:xfrm>
        </p:spPr>
        <p:txBody>
          <a:bodyPr>
            <a:normAutofit lnSpcReduction="10000"/>
          </a:bodyPr>
          <a:lstStyle/>
          <a:p>
            <a:pPr marL="0" indent="0" algn="just">
              <a:buNone/>
            </a:pPr>
            <a:r>
              <a:rPr lang="en-US" sz="2600" b="1" dirty="0" err="1">
                <a:solidFill>
                  <a:srgbClr val="FF0000"/>
                </a:solidFill>
                <a:latin typeface="Times New Roman" panose="02020603050405020304" pitchFamily="18" charset="0"/>
                <a:cs typeface="Times New Roman" panose="02020603050405020304" pitchFamily="18" charset="0"/>
              </a:rPr>
              <a:t>Các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chỉ</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tiêu</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về</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công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tác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xây</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dựng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Đảng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và</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vận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động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nhân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dân</a:t>
            </a:r>
            <a:r>
              <a:rPr lang="en-US" sz="2600" b="1" dirty="0">
                <a:solidFill>
                  <a:srgbClr val="FF0000"/>
                </a:solidFill>
                <a:latin typeface="Times New Roman" panose="02020603050405020304" pitchFamily="18" charset="0"/>
                <a:cs typeface="Times New Roman" panose="02020603050405020304" pitchFamily="18" charset="0"/>
              </a:rPr>
              <a:t>:</a:t>
            </a:r>
            <a:endParaRPr lang="en-US" sz="26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sz="2600" b="1" dirty="0">
                <a:latin typeface="Times New Roman" panose="02020603050405020304" pitchFamily="18" charset="0"/>
                <a:cs typeface="Times New Roman" panose="02020603050405020304" pitchFamily="18" charset="0"/>
              </a:rPr>
              <a:t>(6)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100%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nhiệm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08-</a:t>
            </a:r>
            <a:r>
              <a:rPr lang="en-US" sz="2600" dirty="0" err="1">
                <a:latin typeface="Times New Roman" panose="02020603050405020304" pitchFamily="18" charset="0"/>
                <a:cs typeface="Times New Roman" panose="02020603050405020304" pitchFamily="18" charset="0"/>
              </a:rPr>
              <a:t>QĐ</a:t>
            </a:r>
            <a:r>
              <a:rPr lang="en-US" sz="2600" dirty="0">
                <a:latin typeface="Times New Roman" panose="02020603050405020304" pitchFamily="18" charset="0"/>
                <a:cs typeface="Times New Roman" panose="02020603050405020304" pitchFamily="18" charset="0"/>
              </a:rPr>
              <a:t>/TW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25/10/2018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Ban </a:t>
            </a:r>
            <a:r>
              <a:rPr lang="en-US" sz="2600" dirty="0" err="1">
                <a:latin typeface="Times New Roman" panose="02020603050405020304" pitchFamily="18" charset="0"/>
                <a:cs typeface="Times New Roman" panose="02020603050405020304" pitchFamily="18" charset="0"/>
              </a:rPr>
              <a:t>Chấp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Đảng</a:t>
            </a:r>
            <a:r>
              <a:rPr lang="en-US" sz="2600" dirty="0">
                <a:latin typeface="Times New Roman" panose="02020603050405020304" pitchFamily="18" charset="0"/>
                <a:cs typeface="Times New Roman" panose="02020603050405020304" pitchFamily="18" charset="0"/>
              </a:rPr>
              <a:t>.</a:t>
            </a:r>
          </a:p>
          <a:p>
            <a:pPr marL="0" indent="0" algn="just">
              <a:buNone/>
            </a:pPr>
            <a:r>
              <a:rPr lang="en-US" sz="2600" b="1" dirty="0">
                <a:latin typeface="Times New Roman" panose="02020603050405020304" pitchFamily="18" charset="0"/>
                <a:cs typeface="Times New Roman" panose="02020603050405020304" pitchFamily="18" charset="0"/>
              </a:rPr>
              <a:t>(7) </a:t>
            </a:r>
            <a:r>
              <a:rPr lang="en-US" sz="2600" dirty="0" err="1">
                <a:latin typeface="Times New Roman" panose="02020603050405020304" pitchFamily="18" charset="0"/>
                <a:cs typeface="Times New Roman" panose="02020603050405020304" pitchFamily="18" charset="0"/>
              </a:rPr>
              <a:t>Kiểm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100% </a:t>
            </a:r>
            <a:r>
              <a:rPr lang="en-US" sz="2600" dirty="0" err="1">
                <a:latin typeface="Times New Roman" panose="02020603050405020304" pitchFamily="18" charset="0"/>
                <a:cs typeface="Times New Roman" panose="02020603050405020304" pitchFamily="18" charset="0"/>
              </a:rPr>
              <a:t>tổ</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a:t>
            </a:r>
          </a:p>
          <a:p>
            <a:pPr marL="0" indent="0" algn="just">
              <a:buNone/>
            </a:pPr>
            <a:r>
              <a:rPr lang="en-US" sz="2600" b="1" dirty="0">
                <a:latin typeface="Times New Roman" panose="02020603050405020304" pitchFamily="18" charset="0"/>
                <a:cs typeface="Times New Roman" panose="02020603050405020304" pitchFamily="18" charset="0"/>
              </a:rPr>
              <a:t>(8)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tổ</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đoàn</a:t>
            </a:r>
            <a:r>
              <a:rPr lang="en-US" sz="2600" dirty="0">
                <a:latin typeface="Times New Roman" panose="02020603050405020304" pitchFamily="18" charset="0"/>
                <a:cs typeface="Times New Roman" panose="02020603050405020304" pitchFamily="18" charset="0"/>
              </a:rPr>
              <a:t>, chi </a:t>
            </a:r>
            <a:r>
              <a:rPr lang="en-US" sz="2600" dirty="0" err="1">
                <a:latin typeface="Times New Roman" panose="02020603050405020304" pitchFamily="18" charset="0"/>
                <a:cs typeface="Times New Roman" panose="02020603050405020304" pitchFamily="18" charset="0"/>
              </a:rPr>
              <a:t>đoàn</a:t>
            </a:r>
            <a:r>
              <a:rPr lang="en-US" sz="2600" dirty="0">
                <a:latin typeface="Times New Roman" panose="02020603050405020304" pitchFamily="18" charset="0"/>
                <a:cs typeface="Times New Roman" panose="02020603050405020304" pitchFamily="18" charset="0"/>
              </a:rPr>
              <a:t> chi </a:t>
            </a:r>
            <a:r>
              <a:rPr lang="en-US" sz="2600" dirty="0" err="1">
                <a:latin typeface="Times New Roman" panose="02020603050405020304" pitchFamily="18" charset="0"/>
                <a:cs typeface="Times New Roman" panose="02020603050405020304" pitchFamily="18" charset="0"/>
              </a:rPr>
              <a:t>hội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100% </a:t>
            </a:r>
            <a:r>
              <a:rPr lang="en-US" sz="2600" dirty="0" err="1">
                <a:latin typeface="Times New Roman" panose="02020603050405020304" pitchFamily="18" charset="0"/>
                <a:cs typeface="Times New Roman" panose="02020603050405020304" pitchFamily="18" charset="0"/>
              </a:rPr>
              <a:t>doanh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nghiệp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kiện</a:t>
            </a:r>
            <a:r>
              <a:rPr lang="en-US" sz="2600" dirty="0">
                <a:latin typeface="Times New Roman" panose="02020603050405020304" pitchFamily="18" charset="0"/>
                <a:cs typeface="Times New Roman" panose="02020603050405020304" pitchFamily="18" charset="0"/>
              </a:rPr>
              <a:t>.</a:t>
            </a:r>
          </a:p>
          <a:p>
            <a:pPr marL="0" indent="0" algn="just">
              <a:buNone/>
            </a:pPr>
            <a:r>
              <a:rPr lang="en-US" sz="2600" b="1" dirty="0">
                <a:latin typeface="Times New Roman" panose="02020603050405020304" pitchFamily="18" charset="0"/>
                <a:cs typeface="Times New Roman" panose="02020603050405020304" pitchFamily="18" charset="0"/>
              </a:rPr>
              <a:t>(9) </a:t>
            </a:r>
            <a:r>
              <a:rPr lang="en-US" sz="2600" dirty="0" err="1">
                <a:latin typeface="Times New Roman" panose="02020603050405020304" pitchFamily="18" charset="0"/>
                <a:cs typeface="Times New Roman" panose="02020603050405020304" pitchFamily="18" charset="0"/>
              </a:rPr>
              <a:t>Xây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dựng</a:t>
            </a:r>
            <a:r>
              <a:rPr lang="en-US" sz="2600" dirty="0">
                <a:latin typeface="Times New Roman" panose="02020603050405020304" pitchFamily="18" charset="0"/>
                <a:cs typeface="Times New Roman" panose="02020603050405020304" pitchFamily="18" charset="0"/>
              </a:rPr>
              <a:t> 191 </a:t>
            </a:r>
            <a:r>
              <a:rPr lang="en-US" sz="2600" dirty="0" err="1">
                <a:latin typeface="Times New Roman" panose="02020603050405020304" pitchFamily="18" charset="0"/>
                <a:cs typeface="Times New Roman" panose="02020603050405020304" pitchFamily="18" charset="0"/>
              </a:rPr>
              <a:t>tập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khéo</a:t>
            </a:r>
            <a:r>
              <a:rPr lang="en-US" sz="2600" dirty="0">
                <a:latin typeface="Times New Roman" panose="02020603050405020304" pitchFamily="18" charset="0"/>
                <a:cs typeface="Times New Roman" panose="02020603050405020304" pitchFamily="18" charset="0"/>
              </a:rPr>
              <a:t>”.</a:t>
            </a:r>
          </a:p>
          <a:p>
            <a:pPr marL="0" indent="0" algn="just">
              <a:buNone/>
            </a:pPr>
            <a:r>
              <a:rPr lang="en-US" sz="2600" b="1" dirty="0">
                <a:latin typeface="Times New Roman" panose="02020603050405020304" pitchFamily="18" charset="0"/>
                <a:cs typeface="Times New Roman" panose="02020603050405020304" pitchFamily="18" charset="0"/>
              </a:rPr>
              <a:t>(10)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82-KL/TW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16/8/2010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đẩy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tin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nâng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mềm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a:t>
            </a:r>
          </a:p>
          <a:p>
            <a:pPr marL="0" indent="0" algn="just">
              <a:spcAft>
                <a:spcPts val="600"/>
              </a:spcAft>
              <a:buNone/>
            </a:pPr>
            <a:endParaRPr lang="en-US" sz="2400" b="1" i="1" dirty="0">
              <a:latin typeface="Times New Roman" panose="02020603050405020304" pitchFamily="18" charset="0"/>
              <a:cs typeface="Times New Roman" panose="02020603050405020304" pitchFamily="18" charset="0"/>
            </a:endParaRPr>
          </a:p>
          <a:p>
            <a:pPr marL="0" indent="0" algn="just">
              <a:spcAft>
                <a:spcPts val="600"/>
              </a:spcAf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55462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586161" y="1235037"/>
            <a:ext cx="9770669" cy="5273308"/>
          </a:xfrm>
        </p:spPr>
        <p:txBody>
          <a:bodyPr>
            <a:normAutofit/>
          </a:bodyPr>
          <a:lstStyle/>
          <a:p>
            <a:pPr marL="0" indent="0" algn="ctr">
              <a:buNone/>
            </a:pPr>
            <a:r>
              <a:rPr lang="de-DE" sz="3100" b="1" i="1" dirty="0">
                <a:solidFill>
                  <a:srgbClr val="FF0000"/>
                </a:solidFill>
                <a:latin typeface="Times New Roman" panose="02020603050405020304" pitchFamily="18" charset="0"/>
                <a:cs typeface="Times New Roman" panose="02020603050405020304" pitchFamily="18" charset="0"/>
              </a:rPr>
              <a:t>Các công trình, dự án hoàn thành trong năm 2021: </a:t>
            </a:r>
            <a:br>
              <a:rPr lang="de-DE" sz="3100" b="1" i="1" dirty="0">
                <a:solidFill>
                  <a:srgbClr val="FF0000"/>
                </a:solidFill>
                <a:latin typeface="Times New Roman" panose="02020603050405020304" pitchFamily="18" charset="0"/>
                <a:cs typeface="Times New Roman" panose="02020603050405020304" pitchFamily="18" charset="0"/>
              </a:rPr>
            </a:br>
            <a:r>
              <a:rPr lang="de-DE" sz="3100" b="1" i="1" dirty="0">
                <a:solidFill>
                  <a:srgbClr val="FF0000"/>
                </a:solidFill>
                <a:latin typeface="Times New Roman" panose="02020603050405020304" pitchFamily="18" charset="0"/>
                <a:cs typeface="Times New Roman" panose="02020603050405020304" pitchFamily="18" charset="0"/>
              </a:rPr>
              <a:t>(15 công trình)</a:t>
            </a:r>
            <a:endParaRPr lang="en-US" sz="3100" b="1" dirty="0">
              <a:solidFill>
                <a:srgbClr val="FF0000"/>
              </a:solidFill>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Xây dựng trường Mầm non Phước Long A.</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Xây dựng mới Trường Mầm non Hiệp Bình Phước - Đông Sài Gòn.</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Xây dựng mới trường Trung học cơ sở Hiệp Bình Phước.</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Xây dựng mới trường Mầm non Hiệp Bình Phước.</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Xây dựng mới trường Mầm non Linh Xuân 1.</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Xây dựng mở rộng trụ sở Công An quận Thủ Đức cũ.</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Xây dựng Trạm ép rác kín Sở Gà.</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Nâng cấp, cải tạo nghĩa trang liệt sĩ Thủ Đức.</a:t>
            </a:r>
          </a:p>
          <a:p>
            <a:endParaRPr lang="en-US"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5433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15470" y="1256146"/>
            <a:ext cx="9770669" cy="5273308"/>
          </a:xfrm>
        </p:spPr>
        <p:txBody>
          <a:bodyPr>
            <a:normAutofit/>
          </a:bodyPr>
          <a:lstStyle/>
          <a:p>
            <a:pPr marL="0" indent="0">
              <a:buNone/>
            </a:pPr>
            <a:r>
              <a:rPr lang="de-DE" sz="3100" b="1" i="1" dirty="0">
                <a:solidFill>
                  <a:srgbClr val="FF0000"/>
                </a:solidFill>
                <a:latin typeface="Times New Roman" panose="02020603050405020304" pitchFamily="18" charset="0"/>
                <a:cs typeface="Times New Roman" panose="02020603050405020304" pitchFamily="18" charset="0"/>
              </a:rPr>
              <a:t>Các công trình, dự án hoàn thành trong năm 2021:</a:t>
            </a:r>
            <a:endParaRPr lang="en-US" sz="3100" b="1" dirty="0">
              <a:solidFill>
                <a:srgbClr val="FF0000"/>
              </a:solidFill>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Nâng cấp mở rộng đường Lê Văn Việt (đoạn từ đường Lã Xuân Oai đến ngã ba Mỹ Thành).</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Xây dựng trục đường D1, D2 kết nối giao thông vào khu đất 1,36ha lân cận </a:t>
            </a:r>
            <a:br>
              <a:rPr lang="pt-BR" sz="2200" dirty="0">
                <a:latin typeface="Times New Roman" panose="02020603050405020304" pitchFamily="18" charset="0"/>
                <a:cs typeface="Times New Roman" panose="02020603050405020304" pitchFamily="18" charset="0"/>
              </a:rPr>
            </a:br>
            <a:r>
              <a:rPr lang="pt-BR" sz="2200" dirty="0">
                <a:latin typeface="Times New Roman" panose="02020603050405020304" pitchFamily="18" charset="0"/>
                <a:cs typeface="Times New Roman" panose="02020603050405020304" pitchFamily="18" charset="0"/>
              </a:rPr>
              <a:t>khu tái định cư 38,4ha, phường An Khánh.</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Nâng cấp và mở rộng Bệnh viện Quận 2 tại phường Bình Trưng Tây.</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Xây dựng kè chống sạt lở bờ sông Sài Gòn, khu phố 4, phường Thảo Điền.</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Nạo vét, cải tạo rạch Cầu Ngang.</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Bồi thường, giải phóng mặt bằng để đầu tư xây dựng đường Lương Định Của và nút giao thông Trần Não - Lương Định Của.</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Bồi thường giải phóng mặt bằng và tái định cư để đầu tư dự án công viên dưới chân cầu Sài Gòn và hành lang bảo vệ bờ sông Sài Gòn.</a:t>
            </a:r>
            <a:endParaRPr lang="en-US" sz="22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1239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15470" y="1256146"/>
            <a:ext cx="9770669" cy="5273308"/>
          </a:xfrm>
        </p:spPr>
        <p:txBody>
          <a:bodyPr>
            <a:normAutofit/>
          </a:bodyPr>
          <a:lstStyle/>
          <a:p>
            <a:pPr marL="0" indent="0" algn="ctr">
              <a:buNone/>
            </a:pPr>
            <a:r>
              <a:rPr lang="de-DE" sz="2400" b="1" i="1" dirty="0">
                <a:solidFill>
                  <a:srgbClr val="FF0000"/>
                </a:solidFill>
                <a:latin typeface="Times New Roman" panose="02020603050405020304" pitchFamily="18" charset="0"/>
                <a:cs typeface="Times New Roman" panose="02020603050405020304" pitchFamily="18" charset="0"/>
              </a:rPr>
              <a:t>Các công trình, dự án kh</a:t>
            </a:r>
            <a:r>
              <a:rPr lang="en-US" sz="2400" b="1" i="1" dirty="0" err="1">
                <a:solidFill>
                  <a:srgbClr val="FF0000"/>
                </a:solidFill>
                <a:latin typeface="Times New Roman" panose="02020603050405020304" pitchFamily="18" charset="0"/>
                <a:cs typeface="Times New Roman" panose="02020603050405020304" pitchFamily="18" charset="0"/>
              </a:rPr>
              <a:t>ởi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công</a:t>
            </a:r>
            <a:r>
              <a:rPr lang="en-US" sz="2400" b="1" i="1" dirty="0">
                <a:solidFill>
                  <a:srgbClr val="FF0000"/>
                </a:solidFill>
                <a:latin typeface="Times New Roman" panose="02020603050405020304" pitchFamily="18" charset="0"/>
                <a:cs typeface="Times New Roman" panose="02020603050405020304" pitchFamily="18" charset="0"/>
              </a:rPr>
              <a:t> </a:t>
            </a:r>
            <a:r>
              <a:rPr lang="de-DE" sz="2400" b="1" i="1" dirty="0">
                <a:solidFill>
                  <a:srgbClr val="FF0000"/>
                </a:solidFill>
                <a:latin typeface="Times New Roman" panose="02020603050405020304" pitchFamily="18" charset="0"/>
                <a:cs typeface="Times New Roman" panose="02020603050405020304" pitchFamily="18" charset="0"/>
              </a:rPr>
              <a:t>trong năm 2021 </a:t>
            </a:r>
            <a:br>
              <a:rPr lang="de-DE" sz="2400" b="1" i="1" dirty="0">
                <a:solidFill>
                  <a:srgbClr val="FF0000"/>
                </a:solidFill>
                <a:latin typeface="Times New Roman" panose="02020603050405020304" pitchFamily="18" charset="0"/>
                <a:cs typeface="Times New Roman" panose="02020603050405020304" pitchFamily="18" charset="0"/>
              </a:rPr>
            </a:br>
            <a:r>
              <a:rPr lang="de-DE" sz="2400" b="1" i="1" dirty="0">
                <a:solidFill>
                  <a:srgbClr val="FF0000"/>
                </a:solidFill>
                <a:latin typeface="Times New Roman" panose="02020603050405020304" pitchFamily="18" charset="0"/>
                <a:cs typeface="Times New Roman" panose="02020603050405020304" pitchFamily="18" charset="0"/>
              </a:rPr>
              <a:t>(16 công trình)</a:t>
            </a:r>
            <a:endParaRPr lang="en-US" sz="2400" b="1" dirty="0">
              <a:solidFill>
                <a:srgbClr val="FF0000"/>
              </a:solidFill>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Xây dựng </a:t>
            </a:r>
            <a:r>
              <a:rPr lang="pt-BR" sz="2200" dirty="0">
                <a:latin typeface="Times New Roman" panose="02020603050405020304" pitchFamily="18" charset="0"/>
                <a:cs typeface="Times New Roman" panose="02020603050405020304" pitchFamily="18" charset="0"/>
              </a:rPr>
              <a:t>mới</a:t>
            </a:r>
            <a:r>
              <a:rPr lang="de-DE" sz="2200" dirty="0">
                <a:latin typeface="Times New Roman" panose="02020603050405020304" pitchFamily="18" charset="0"/>
                <a:cs typeface="Times New Roman" panose="02020603050405020304" pitchFamily="18" charset="0"/>
              </a:rPr>
              <a:t> Trường tiểu học phường An Khánh.</a:t>
            </a:r>
            <a:endParaRPr lang="en-US"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Xây dựng trường Tiểu học Hiệp Phú 1.</a:t>
            </a:r>
            <a:endParaRPr lang="en-US"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Xây dựng trường Tiểu học Hiệp Phú 2.</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Mầm</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Thạnh</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pt-BR" sz="2200" dirty="0">
                <a:latin typeface="Times New Roman" panose="02020603050405020304" pitchFamily="18" charset="0"/>
                <a:cs typeface="Times New Roman" panose="02020603050405020304" pitchFamily="18" charset="0"/>
              </a:rPr>
              <a:t>Trung học cơ sở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Phú</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Hữu</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Mầm</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Phước</a:t>
            </a:r>
            <a:r>
              <a:rPr lang="en-US" sz="2200" dirty="0">
                <a:latin typeface="Times New Roman" panose="02020603050405020304" pitchFamily="18" charset="0"/>
                <a:cs typeface="Times New Roman" panose="02020603050405020304" pitchFamily="18" charset="0"/>
              </a:rPr>
              <a:t> Long B.</a:t>
            </a:r>
          </a:p>
          <a:p>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Mầm</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Thọ</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Mầm</a:t>
            </a:r>
            <a:r>
              <a:rPr lang="en-US" sz="2200" dirty="0">
                <a:latin typeface="Times New Roman" panose="02020603050405020304" pitchFamily="18" charset="0"/>
                <a:cs typeface="Times New Roman" panose="02020603050405020304" pitchFamily="18" charset="0"/>
              </a:rPr>
              <a:t> non Linh </a:t>
            </a:r>
            <a:r>
              <a:rPr lang="en-US" sz="2200" dirty="0" err="1">
                <a:latin typeface="Times New Roman" panose="02020603050405020304" pitchFamily="18" charset="0"/>
                <a:cs typeface="Times New Roman" panose="02020603050405020304" pitchFamily="18" charset="0"/>
              </a:rPr>
              <a:t>Xuân</a:t>
            </a:r>
            <a:r>
              <a:rPr lang="en-US" sz="2200" dirty="0">
                <a:latin typeface="Times New Roman" panose="02020603050405020304" pitchFamily="18" charset="0"/>
                <a:cs typeface="Times New Roman" panose="02020603050405020304" pitchFamily="18" charset="0"/>
              </a:rPr>
              <a:t> 2.</a:t>
            </a:r>
          </a:p>
          <a:p>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Mầm</a:t>
            </a:r>
            <a:r>
              <a:rPr lang="en-US" sz="2200" dirty="0">
                <a:latin typeface="Times New Roman" panose="02020603050405020304" pitchFamily="18" charset="0"/>
                <a:cs typeface="Times New Roman" panose="02020603050405020304" pitchFamily="18" charset="0"/>
              </a:rPr>
              <a:t> non Sen </a:t>
            </a:r>
            <a:r>
              <a:rPr lang="en-US" sz="2200" dirty="0" err="1">
                <a:latin typeface="Times New Roman" panose="02020603050405020304" pitchFamily="18" charset="0"/>
                <a:cs typeface="Times New Roman" panose="02020603050405020304" pitchFamily="18" charset="0"/>
              </a:rPr>
              <a:t>Hồng</a:t>
            </a:r>
            <a:r>
              <a:rPr lang="en-US" sz="2200"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980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260643" y="644991"/>
            <a:ext cx="5002361" cy="487363"/>
          </a:xfrm>
          <a:solidFill>
            <a:srgbClr val="0070C0"/>
          </a:solidFill>
        </p:spPr>
        <p:txBody>
          <a:bodyPr/>
          <a:lstStyle/>
          <a:p>
            <a:r>
              <a:rPr lang="en-US" sz="2400"/>
              <a:t>Bình quân đầu người</a:t>
            </a:r>
            <a:endParaRPr lang="en-US" sz="2400">
              <a:solidFill>
                <a:schemeClr val="accent1"/>
              </a:solidFill>
            </a:endParaRPr>
          </a:p>
        </p:txBody>
      </p:sp>
      <p:sp>
        <p:nvSpPr>
          <p:cNvPr id="40992" name="Text Box 32"/>
          <p:cNvSpPr txBox="1">
            <a:spLocks noChangeArrowheads="1"/>
          </p:cNvSpPr>
          <p:nvPr/>
        </p:nvSpPr>
        <p:spPr bwMode="auto">
          <a:xfrm>
            <a:off x="3184525" y="702234"/>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endParaRPr lang="en-US">
              <a:solidFill>
                <a:srgbClr val="000000"/>
              </a:solidFill>
              <a:latin typeface="Arial"/>
              <a:cs typeface="Arial" charset="0"/>
            </a:endParaRPr>
          </a:p>
        </p:txBody>
      </p:sp>
      <p:sp>
        <p:nvSpPr>
          <p:cNvPr id="49" name="Oval 48"/>
          <p:cNvSpPr/>
          <p:nvPr/>
        </p:nvSpPr>
        <p:spPr>
          <a:xfrm>
            <a:off x="9581776" y="48507"/>
            <a:ext cx="950355" cy="997631"/>
          </a:xfrm>
          <a:prstGeom prst="ellipse">
            <a:avLst/>
          </a:prstGeom>
          <a:blipFill>
            <a:blip r:embed="rId3" cstate="print">
              <a:extLst>
                <a:ext uri="{28A0092B-C50C-407E-A947-70E740481C1C}">
                  <a14:useLocalDpi xmlns:a14="http://schemas.microsoft.com/office/drawing/2010/main" val="0"/>
                </a:ext>
              </a:extLst>
            </a:blip>
            <a:srcRect/>
            <a:stretch>
              <a:fillRect l="-18000" r="-1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0" name="Oval 49"/>
          <p:cNvSpPr/>
          <p:nvPr/>
        </p:nvSpPr>
        <p:spPr>
          <a:xfrm>
            <a:off x="2660704" y="77593"/>
            <a:ext cx="909046" cy="885792"/>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8" name="Oval 47"/>
          <p:cNvSpPr/>
          <p:nvPr/>
        </p:nvSpPr>
        <p:spPr>
          <a:xfrm>
            <a:off x="1670246" y="306810"/>
            <a:ext cx="1265742" cy="1290305"/>
          </a:xfrm>
          <a:prstGeom prst="ellipse">
            <a:avLst/>
          </a:prstGeom>
          <a:blipFill>
            <a:blip r:embed="rId5" cstate="print">
              <a:extLst>
                <a:ext uri="{28A0092B-C50C-407E-A947-70E740481C1C}">
                  <a14:useLocalDpi xmlns:a14="http://schemas.microsoft.com/office/drawing/2010/main" val="0"/>
                </a:ext>
              </a:extLst>
            </a:blip>
            <a:srcRect/>
            <a:stretch>
              <a:fillRect l="-21000" r="-2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19" name="Content Placeholder 4"/>
          <p:cNvGraphicFramePr>
            <a:graphicFrameLocks noGrp="1"/>
          </p:cNvGraphicFramePr>
          <p:nvPr>
            <p:ph idx="1"/>
          </p:nvPr>
        </p:nvGraphicFramePr>
        <p:xfrm>
          <a:off x="1670246" y="1293169"/>
          <a:ext cx="8997754" cy="5370679"/>
        </p:xfrm>
        <a:graphic>
          <a:graphicData uri="http://schemas.openxmlformats.org/drawingml/2006/chart">
            <c:chart xmlns:c="http://schemas.openxmlformats.org/drawingml/2006/chart" xmlns:r="http://schemas.openxmlformats.org/officeDocument/2006/relationships" r:id="rId6"/>
          </a:graphicData>
        </a:graphic>
      </p:graphicFrame>
      <p:sp>
        <p:nvSpPr>
          <p:cNvPr id="20" name="Rectangle 19"/>
          <p:cNvSpPr/>
          <p:nvPr/>
        </p:nvSpPr>
        <p:spPr>
          <a:xfrm>
            <a:off x="7620001" y="462172"/>
            <a:ext cx="2183296" cy="830997"/>
          </a:xfrm>
          <a:prstGeom prst="rect">
            <a:avLst/>
          </a:prstGeom>
          <a:noFill/>
          <a:ln>
            <a:noFill/>
          </a:ln>
        </p:spPr>
        <p:txBody>
          <a:bodyPr wrap="square" lIns="91440" tIns="45720" rIns="91440" bIns="45720">
            <a:spAutoFit/>
          </a:bodyPr>
          <a:lstStyle/>
          <a:p>
            <a:pPr algn="ctr" fontAlgn="base">
              <a:spcBef>
                <a:spcPct val="0"/>
              </a:spcBef>
              <a:spcAft>
                <a:spcPct val="0"/>
              </a:spcAft>
              <a:defRPr/>
            </a:pPr>
            <a:r>
              <a:rPr lang="en-US" sz="4800" b="1">
                <a:ln w="13462">
                  <a:solidFill>
                    <a:srgbClr val="FFFFFF"/>
                  </a:solidFill>
                  <a:prstDash val="solid"/>
                </a:ln>
                <a:solidFill>
                  <a:srgbClr val="00B050"/>
                </a:solidFill>
                <a:effectLst>
                  <a:outerShdw dist="38100" dir="2700000" algn="bl" rotWithShape="0">
                    <a:srgbClr val="B6CBEA"/>
                  </a:outerShdw>
                </a:effectLst>
                <a:latin typeface="Arial"/>
                <a:cs typeface="Arial" charset="0"/>
              </a:rPr>
              <a:t>GRDP</a:t>
            </a:r>
            <a:endParaRPr lang="en-US" sz="5400" b="1">
              <a:ln w="13462">
                <a:solidFill>
                  <a:srgbClr val="FFFFFF"/>
                </a:solidFill>
                <a:prstDash val="solid"/>
              </a:ln>
              <a:solidFill>
                <a:srgbClr val="3333FF"/>
              </a:solidFill>
              <a:effectLst>
                <a:outerShdw dist="38100" dir="2700000" algn="bl" rotWithShape="0">
                  <a:srgbClr val="B6CBEA"/>
                </a:outerShdw>
              </a:effectLst>
              <a:latin typeface="Arial"/>
              <a:cs typeface="Arial" charset="0"/>
            </a:endParaRPr>
          </a:p>
        </p:txBody>
      </p:sp>
      <p:sp>
        <p:nvSpPr>
          <p:cNvPr id="2" name="Rectangle 1"/>
          <p:cNvSpPr/>
          <p:nvPr/>
        </p:nvSpPr>
        <p:spPr>
          <a:xfrm>
            <a:off x="4134732" y="1315172"/>
            <a:ext cx="1143262" cy="369332"/>
          </a:xfrm>
          <a:prstGeom prst="rect">
            <a:avLst/>
          </a:prstGeom>
        </p:spPr>
        <p:txBody>
          <a:bodyPr wrap="none">
            <a:spAutoFit/>
          </a:bodyPr>
          <a:lstStyle/>
          <a:p>
            <a:pPr>
              <a:defRPr/>
            </a:pPr>
            <a:r>
              <a:rPr lang="en-US" b="1">
                <a:solidFill>
                  <a:srgbClr val="002060"/>
                </a:solidFill>
                <a:latin typeface="Arial"/>
              </a:rPr>
              <a:t>Cả nước</a:t>
            </a:r>
            <a:endParaRPr lang="en-US">
              <a:solidFill>
                <a:srgbClr val="002060"/>
              </a:solidFill>
              <a:latin typeface="Arial"/>
            </a:endParaRPr>
          </a:p>
        </p:txBody>
      </p:sp>
    </p:spTree>
    <p:extLst>
      <p:ext uri="{BB962C8B-B14F-4D97-AF65-F5344CB8AC3E}">
        <p14:creationId xmlns:p14="http://schemas.microsoft.com/office/powerpoint/2010/main" val="10613646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ssolve">
                                      <p:cBhvr>
                                        <p:cTn id="7" dur="250"/>
                                        <p:tgtEl>
                                          <p:spTgt spid="4096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25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250"/>
                                        <p:tgtEl>
                                          <p:spTgt spid="2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Graphic spid="19" grpId="0">
        <p:bldAsOne/>
      </p:bldGraphic>
      <p:bldP spid="20" grpId="0"/>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15470" y="1256146"/>
            <a:ext cx="9770669" cy="5273308"/>
          </a:xfrm>
        </p:spPr>
        <p:txBody>
          <a:bodyPr>
            <a:normAutofit/>
          </a:bodyPr>
          <a:lstStyle/>
          <a:p>
            <a:pPr marL="0" indent="0" algn="ctr">
              <a:buNone/>
            </a:pPr>
            <a:r>
              <a:rPr lang="de-DE" sz="2400" b="1" i="1" dirty="0">
                <a:solidFill>
                  <a:srgbClr val="FF0000"/>
                </a:solidFill>
                <a:latin typeface="Times New Roman" panose="02020603050405020304" pitchFamily="18" charset="0"/>
                <a:cs typeface="Times New Roman" panose="02020603050405020304" pitchFamily="18" charset="0"/>
              </a:rPr>
              <a:t>Các công trình, dự án kh</a:t>
            </a:r>
            <a:r>
              <a:rPr lang="en-US" sz="2400" b="1" i="1" dirty="0" err="1">
                <a:solidFill>
                  <a:srgbClr val="FF0000"/>
                </a:solidFill>
                <a:latin typeface="Times New Roman" panose="02020603050405020304" pitchFamily="18" charset="0"/>
                <a:cs typeface="Times New Roman" panose="02020603050405020304" pitchFamily="18" charset="0"/>
              </a:rPr>
              <a:t>ởi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công</a:t>
            </a:r>
            <a:r>
              <a:rPr lang="en-US" sz="2400" b="1" i="1" dirty="0">
                <a:solidFill>
                  <a:srgbClr val="FF0000"/>
                </a:solidFill>
                <a:latin typeface="Times New Roman" panose="02020603050405020304" pitchFamily="18" charset="0"/>
                <a:cs typeface="Times New Roman" panose="02020603050405020304" pitchFamily="18" charset="0"/>
              </a:rPr>
              <a:t> </a:t>
            </a:r>
            <a:r>
              <a:rPr lang="de-DE" sz="2400" b="1" i="1" dirty="0">
                <a:solidFill>
                  <a:srgbClr val="FF0000"/>
                </a:solidFill>
                <a:latin typeface="Times New Roman" panose="02020603050405020304" pitchFamily="18" charset="0"/>
                <a:cs typeface="Times New Roman" panose="02020603050405020304" pitchFamily="18" charset="0"/>
              </a:rPr>
              <a:t>trong năm 2021 </a:t>
            </a:r>
            <a:br>
              <a:rPr lang="de-DE" sz="2400" b="1" i="1" dirty="0">
                <a:solidFill>
                  <a:srgbClr val="FF0000"/>
                </a:solidFill>
                <a:latin typeface="Times New Roman" panose="02020603050405020304" pitchFamily="18" charset="0"/>
                <a:cs typeface="Times New Roman" panose="02020603050405020304" pitchFamily="18" charset="0"/>
              </a:rPr>
            </a:br>
            <a:r>
              <a:rPr lang="de-DE" sz="2400" b="1" i="1" dirty="0">
                <a:solidFill>
                  <a:srgbClr val="FF0000"/>
                </a:solidFill>
                <a:latin typeface="Times New Roman" panose="02020603050405020304" pitchFamily="18" charset="0"/>
                <a:cs typeface="Times New Roman" panose="02020603050405020304" pitchFamily="18" charset="0"/>
              </a:rPr>
              <a:t>(16 công trình)</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Gòn</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khu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Lợi</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thoát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Võ</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Ngân</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thoát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ray </a:t>
            </a:r>
            <a:r>
              <a:rPr lang="en-US" sz="2200" dirty="0" err="1">
                <a:latin typeface="Times New Roman" panose="02020603050405020304" pitchFamily="18" charset="0"/>
                <a:cs typeface="Times New Roman" panose="02020603050405020304" pitchFamily="18" charset="0"/>
              </a:rPr>
              <a:t>xe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phường</a:t>
            </a:r>
            <a:r>
              <a:rPr lang="en-US" sz="2200" dirty="0">
                <a:latin typeface="Times New Roman" panose="02020603050405020304" pitchFamily="18" charset="0"/>
                <a:cs typeface="Times New Roman" panose="02020603050405020304" pitchFamily="18" charset="0"/>
              </a:rPr>
              <a:t> Linh </a:t>
            </a:r>
            <a:r>
              <a:rPr lang="en-US" sz="2200" dirty="0" err="1">
                <a:latin typeface="Times New Roman" panose="02020603050405020304" pitchFamily="18" charset="0"/>
                <a:cs typeface="Times New Roman" panose="02020603050405020304" pitchFamily="18" charset="0"/>
              </a:rPr>
              <a:t>Đông</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Nâng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Lê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Thắng</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thoát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lộ</a:t>
            </a:r>
            <a:r>
              <a:rPr lang="en-US" sz="2200" dirty="0">
                <a:latin typeface="Times New Roman" panose="02020603050405020304" pitchFamily="18" charset="0"/>
                <a:cs typeface="Times New Roman" panose="02020603050405020304" pitchFamily="18" charset="0"/>
              </a:rPr>
              <a:t> 13 </a:t>
            </a:r>
            <a:r>
              <a:rPr lang="en-US" sz="2200" dirty="0" err="1">
                <a:latin typeface="Times New Roman" panose="02020603050405020304" pitchFamily="18" charset="0"/>
                <a:cs typeface="Times New Roman" panose="02020603050405020304" pitchFamily="18" charset="0"/>
              </a:rPr>
              <a:t>cũ</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Nâng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Lò</a:t>
            </a:r>
            <a:r>
              <a:rPr lang="en-US" sz="2200" dirty="0">
                <a:latin typeface="Times New Roman" panose="02020603050405020304" pitchFamily="18" charset="0"/>
                <a:cs typeface="Times New Roman" panose="02020603050405020304" pitchFamily="18" charset="0"/>
              </a:rPr>
              <a:t> Lu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Nguyễn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Duy</a:t>
            </a:r>
            <a:r>
              <a:rPr lang="en-US" sz="2200" dirty="0">
                <a:latin typeface="Times New Roman" panose="02020603050405020304" pitchFamily="18" charset="0"/>
                <a:cs typeface="Times New Roman" panose="02020603050405020304" pitchFamily="18" charset="0"/>
              </a:rPr>
              <a:t> Trinh).</a:t>
            </a: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4294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15470" y="1256146"/>
            <a:ext cx="9866930" cy="5273308"/>
          </a:xfrm>
        </p:spPr>
        <p:txBody>
          <a:bodyPr>
            <a:normAutofit/>
          </a:bodyPr>
          <a:lstStyle/>
          <a:p>
            <a:pPr marL="0" indent="0">
              <a:buNone/>
            </a:pPr>
            <a:r>
              <a:rPr lang="de-DE" sz="2400" b="1" i="1" dirty="0">
                <a:solidFill>
                  <a:srgbClr val="FF0000"/>
                </a:solidFill>
                <a:latin typeface="Times New Roman" panose="02020603050405020304" pitchFamily="18" charset="0"/>
                <a:cs typeface="Times New Roman" panose="02020603050405020304" pitchFamily="18" charset="0"/>
              </a:rPr>
              <a:t>Tập trung thực hiện công tác bồi thường giải phóng mặt bằng tại các dự án:</a:t>
            </a:r>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de-DE" sz="2400" dirty="0">
                <a:latin typeface="Times New Roman" panose="02020603050405020304" pitchFamily="18" charset="0"/>
                <a:cs typeface="Times New Roman" panose="02020603050405020304" pitchFamily="18" charset="0"/>
              </a:rPr>
              <a:t>Tập trung giải quyết các chính sách bồi thường, hỗ trợ và tái định cư tại các dự án trọng điểm: Khu Công nghệ cao, Khu đô thị mới Thủ Thiêm, </a:t>
            </a:r>
            <a:br>
              <a:rPr lang="de-DE" sz="2400" dirty="0">
                <a:latin typeface="Times New Roman" panose="02020603050405020304" pitchFamily="18" charset="0"/>
                <a:cs typeface="Times New Roman" panose="02020603050405020304" pitchFamily="18" charset="0"/>
              </a:rPr>
            </a:br>
            <a:r>
              <a:rPr lang="de-DE" sz="2400" dirty="0">
                <a:latin typeface="Times New Roman" panose="02020603050405020304" pitchFamily="18" charset="0"/>
                <a:cs typeface="Times New Roman" panose="02020603050405020304" pitchFamily="18" charset="0"/>
              </a:rPr>
              <a:t>Công viên lịch sử văn hóa dân tộc, </a:t>
            </a:r>
            <a:r>
              <a:rPr lang="nl-NL" sz="2400" dirty="0">
                <a:latin typeface="Times New Roman" panose="02020603050405020304" pitchFamily="18" charset="0"/>
                <a:cs typeface="Times New Roman" panose="02020603050405020304" pitchFamily="18" charset="0"/>
              </a:rPr>
              <a:t>Chỉnh trang phát triển đô thị tại phường Long Bình</a:t>
            </a:r>
            <a:r>
              <a:rPr lang="de-DE"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de-DE" sz="2400" dirty="0">
                <a:latin typeface="Times New Roman" panose="02020603050405020304" pitchFamily="18" charset="0"/>
                <a:cs typeface="Times New Roman" panose="02020603050405020304" pitchFamily="18" charset="0"/>
              </a:rPr>
              <a:t>Xây dựng bổ sung chính sách áp dụng cho dự án Đại học Quốc gia </a:t>
            </a:r>
            <a:br>
              <a:rPr lang="de-DE" sz="2400" dirty="0">
                <a:latin typeface="Times New Roman" panose="02020603050405020304" pitchFamily="18" charset="0"/>
                <a:cs typeface="Times New Roman" panose="02020603050405020304" pitchFamily="18" charset="0"/>
              </a:rPr>
            </a:br>
            <a:r>
              <a:rPr lang="de-DE" sz="2400" dirty="0">
                <a:latin typeface="Times New Roman" panose="02020603050405020304" pitchFamily="18" charset="0"/>
                <a:cs typeface="Times New Roman" panose="02020603050405020304" pitchFamily="18" charset="0"/>
              </a:rPr>
              <a:t>Thành phố Hồ Chí Minh. Tập trung công tác bồi thường khu vực 10ha </a:t>
            </a:r>
            <a:br>
              <a:rPr lang="de-DE" sz="2400" dirty="0">
                <a:latin typeface="Times New Roman" panose="02020603050405020304" pitchFamily="18" charset="0"/>
                <a:cs typeface="Times New Roman" panose="02020603050405020304" pitchFamily="18" charset="0"/>
              </a:rPr>
            </a:br>
            <a:r>
              <a:rPr lang="de-DE" sz="2400" dirty="0">
                <a:latin typeface="Times New Roman" panose="02020603050405020304" pitchFamily="18" charset="0"/>
                <a:cs typeface="Times New Roman" panose="02020603050405020304" pitchFamily="18" charset="0"/>
              </a:rPr>
              <a:t>dự kiến xây dựng khu tái định cư và các khu vực khác mà phía Đại học Quốc gia yêu cầu, triển khai thực hiện quy hoạch 1/500 khu tái định cư </a:t>
            </a:r>
            <a:br>
              <a:rPr lang="de-DE" sz="2400" dirty="0">
                <a:latin typeface="Times New Roman" panose="02020603050405020304" pitchFamily="18" charset="0"/>
                <a:cs typeface="Times New Roman" panose="02020603050405020304" pitchFamily="18" charset="0"/>
              </a:rPr>
            </a:br>
            <a:r>
              <a:rPr lang="de-DE" sz="2400" dirty="0">
                <a:latin typeface="Times New Roman" panose="02020603050405020304" pitchFamily="18" charset="0"/>
                <a:cs typeface="Times New Roman" panose="02020603050405020304" pitchFamily="18" charset="0"/>
              </a:rPr>
              <a:t>nêu trên.</a:t>
            </a:r>
            <a:endParaRPr lang="en-US" sz="2400" dirty="0">
              <a:latin typeface="Times New Roman" panose="02020603050405020304" pitchFamily="18" charset="0"/>
              <a:cs typeface="Times New Roman" panose="02020603050405020304" pitchFamily="18" charset="0"/>
            </a:endParaRPr>
          </a:p>
          <a:p>
            <a:pPr algn="just"/>
            <a:r>
              <a:rPr lang="de-DE" sz="2400" dirty="0">
                <a:latin typeface="Times New Roman" panose="02020603050405020304" pitchFamily="18" charset="0"/>
                <a:cs typeface="Times New Roman" panose="02020603050405020304" pitchFamily="18" charset="0"/>
              </a:rPr>
              <a:t>Tập trung bồi thường, giải phóng mặt bằng và tái định cư: các dự án đầu tư trên địa bàn thành phố Thủ Đức, ưu tiên các dự án đầu tư hạ tầng giao thông quan trọng.</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24052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715470" y="1256146"/>
            <a:ext cx="9770669" cy="5273308"/>
          </a:xfrm>
        </p:spPr>
        <p:txBody>
          <a:bodyPr>
            <a:normAutofit/>
          </a:bodyPr>
          <a:lstStyle/>
          <a:p>
            <a:pPr marL="0" indent="0" algn="ctr">
              <a:buNone/>
            </a:pPr>
            <a:r>
              <a:rPr lang="de-DE" sz="2400" b="1" i="1" dirty="0">
                <a:solidFill>
                  <a:srgbClr val="FF0000"/>
                </a:solidFill>
                <a:latin typeface="Times New Roman" panose="02020603050405020304" pitchFamily="18" charset="0"/>
                <a:cs typeface="Times New Roman" panose="02020603050405020304" pitchFamily="18" charset="0"/>
              </a:rPr>
              <a:t>Xây dựng và triển khai các chương trình, đề án của thành phố Thủ Đức </a:t>
            </a:r>
            <a:br>
              <a:rPr lang="de-DE" sz="2400" b="1" i="1" dirty="0">
                <a:solidFill>
                  <a:srgbClr val="FF0000"/>
                </a:solidFill>
                <a:latin typeface="Times New Roman" panose="02020603050405020304" pitchFamily="18" charset="0"/>
                <a:cs typeface="Times New Roman" panose="02020603050405020304" pitchFamily="18" charset="0"/>
              </a:rPr>
            </a:br>
            <a:r>
              <a:rPr lang="de-DE" sz="2400" b="1" i="1" dirty="0">
                <a:solidFill>
                  <a:srgbClr val="FF0000"/>
                </a:solidFill>
                <a:latin typeface="Times New Roman" panose="02020603050405020304" pitchFamily="18" charset="0"/>
                <a:cs typeface="Times New Roman" panose="02020603050405020304" pitchFamily="18" charset="0"/>
              </a:rPr>
              <a:t>giai đoạn 2020 – 2025 :</a:t>
            </a:r>
            <a:endParaRPr lang="en-US" sz="2400" b="1" dirty="0">
              <a:solidFill>
                <a:srgbClr val="FF0000"/>
              </a:solidFill>
              <a:latin typeface="Times New Roman" panose="02020603050405020304" pitchFamily="18" charset="0"/>
              <a:cs typeface="Times New Roman" panose="02020603050405020304" pitchFamily="18" charset="0"/>
            </a:endParaRPr>
          </a:p>
          <a:p>
            <a:pPr marL="0" indent="0">
              <a:buNone/>
            </a:pPr>
            <a:r>
              <a:rPr lang="de-DE" sz="2200" dirty="0">
                <a:latin typeface="Times New Roman" panose="02020603050405020304" pitchFamily="18" charset="0"/>
                <a:cs typeface="Times New Roman" panose="02020603050405020304" pitchFamily="18" charset="0"/>
              </a:rPr>
              <a:t>(1) Xây dựng Đề án cơ chế đặc thù cho thành phố Thủ Đức.</a:t>
            </a:r>
            <a:endParaRPr lang="en-US" sz="2200" dirty="0">
              <a:latin typeface="Times New Roman" panose="02020603050405020304" pitchFamily="18" charset="0"/>
              <a:cs typeface="Times New Roman" panose="02020603050405020304" pitchFamily="18" charset="0"/>
            </a:endParaRPr>
          </a:p>
          <a:p>
            <a:pPr marL="0" indent="0">
              <a:buNone/>
            </a:pPr>
            <a:r>
              <a:rPr lang="de-DE" sz="2200" dirty="0">
                <a:latin typeface="Times New Roman" panose="02020603050405020304" pitchFamily="18" charset="0"/>
                <a:cs typeface="Times New Roman" panose="02020603050405020304" pitchFamily="18" charset="0"/>
              </a:rPr>
              <a:t>(2) Xây dựng Đồ án quy hoạch chung thành phố Thủ Đức. </a:t>
            </a:r>
            <a:endParaRPr lang="en-US" sz="2200" dirty="0">
              <a:latin typeface="Times New Roman" panose="02020603050405020304" pitchFamily="18" charset="0"/>
              <a:cs typeface="Times New Roman" panose="02020603050405020304" pitchFamily="18" charset="0"/>
            </a:endParaRPr>
          </a:p>
          <a:p>
            <a:pPr marL="0" indent="0">
              <a:buNone/>
            </a:pPr>
            <a:r>
              <a:rPr lang="de-DE" sz="2200" dirty="0">
                <a:latin typeface="Times New Roman" panose="02020603050405020304" pitchFamily="18" charset="0"/>
                <a:cs typeface="Times New Roman" panose="02020603050405020304" pitchFamily="18" charset="0"/>
              </a:rPr>
              <a:t>(3) Đề án xây dựng chính quyền đô thị thành phố Thủ Đức.</a:t>
            </a:r>
            <a:endParaRPr lang="en-US" sz="2200" dirty="0">
              <a:latin typeface="Times New Roman" panose="02020603050405020304" pitchFamily="18" charset="0"/>
              <a:cs typeface="Times New Roman" panose="02020603050405020304" pitchFamily="18" charset="0"/>
            </a:endParaRPr>
          </a:p>
          <a:p>
            <a:pPr marL="0" indent="0">
              <a:buNone/>
            </a:pPr>
            <a:r>
              <a:rPr lang="de-DE" sz="2200" dirty="0">
                <a:latin typeface="Times New Roman" panose="02020603050405020304" pitchFamily="18" charset="0"/>
                <a:cs typeface="Times New Roman" panose="02020603050405020304" pitchFamily="18" charset="0"/>
              </a:rPr>
              <a:t>(4) Đề án sắp xếp khu phố, tổ dân phố trên địa bàn thành phố Thủ Đức.</a:t>
            </a:r>
            <a:endParaRPr lang="en-US" sz="2200" dirty="0">
              <a:latin typeface="Times New Roman" panose="02020603050405020304" pitchFamily="18" charset="0"/>
              <a:cs typeface="Times New Roman" panose="02020603050405020304" pitchFamily="18" charset="0"/>
            </a:endParaRPr>
          </a:p>
          <a:p>
            <a:pPr marL="0" indent="0">
              <a:buNone/>
            </a:pPr>
            <a:r>
              <a:rPr lang="de-DE" sz="2200" dirty="0">
                <a:latin typeface="Times New Roman" panose="02020603050405020304" pitchFamily="18" charset="0"/>
                <a:cs typeface="Times New Roman" panose="02020603050405020304" pitchFamily="18" charset="0"/>
              </a:rPr>
              <a:t>(5) Xây dựng Đề án phân cấp ủy quyền cho Thủ trưởng các cơ quan chuyên môn, </a:t>
            </a:r>
            <a:br>
              <a:rPr lang="de-DE" sz="2200" dirty="0">
                <a:latin typeface="Times New Roman" panose="02020603050405020304" pitchFamily="18" charset="0"/>
                <a:cs typeface="Times New Roman" panose="02020603050405020304" pitchFamily="18" charset="0"/>
              </a:rPr>
            </a:br>
            <a:r>
              <a:rPr lang="de-DE" sz="2200" dirty="0">
                <a:latin typeface="Times New Roman" panose="02020603050405020304" pitchFamily="18" charset="0"/>
                <a:cs typeface="Times New Roman" panose="02020603050405020304" pitchFamily="18" charset="0"/>
              </a:rPr>
              <a:t>Ủy ban nhân dân và Chủ tịch Ủy ban nhân dân 34 phường.</a:t>
            </a:r>
            <a:endParaRPr lang="en-US" sz="2200" dirty="0">
              <a:latin typeface="Times New Roman" panose="02020603050405020304" pitchFamily="18" charset="0"/>
              <a:cs typeface="Times New Roman" panose="02020603050405020304" pitchFamily="18" charset="0"/>
            </a:endParaRPr>
          </a:p>
          <a:p>
            <a:pPr marL="0" indent="0">
              <a:buNone/>
            </a:pPr>
            <a:r>
              <a:rPr lang="nl-NL" sz="2200" dirty="0">
                <a:latin typeface="Times New Roman" panose="02020603050405020304" pitchFamily="18" charset="0"/>
                <a:cs typeface="Times New Roman" panose="02020603050405020304" pitchFamily="18" charset="0"/>
              </a:rPr>
              <a:t>(6) Chương trình giảm nghèo bền vững trên địa bàn thành phố Thủ Đức.</a:t>
            </a:r>
            <a:endParaRPr lang="en-US" sz="2200" dirty="0">
              <a:latin typeface="Times New Roman" panose="02020603050405020304" pitchFamily="18" charset="0"/>
              <a:cs typeface="Times New Roman" panose="02020603050405020304" pitchFamily="18" charset="0"/>
            </a:endParaRPr>
          </a:p>
          <a:p>
            <a:pPr marL="0" indent="0">
              <a:buNone/>
            </a:pPr>
            <a:r>
              <a:rPr lang="de-DE" sz="2200" dirty="0">
                <a:latin typeface="Times New Roman" panose="02020603050405020304" pitchFamily="18" charset="0"/>
                <a:cs typeface="Times New Roman" panose="02020603050405020304" pitchFamily="18" charset="0"/>
              </a:rPr>
              <a:t>(7) Xây dựng ứng dụng công nghệ thông tin 5G để hiện đại hóa nền hành chính công và quản trị chính quyền thành phố Thủ Đức</a:t>
            </a:r>
            <a:endParaRPr lang="en-US" sz="22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81745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533236" y="979055"/>
            <a:ext cx="10123055" cy="5273308"/>
          </a:xfrm>
        </p:spPr>
        <p:txBody>
          <a:bodyPr>
            <a:normAutofit/>
          </a:bodyPr>
          <a:lstStyle/>
          <a:p>
            <a:pPr marL="0" indent="0" algn="ctr">
              <a:buNone/>
            </a:pPr>
            <a:r>
              <a:rPr lang="de-DE" sz="2400" b="1" i="1" dirty="0">
                <a:solidFill>
                  <a:srgbClr val="FF0000"/>
                </a:solidFill>
                <a:latin typeface="Times New Roman" panose="02020603050405020304" pitchFamily="18" charset="0"/>
                <a:cs typeface="Times New Roman" panose="02020603050405020304" pitchFamily="18" charset="0"/>
              </a:rPr>
              <a:t>Các chương trình, đề án thành phố Thủ Đức thực hiện Chương trình đột phá đổi mới quản lý Thành phố Hồ Chí Minh (5 chương trình, đề án thành phần):</a:t>
            </a:r>
          </a:p>
          <a:p>
            <a:pPr marL="0" indent="0" algn="ctr">
              <a:buNone/>
            </a:pPr>
            <a:endParaRPr lang="en-US" sz="22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x-none" sz="2400" dirty="0">
                <a:latin typeface="Times New Roman" panose="02020603050405020304" pitchFamily="18" charset="0"/>
                <a:cs typeface="Times New Roman" panose="02020603050405020304" pitchFamily="18" charset="0"/>
              </a:rPr>
              <a:t>(1) Đề án xây dựng thành phố thông minh giai đoạn 2021 – 2025: </a:t>
            </a:r>
            <a:r>
              <a:rPr lang="de-DE" sz="2400" dirty="0">
                <a:latin typeface="Times New Roman" panose="02020603050405020304" pitchFamily="18" charset="0"/>
                <a:cs typeface="Times New Roman" panose="02020603050405020304" pitchFamily="18" charset="0"/>
              </a:rPr>
              <a:t>trong năm 2021 tập trung phát triển hạ tầng công nghệ thông tin và viễn thông.</a:t>
            </a:r>
            <a:endParaRPr lang="en-US" sz="2400" dirty="0">
              <a:latin typeface="Times New Roman" panose="02020603050405020304" pitchFamily="18" charset="0"/>
              <a:cs typeface="Times New Roman" panose="02020603050405020304" pitchFamily="18" charset="0"/>
            </a:endParaRPr>
          </a:p>
          <a:p>
            <a:pPr marL="0" indent="0" algn="just">
              <a:buNone/>
            </a:pPr>
            <a:r>
              <a:rPr lang="x-none" sz="2400" dirty="0">
                <a:latin typeface="Times New Roman" panose="02020603050405020304" pitchFamily="18" charset="0"/>
                <a:cs typeface="Times New Roman" panose="02020603050405020304" pitchFamily="18" charset="0"/>
              </a:rPr>
              <a:t>(2) Chương trình Chuyển đổi số tại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Đức</a:t>
            </a:r>
            <a:r>
              <a:rPr lang="x-none"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just">
              <a:buNone/>
            </a:pPr>
            <a:r>
              <a:rPr lang="x-none" sz="2400" dirty="0">
                <a:latin typeface="Times New Roman" panose="02020603050405020304" pitchFamily="18" charset="0"/>
                <a:cs typeface="Times New Roman" panose="02020603050405020304" pitchFamily="18" charset="0"/>
              </a:rPr>
              <a:t>(3) Đề án hình thành và phát triển đô thị sáng tạo tương tác cao phía Đông </a:t>
            </a:r>
            <a:br>
              <a:rPr lang="en-US" sz="2400" dirty="0">
                <a:latin typeface="Times New Roman" panose="02020603050405020304" pitchFamily="18" charset="0"/>
                <a:cs typeface="Times New Roman" panose="02020603050405020304" pitchFamily="18" charset="0"/>
              </a:rPr>
            </a:br>
            <a:r>
              <a:rPr lang="x-none" sz="2400" dirty="0">
                <a:latin typeface="Times New Roman" panose="02020603050405020304" pitchFamily="18" charset="0"/>
                <a:cs typeface="Times New Roman" panose="02020603050405020304" pitchFamily="18" charset="0"/>
              </a:rPr>
              <a:t>Thành 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a:t>
            </a:r>
            <a:r>
              <a:rPr lang="x-none"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just">
              <a:buNone/>
            </a:pPr>
            <a:r>
              <a:rPr lang="x-none" sz="2400" dirty="0">
                <a:latin typeface="Times New Roman" panose="02020603050405020304" pitchFamily="18" charset="0"/>
                <a:cs typeface="Times New Roman" panose="02020603050405020304" pitchFamily="18" charset="0"/>
              </a:rPr>
              <a:t>(4) </a:t>
            </a:r>
            <a:r>
              <a:rPr lang="de-DE" sz="2400" dirty="0">
                <a:latin typeface="Times New Roman" panose="02020603050405020304" pitchFamily="18" charset="0"/>
                <a:cs typeface="Times New Roman" panose="02020603050405020304" pitchFamily="18" charset="0"/>
              </a:rPr>
              <a:t>Đề án phối hợp tạo quỹ đất theo quy hoạch, kế hoạch sử dụng đất</a:t>
            </a:r>
            <a:r>
              <a:rPr lang="x-none"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indent="0" algn="just">
              <a:buNone/>
            </a:pPr>
            <a:r>
              <a:rPr lang="x-none" sz="2400" dirty="0">
                <a:latin typeface="Times New Roman" panose="02020603050405020304" pitchFamily="18" charset="0"/>
                <a:cs typeface="Times New Roman" panose="02020603050405020304" pitchFamily="18" charset="0"/>
              </a:rPr>
              <a:t>(5) Chương trình cải cách hành chính, nâng cao chỉ số cải cách hành chính </a:t>
            </a:r>
            <a:br>
              <a:rPr lang="en-US" sz="2400" dirty="0">
                <a:latin typeface="Times New Roman" panose="02020603050405020304" pitchFamily="18" charset="0"/>
                <a:cs typeface="Times New Roman" panose="02020603050405020304" pitchFamily="18" charset="0"/>
              </a:rPr>
            </a:br>
            <a:r>
              <a:rPr lang="x-none" sz="2400" dirty="0">
                <a:latin typeface="Times New Roman" panose="02020603050405020304" pitchFamily="18" charset="0"/>
                <a:cs typeface="Times New Roman" panose="02020603050405020304" pitchFamily="18" charset="0"/>
              </a:rPr>
              <a:t>(PAR Index) giai đoạn 2020 - 2025.</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522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533236" y="979055"/>
            <a:ext cx="10123055" cy="5529290"/>
          </a:xfrm>
        </p:spPr>
        <p:txBody>
          <a:bodyPr>
            <a:normAutofit fontScale="92500"/>
          </a:bodyPr>
          <a:lstStyle/>
          <a:p>
            <a:pPr marL="0" indent="0" algn="ctr">
              <a:buNone/>
            </a:pPr>
            <a:r>
              <a:rPr lang="de-DE" sz="2400" b="1" i="1" dirty="0">
                <a:solidFill>
                  <a:srgbClr val="FF0000"/>
                </a:solidFill>
                <a:latin typeface="Times New Roman" panose="02020603050405020304" pitchFamily="18" charset="0"/>
                <a:cs typeface="Times New Roman" panose="02020603050405020304" pitchFamily="18" charset="0"/>
              </a:rPr>
              <a:t>Các chương trình, đề án thành phố Thủ Đức thực hiện Chương trình đột phá phát triển hạ tầng Thành phố Hồ Chí Minh (8 chương trình, đề án thành phần):</a:t>
            </a:r>
            <a:endParaRPr lang="en-US" sz="24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x-none" sz="2200" dirty="0">
                <a:latin typeface="Times New Roman" panose="02020603050405020304" pitchFamily="18" charset="0"/>
                <a:cs typeface="Times New Roman" panose="02020603050405020304" pitchFamily="18" charset="0"/>
              </a:rPr>
              <a:t>(1) Đề án Phát triển kết cấu hạ tầng </a:t>
            </a:r>
            <a:r>
              <a:rPr lang="en-US" sz="2200" dirty="0" err="1">
                <a:latin typeface="Times New Roman" panose="02020603050405020304" pitchFamily="18" charset="0"/>
                <a:cs typeface="Times New Roman" panose="02020603050405020304" pitchFamily="18" charset="0"/>
              </a:rPr>
              <a:t>kỹ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thuật</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xã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Đức</a:t>
            </a:r>
            <a:r>
              <a:rPr lang="x-none"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x-none" sz="2200" dirty="0">
                <a:latin typeface="Times New Roman" panose="02020603050405020304" pitchFamily="18" charset="0"/>
                <a:cs typeface="Times New Roman" panose="02020603050405020304" pitchFamily="18" charset="0"/>
              </a:rPr>
              <a:t>giai đoạn 2021 – 20</a:t>
            </a:r>
            <a:r>
              <a:rPr lang="en-US" sz="2200" dirty="0">
                <a:latin typeface="Times New Roman" panose="02020603050405020304" pitchFamily="18" charset="0"/>
                <a:cs typeface="Times New Roman" panose="02020603050405020304" pitchFamily="18" charset="0"/>
              </a:rPr>
              <a:t>25</a:t>
            </a:r>
            <a:r>
              <a:rPr lang="x-none"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0" indent="0" algn="just">
              <a:buNone/>
            </a:pPr>
            <a:r>
              <a:rPr lang="x-none" sz="2200" dirty="0">
                <a:latin typeface="Times New Roman" panose="02020603050405020304" pitchFamily="18" charset="0"/>
                <a:cs typeface="Times New Roman" panose="02020603050405020304" pitchFamily="18" charset="0"/>
              </a:rPr>
              <a:t>(2) </a:t>
            </a:r>
            <a:r>
              <a:rPr lang="en-US" sz="2200" dirty="0" err="1">
                <a:latin typeface="Times New Roman" panose="02020603050405020304" pitchFamily="18" charset="0"/>
                <a:cs typeface="Times New Roman" panose="02020603050405020304" pitchFamily="18" charset="0"/>
              </a:rPr>
              <a:t>Chương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x-none" sz="2200" dirty="0">
                <a:latin typeface="Times New Roman" panose="02020603050405020304" pitchFamily="18" charset="0"/>
                <a:cs typeface="Times New Roman" panose="02020603050405020304" pitchFamily="18" charset="0"/>
              </a:rPr>
              <a:t> chống ngập và xử lý nước thải thành phố Thủ Đức giai đoạn 202</a:t>
            </a:r>
            <a:r>
              <a:rPr lang="en-US" sz="2200" dirty="0">
                <a:latin typeface="Times New Roman" panose="02020603050405020304" pitchFamily="18" charset="0"/>
                <a:cs typeface="Times New Roman" panose="02020603050405020304" pitchFamily="18" charset="0"/>
              </a:rPr>
              <a:t>1</a:t>
            </a:r>
            <a:r>
              <a:rPr lang="x-none" sz="2200" dirty="0">
                <a:latin typeface="Times New Roman" panose="02020603050405020304" pitchFamily="18" charset="0"/>
                <a:cs typeface="Times New Roman" panose="02020603050405020304" pitchFamily="18" charset="0"/>
              </a:rPr>
              <a:t> - 2025.</a:t>
            </a:r>
            <a:endParaRPr lang="en-US" sz="2200" dirty="0">
              <a:latin typeface="Times New Roman" panose="02020603050405020304" pitchFamily="18" charset="0"/>
              <a:cs typeface="Times New Roman" panose="02020603050405020304" pitchFamily="18" charset="0"/>
            </a:endParaRPr>
          </a:p>
          <a:p>
            <a:pPr marL="0" indent="0" algn="just">
              <a:buNone/>
            </a:pPr>
            <a:r>
              <a:rPr lang="x-none" sz="2200" dirty="0">
                <a:latin typeface="Times New Roman" panose="02020603050405020304" pitchFamily="18" charset="0"/>
                <a:cs typeface="Times New Roman" panose="02020603050405020304" pitchFamily="18" charset="0"/>
              </a:rPr>
              <a:t>(3) </a:t>
            </a:r>
            <a:r>
              <a:rPr lang="de-DE" sz="2200" dirty="0">
                <a:latin typeface="Times New Roman" panose="02020603050405020304" pitchFamily="18" charset="0"/>
                <a:cs typeface="Times New Roman" panose="02020603050405020304" pitchFamily="18" charset="0"/>
              </a:rPr>
              <a:t>Đề án tổ chức sắp xếp các tuyến thu gom chất thải rắn sinh hoạt tại nguồn</a:t>
            </a:r>
            <a:r>
              <a:rPr lang="x-none"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0" indent="0" algn="just">
              <a:buNone/>
            </a:pPr>
            <a:r>
              <a:rPr lang="x-none" sz="2200" dirty="0">
                <a:latin typeface="Times New Roman" panose="02020603050405020304" pitchFamily="18" charset="0"/>
                <a:cs typeface="Times New Roman" panose="02020603050405020304" pitchFamily="18" charset="0"/>
              </a:rPr>
              <a:t>(4) Đề án Phát triển hạ tầng dịch vụ </a:t>
            </a:r>
            <a:r>
              <a:rPr lang="en-US" sz="2200" dirty="0">
                <a:latin typeface="Times New Roman" panose="02020603050405020304" pitchFamily="18" charset="0"/>
                <a:cs typeface="Times New Roman" panose="02020603050405020304" pitchFamily="18" charset="0"/>
              </a:rPr>
              <a:t>t</a:t>
            </a:r>
            <a:r>
              <a:rPr lang="x-none" sz="2200" dirty="0">
                <a:latin typeface="Times New Roman" panose="02020603050405020304" pitchFamily="18" charset="0"/>
                <a:cs typeface="Times New Roman" panose="02020603050405020304" pitchFamily="18" charset="0"/>
              </a:rPr>
              <a:t>hành phố Thủ Đức giai đoạn 202</a:t>
            </a:r>
            <a:r>
              <a:rPr lang="en-US" sz="2200" dirty="0">
                <a:latin typeface="Times New Roman" panose="02020603050405020304" pitchFamily="18" charset="0"/>
                <a:cs typeface="Times New Roman" panose="02020603050405020304" pitchFamily="18" charset="0"/>
              </a:rPr>
              <a:t>1</a:t>
            </a:r>
            <a:r>
              <a:rPr lang="x-none" sz="2200" dirty="0">
                <a:latin typeface="Times New Roman" panose="02020603050405020304" pitchFamily="18" charset="0"/>
                <a:cs typeface="Times New Roman" panose="02020603050405020304" pitchFamily="18" charset="0"/>
              </a:rPr>
              <a:t> - 2025, định hướng </a:t>
            </a:r>
            <a:br>
              <a:rPr lang="en-US" sz="2200" dirty="0">
                <a:latin typeface="Times New Roman" panose="02020603050405020304" pitchFamily="18" charset="0"/>
                <a:cs typeface="Times New Roman" panose="02020603050405020304" pitchFamily="18" charset="0"/>
              </a:rPr>
            </a:br>
            <a:r>
              <a:rPr lang="x-none" sz="2200" dirty="0">
                <a:latin typeface="Times New Roman" panose="02020603050405020304" pitchFamily="18" charset="0"/>
                <a:cs typeface="Times New Roman" panose="02020603050405020304" pitchFamily="18" charset="0"/>
              </a:rPr>
              <a:t>đến năm 2040.</a:t>
            </a:r>
            <a:endParaRPr lang="en-US" sz="2200" dirty="0">
              <a:latin typeface="Times New Roman" panose="02020603050405020304" pitchFamily="18" charset="0"/>
              <a:cs typeface="Times New Roman" panose="02020603050405020304" pitchFamily="18" charset="0"/>
            </a:endParaRPr>
          </a:p>
          <a:p>
            <a:pPr marL="0" indent="0" algn="just">
              <a:buNone/>
            </a:pPr>
            <a:r>
              <a:rPr lang="x-none"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5</a:t>
            </a:r>
            <a:r>
              <a:rPr lang="x-none" sz="2200" dirty="0">
                <a:latin typeface="Times New Roman" panose="02020603050405020304" pitchFamily="18" charset="0"/>
                <a:cs typeface="Times New Roman" panose="02020603050405020304" pitchFamily="18" charset="0"/>
              </a:rPr>
              <a:t>) Đề án Phát triển kè bờ sông và kinh tế dịch vụ ven sông giai đoạn 202</a:t>
            </a:r>
            <a:r>
              <a:rPr lang="en-US" sz="2200" dirty="0">
                <a:latin typeface="Times New Roman" panose="02020603050405020304" pitchFamily="18" charset="0"/>
                <a:cs typeface="Times New Roman" panose="02020603050405020304" pitchFamily="18" charset="0"/>
              </a:rPr>
              <a:t>1</a:t>
            </a:r>
            <a:r>
              <a:rPr lang="x-none" sz="2200" dirty="0">
                <a:latin typeface="Times New Roman" panose="02020603050405020304" pitchFamily="18" charset="0"/>
                <a:cs typeface="Times New Roman" panose="02020603050405020304" pitchFamily="18" charset="0"/>
              </a:rPr>
              <a:t> - 20</a:t>
            </a:r>
            <a:r>
              <a:rPr lang="en-US" sz="2200" dirty="0">
                <a:latin typeface="Times New Roman" panose="02020603050405020304" pitchFamily="18" charset="0"/>
                <a:cs typeface="Times New Roman" panose="02020603050405020304" pitchFamily="18" charset="0"/>
              </a:rPr>
              <a:t>2</a:t>
            </a:r>
            <a:r>
              <a:rPr lang="x-none" sz="2200" dirty="0">
                <a:latin typeface="Times New Roman" panose="02020603050405020304" pitchFamily="18" charset="0"/>
                <a:cs typeface="Times New Roman" panose="02020603050405020304" pitchFamily="18" charset="0"/>
              </a:rPr>
              <a:t>5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x-none" sz="2200" dirty="0">
                <a:latin typeface="Times New Roman" panose="02020603050405020304" pitchFamily="18" charset="0"/>
                <a:cs typeface="Times New Roman" panose="02020603050405020304" pitchFamily="18" charset="0"/>
              </a:rPr>
              <a:t> 20</a:t>
            </a:r>
            <a:r>
              <a:rPr lang="en-US" sz="2200" dirty="0">
                <a:latin typeface="Times New Roman" panose="02020603050405020304" pitchFamily="18" charset="0"/>
                <a:cs typeface="Times New Roman" panose="02020603050405020304" pitchFamily="18" charset="0"/>
              </a:rPr>
              <a:t>4</a:t>
            </a:r>
            <a:r>
              <a:rPr lang="x-none" sz="2200" dirty="0">
                <a:latin typeface="Times New Roman" panose="02020603050405020304" pitchFamily="18" charset="0"/>
                <a:cs typeface="Times New Roman" panose="02020603050405020304" pitchFamily="18" charset="0"/>
              </a:rPr>
              <a:t>5. </a:t>
            </a:r>
            <a:endParaRPr lang="en-US" sz="2200" dirty="0">
              <a:latin typeface="Times New Roman" panose="02020603050405020304" pitchFamily="18" charset="0"/>
              <a:cs typeface="Times New Roman" panose="02020603050405020304" pitchFamily="18" charset="0"/>
            </a:endParaRPr>
          </a:p>
          <a:p>
            <a:pPr marL="0" indent="0" algn="just">
              <a:buNone/>
            </a:pPr>
            <a:r>
              <a:rPr lang="x-none"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6</a:t>
            </a:r>
            <a:r>
              <a:rPr lang="x-none" sz="2200" dirty="0">
                <a:latin typeface="Times New Roman" panose="02020603050405020304" pitchFamily="18" charset="0"/>
                <a:cs typeface="Times New Roman" panose="02020603050405020304" pitchFamily="18" charset="0"/>
              </a:rPr>
              <a:t>) Chương trình phát triển nhà ở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Đức</a:t>
            </a:r>
            <a:r>
              <a:rPr lang="x-none" sz="2200" dirty="0">
                <a:latin typeface="Times New Roman" panose="02020603050405020304" pitchFamily="18" charset="0"/>
                <a:cs typeface="Times New Roman" panose="02020603050405020304" pitchFamily="18" charset="0"/>
              </a:rPr>
              <a:t> giai đoạn 2021 – 2030.</a:t>
            </a:r>
            <a:endParaRPr lang="en-US" sz="2200" dirty="0">
              <a:latin typeface="Times New Roman" panose="02020603050405020304" pitchFamily="18" charset="0"/>
              <a:cs typeface="Times New Roman" panose="02020603050405020304" pitchFamily="18" charset="0"/>
            </a:endParaRPr>
          </a:p>
          <a:p>
            <a:pPr marL="0" indent="0" algn="just">
              <a:buNone/>
            </a:pPr>
            <a:r>
              <a:rPr lang="x-none"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7</a:t>
            </a:r>
            <a:r>
              <a:rPr lang="x-none" sz="2200" dirty="0">
                <a:latin typeface="Times New Roman" panose="02020603050405020304" pitchFamily="18" charset="0"/>
                <a:cs typeface="Times New Roman" panose="02020603050405020304" pitchFamily="18" charset="0"/>
              </a:rPr>
              <a:t>) Chương trình Phát triển công viên cây xanh công cộng trên địa bàn thành phố Thủ Đức </a:t>
            </a:r>
            <a:br>
              <a:rPr lang="en-US" sz="2200" dirty="0">
                <a:latin typeface="Times New Roman" panose="02020603050405020304" pitchFamily="18" charset="0"/>
                <a:cs typeface="Times New Roman" panose="02020603050405020304" pitchFamily="18" charset="0"/>
              </a:rPr>
            </a:br>
            <a:r>
              <a:rPr lang="x-none" sz="2200" dirty="0">
                <a:latin typeface="Times New Roman" panose="02020603050405020304" pitchFamily="18" charset="0"/>
                <a:cs typeface="Times New Roman" panose="02020603050405020304" pitchFamily="18" charset="0"/>
              </a:rPr>
              <a:t>giai đoạn 20</a:t>
            </a:r>
            <a:r>
              <a:rPr lang="en-US" sz="2200" dirty="0">
                <a:latin typeface="Times New Roman" panose="02020603050405020304" pitchFamily="18" charset="0"/>
                <a:cs typeface="Times New Roman" panose="02020603050405020304" pitchFamily="18" charset="0"/>
              </a:rPr>
              <a:t>21</a:t>
            </a:r>
            <a:r>
              <a:rPr lang="x-none" sz="2200" dirty="0">
                <a:latin typeface="Times New Roman" panose="02020603050405020304" pitchFamily="18" charset="0"/>
                <a:cs typeface="Times New Roman" panose="02020603050405020304" pitchFamily="18" charset="0"/>
              </a:rPr>
              <a:t> – 20</a:t>
            </a:r>
            <a:r>
              <a:rPr lang="en-US" sz="2200" dirty="0">
                <a:latin typeface="Times New Roman" panose="02020603050405020304" pitchFamily="18" charset="0"/>
                <a:cs typeface="Times New Roman" panose="02020603050405020304" pitchFamily="18" charset="0"/>
              </a:rPr>
              <a:t>25</a:t>
            </a:r>
            <a:r>
              <a:rPr lang="x-none"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0" indent="0" algn="just">
              <a:buNone/>
            </a:pPr>
            <a:r>
              <a:rPr lang="x-none"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8</a:t>
            </a:r>
            <a:r>
              <a:rPr lang="x-none" sz="2200" dirty="0">
                <a:latin typeface="Times New Roman" panose="02020603050405020304" pitchFamily="18" charset="0"/>
                <a:cs typeface="Times New Roman" panose="02020603050405020304" pitchFamily="18" charset="0"/>
              </a:rPr>
              <a:t>) Chương trình </a:t>
            </a:r>
            <a:r>
              <a:rPr lang="en-US" sz="2200" dirty="0">
                <a:latin typeface="Times New Roman" panose="02020603050405020304" pitchFamily="18" charset="0"/>
                <a:cs typeface="Times New Roman" panose="02020603050405020304" pitchFamily="18" charset="0"/>
              </a:rPr>
              <a:t>g</a:t>
            </a:r>
            <a:r>
              <a:rPr lang="x-none" sz="2200" dirty="0">
                <a:latin typeface="Times New Roman" panose="02020603050405020304" pitchFamily="18" charset="0"/>
                <a:cs typeface="Times New Roman" panose="02020603050405020304" pitchFamily="18" charset="0"/>
              </a:rPr>
              <a:t>iảm ô nhiễm môi trường thành phố Thủ Đức giai đoạn 202</a:t>
            </a:r>
            <a:r>
              <a:rPr lang="en-US" sz="2200" dirty="0">
                <a:latin typeface="Times New Roman" panose="02020603050405020304" pitchFamily="18" charset="0"/>
                <a:cs typeface="Times New Roman" panose="02020603050405020304" pitchFamily="18" charset="0"/>
              </a:rPr>
              <a:t>1</a:t>
            </a:r>
            <a:r>
              <a:rPr lang="x-none" sz="2200" dirty="0">
                <a:latin typeface="Times New Roman" panose="02020603050405020304" pitchFamily="18" charset="0"/>
                <a:cs typeface="Times New Roman" panose="02020603050405020304" pitchFamily="18" charset="0"/>
              </a:rPr>
              <a:t> – 20</a:t>
            </a:r>
            <a:r>
              <a:rPr lang="en-US" sz="2200" dirty="0">
                <a:latin typeface="Times New Roman" panose="02020603050405020304" pitchFamily="18" charset="0"/>
                <a:cs typeface="Times New Roman" panose="02020603050405020304" pitchFamily="18" charset="0"/>
              </a:rPr>
              <a:t>25</a:t>
            </a:r>
            <a:r>
              <a:rPr lang="x-none"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88279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533236" y="979054"/>
            <a:ext cx="9809019" cy="5661891"/>
          </a:xfrm>
        </p:spPr>
        <p:txBody>
          <a:bodyPr>
            <a:normAutofit fontScale="32500" lnSpcReduction="20000"/>
          </a:bodyPr>
          <a:lstStyle/>
          <a:p>
            <a:pPr marL="0" indent="0" algn="ctr">
              <a:buNone/>
            </a:pPr>
            <a:r>
              <a:rPr lang="de-DE" sz="6200" b="1" dirty="0">
                <a:solidFill>
                  <a:srgbClr val="FF0000"/>
                </a:solidFill>
                <a:latin typeface="Times New Roman" panose="02020603050405020304" pitchFamily="18" charset="0"/>
                <a:cs typeface="Times New Roman" panose="02020603050405020304" pitchFamily="18" charset="0"/>
              </a:rPr>
              <a:t>Các chương trình, đề án thành phố Thủ Đức thực hiện chương trình đột phá </a:t>
            </a:r>
            <a:br>
              <a:rPr lang="de-DE" sz="6200" b="1" dirty="0">
                <a:solidFill>
                  <a:srgbClr val="FF0000"/>
                </a:solidFill>
                <a:latin typeface="Times New Roman" panose="02020603050405020304" pitchFamily="18" charset="0"/>
                <a:cs typeface="Times New Roman" panose="02020603050405020304" pitchFamily="18" charset="0"/>
              </a:rPr>
            </a:br>
            <a:r>
              <a:rPr lang="de-DE" sz="6200" b="1" dirty="0">
                <a:solidFill>
                  <a:srgbClr val="FF0000"/>
                </a:solidFill>
                <a:latin typeface="Times New Roman" panose="02020603050405020304" pitchFamily="18" charset="0"/>
                <a:cs typeface="Times New Roman" panose="02020603050405020304" pitchFamily="18" charset="0"/>
              </a:rPr>
              <a:t>phát triển nhân lực và văn hóa (9 chương trình, đề án):</a:t>
            </a:r>
          </a:p>
          <a:p>
            <a:pPr marL="0" indent="0" algn="just">
              <a:buNone/>
            </a:pPr>
            <a:r>
              <a:rPr lang="x-none" sz="6200" dirty="0">
                <a:latin typeface="Times New Roman" panose="02020603050405020304" pitchFamily="18" charset="0"/>
                <a:cs typeface="Times New Roman" panose="02020603050405020304" pitchFamily="18" charset="0"/>
              </a:rPr>
              <a:t>(1) Đề án Giáo dục thông minh và học tập suốt đời giai đoạn 202</a:t>
            </a:r>
            <a:r>
              <a:rPr lang="en-US" sz="6200" dirty="0">
                <a:latin typeface="Times New Roman" panose="02020603050405020304" pitchFamily="18" charset="0"/>
                <a:cs typeface="Times New Roman" panose="02020603050405020304" pitchFamily="18" charset="0"/>
              </a:rPr>
              <a:t>1</a:t>
            </a:r>
            <a:r>
              <a:rPr lang="x-none" sz="6200" dirty="0">
                <a:latin typeface="Times New Roman" panose="02020603050405020304" pitchFamily="18" charset="0"/>
                <a:cs typeface="Times New Roman" panose="02020603050405020304" pitchFamily="18" charset="0"/>
              </a:rPr>
              <a:t> – 2025. </a:t>
            </a:r>
            <a:endParaRPr lang="en-US" sz="6200" dirty="0">
              <a:latin typeface="Times New Roman" panose="02020603050405020304" pitchFamily="18" charset="0"/>
              <a:cs typeface="Times New Roman" panose="02020603050405020304" pitchFamily="18" charset="0"/>
            </a:endParaRPr>
          </a:p>
          <a:p>
            <a:pPr marL="0" indent="0" algn="just">
              <a:buNone/>
            </a:pPr>
            <a:r>
              <a:rPr lang="x-none" sz="6200" dirty="0">
                <a:latin typeface="Times New Roman" panose="02020603050405020304" pitchFamily="18" charset="0"/>
                <a:cs typeface="Times New Roman" panose="02020603050405020304" pitchFamily="18" charset="0"/>
              </a:rPr>
              <a:t>(2) Đề án Y tế thông minh giai đoạn 202</a:t>
            </a:r>
            <a:r>
              <a:rPr lang="en-US" sz="6200" dirty="0">
                <a:latin typeface="Times New Roman" panose="02020603050405020304" pitchFamily="18" charset="0"/>
                <a:cs typeface="Times New Roman" panose="02020603050405020304" pitchFamily="18" charset="0"/>
              </a:rPr>
              <a:t>1</a:t>
            </a:r>
            <a:r>
              <a:rPr lang="x-none" sz="6200" dirty="0">
                <a:latin typeface="Times New Roman" panose="02020603050405020304" pitchFamily="18" charset="0"/>
                <a:cs typeface="Times New Roman" panose="02020603050405020304" pitchFamily="18" charset="0"/>
              </a:rPr>
              <a:t> - 2025 và tầm nhìn 2030. </a:t>
            </a:r>
            <a:endParaRPr lang="en-US" sz="6200" dirty="0">
              <a:latin typeface="Times New Roman" panose="02020603050405020304" pitchFamily="18" charset="0"/>
              <a:cs typeface="Times New Roman" panose="02020603050405020304" pitchFamily="18" charset="0"/>
            </a:endParaRPr>
          </a:p>
          <a:p>
            <a:pPr marL="0" indent="0" algn="just">
              <a:buNone/>
            </a:pPr>
            <a:r>
              <a:rPr lang="x-none" sz="6200" dirty="0">
                <a:latin typeface="Times New Roman" panose="02020603050405020304" pitchFamily="18" charset="0"/>
                <a:cs typeface="Times New Roman" panose="02020603050405020304" pitchFamily="18" charset="0"/>
              </a:rPr>
              <a:t>(3) Đề án Phát triển y tế cộng đồng, thực hiện bảo vệ, chăm sóc và nâng cao sức khỏe</a:t>
            </a:r>
            <a:br>
              <a:rPr lang="en-US" sz="6200" dirty="0">
                <a:latin typeface="Times New Roman" panose="02020603050405020304" pitchFamily="18" charset="0"/>
                <a:cs typeface="Times New Roman" panose="02020603050405020304" pitchFamily="18" charset="0"/>
              </a:rPr>
            </a:br>
            <a:r>
              <a:rPr lang="x-none" sz="6200" dirty="0">
                <a:latin typeface="Times New Roman" panose="02020603050405020304" pitchFamily="18" charset="0"/>
                <a:cs typeface="Times New Roman" panose="02020603050405020304" pitchFamily="18" charset="0"/>
              </a:rPr>
              <a:t>người dân tại </a:t>
            </a:r>
            <a:r>
              <a:rPr lang="en-US" sz="6200" dirty="0" err="1">
                <a:latin typeface="Times New Roman" panose="02020603050405020304" pitchFamily="18" charset="0"/>
                <a:cs typeface="Times New Roman" panose="02020603050405020304" pitchFamily="18" charset="0"/>
              </a:rPr>
              <a:t>thành</a:t>
            </a:r>
            <a:r>
              <a:rPr lang="en-US" sz="6200" dirty="0">
                <a:latin typeface="Times New Roman" panose="02020603050405020304" pitchFamily="18" charset="0"/>
                <a:cs typeface="Times New Roman" panose="02020603050405020304" pitchFamily="18" charset="0"/>
              </a:rPr>
              <a:t> </a:t>
            </a:r>
            <a:r>
              <a:rPr lang="en-US" sz="6200" dirty="0" err="1">
                <a:latin typeface="Times New Roman" panose="02020603050405020304" pitchFamily="18" charset="0"/>
                <a:cs typeface="Times New Roman" panose="02020603050405020304" pitchFamily="18" charset="0"/>
              </a:rPr>
              <a:t>phố</a:t>
            </a:r>
            <a:r>
              <a:rPr lang="en-US" sz="6200" dirty="0">
                <a:latin typeface="Times New Roman" panose="02020603050405020304" pitchFamily="18" charset="0"/>
                <a:cs typeface="Times New Roman" panose="02020603050405020304" pitchFamily="18" charset="0"/>
              </a:rPr>
              <a:t> </a:t>
            </a:r>
            <a:r>
              <a:rPr lang="en-US" sz="6200" dirty="0" err="1">
                <a:latin typeface="Times New Roman" panose="02020603050405020304" pitchFamily="18" charset="0"/>
                <a:cs typeface="Times New Roman" panose="02020603050405020304" pitchFamily="18" charset="0"/>
              </a:rPr>
              <a:t>Thủ</a:t>
            </a:r>
            <a:r>
              <a:rPr lang="en-US" sz="6200" dirty="0">
                <a:latin typeface="Times New Roman" panose="02020603050405020304" pitchFamily="18" charset="0"/>
                <a:cs typeface="Times New Roman" panose="02020603050405020304" pitchFamily="18" charset="0"/>
              </a:rPr>
              <a:t> </a:t>
            </a:r>
            <a:r>
              <a:rPr lang="en-US" sz="6200" dirty="0" err="1">
                <a:latin typeface="Times New Roman" panose="02020603050405020304" pitchFamily="18" charset="0"/>
                <a:cs typeface="Times New Roman" panose="02020603050405020304" pitchFamily="18" charset="0"/>
              </a:rPr>
              <a:t>Đức</a:t>
            </a:r>
            <a:r>
              <a:rPr lang="x-none" sz="6200" dirty="0">
                <a:latin typeface="Times New Roman" panose="02020603050405020304" pitchFamily="18" charset="0"/>
                <a:cs typeface="Times New Roman" panose="02020603050405020304" pitchFamily="18" charset="0"/>
              </a:rPr>
              <a:t> giai đoạn 2021 - 2025 .</a:t>
            </a:r>
            <a:endParaRPr lang="en-US" sz="6200" dirty="0">
              <a:latin typeface="Times New Roman" panose="02020603050405020304" pitchFamily="18" charset="0"/>
              <a:cs typeface="Times New Roman" panose="02020603050405020304" pitchFamily="18" charset="0"/>
            </a:endParaRPr>
          </a:p>
          <a:p>
            <a:pPr marL="0" indent="0" algn="just">
              <a:buNone/>
            </a:pPr>
            <a:r>
              <a:rPr lang="x-none" sz="6200" dirty="0">
                <a:latin typeface="Times New Roman" panose="02020603050405020304" pitchFamily="18" charset="0"/>
                <a:cs typeface="Times New Roman" panose="02020603050405020304" pitchFamily="18" charset="0"/>
              </a:rPr>
              <a:t>(4) Chương trình Nghiên cứu và phát triển ứng dụng trí tuệ nhân tạo (AI) giai đoạn </a:t>
            </a:r>
            <a:br>
              <a:rPr lang="en-US" sz="6200" dirty="0">
                <a:latin typeface="Times New Roman" panose="02020603050405020304" pitchFamily="18" charset="0"/>
                <a:cs typeface="Times New Roman" panose="02020603050405020304" pitchFamily="18" charset="0"/>
              </a:rPr>
            </a:br>
            <a:r>
              <a:rPr lang="x-none" sz="6200" dirty="0">
                <a:latin typeface="Times New Roman" panose="02020603050405020304" pitchFamily="18" charset="0"/>
                <a:cs typeface="Times New Roman" panose="02020603050405020304" pitchFamily="18" charset="0"/>
              </a:rPr>
              <a:t>202</a:t>
            </a:r>
            <a:r>
              <a:rPr lang="en-US" sz="6200" dirty="0">
                <a:latin typeface="Times New Roman" panose="02020603050405020304" pitchFamily="18" charset="0"/>
                <a:cs typeface="Times New Roman" panose="02020603050405020304" pitchFamily="18" charset="0"/>
              </a:rPr>
              <a:t>1</a:t>
            </a:r>
            <a:r>
              <a:rPr lang="x-none" sz="6200" dirty="0">
                <a:latin typeface="Times New Roman" panose="02020603050405020304" pitchFamily="18" charset="0"/>
                <a:cs typeface="Times New Roman" panose="02020603050405020304" pitchFamily="18" charset="0"/>
              </a:rPr>
              <a:t> – 20</a:t>
            </a:r>
            <a:r>
              <a:rPr lang="en-US" sz="6200" dirty="0">
                <a:latin typeface="Times New Roman" panose="02020603050405020304" pitchFamily="18" charset="0"/>
                <a:cs typeface="Times New Roman" panose="02020603050405020304" pitchFamily="18" charset="0"/>
              </a:rPr>
              <a:t>25</a:t>
            </a:r>
            <a:r>
              <a:rPr lang="x-none" sz="6200" dirty="0">
                <a:latin typeface="Times New Roman" panose="02020603050405020304" pitchFamily="18" charset="0"/>
                <a:cs typeface="Times New Roman" panose="02020603050405020304" pitchFamily="18" charset="0"/>
              </a:rPr>
              <a:t>.</a:t>
            </a:r>
            <a:endParaRPr lang="en-US" sz="6200" dirty="0">
              <a:latin typeface="Times New Roman" panose="02020603050405020304" pitchFamily="18" charset="0"/>
              <a:cs typeface="Times New Roman" panose="02020603050405020304" pitchFamily="18" charset="0"/>
            </a:endParaRPr>
          </a:p>
          <a:p>
            <a:pPr marL="0" indent="0" algn="just">
              <a:buNone/>
            </a:pPr>
            <a:r>
              <a:rPr lang="x-none" sz="6200" dirty="0">
                <a:latin typeface="Times New Roman" panose="02020603050405020304" pitchFamily="18" charset="0"/>
                <a:cs typeface="Times New Roman" panose="02020603050405020304" pitchFamily="18" charset="0"/>
              </a:rPr>
              <a:t>(5) Đề án Nâng cao hiệu quả công tác phòng, chống ma túy trên địa bàn thành phố Thủ Đức giai đoạn 2021 - 20</a:t>
            </a:r>
            <a:r>
              <a:rPr lang="en-US" sz="6200" dirty="0">
                <a:latin typeface="Times New Roman" panose="02020603050405020304" pitchFamily="18" charset="0"/>
                <a:cs typeface="Times New Roman" panose="02020603050405020304" pitchFamily="18" charset="0"/>
              </a:rPr>
              <a:t>25</a:t>
            </a:r>
            <a:r>
              <a:rPr lang="x-none" sz="6200" dirty="0">
                <a:latin typeface="Times New Roman" panose="02020603050405020304" pitchFamily="18" charset="0"/>
                <a:cs typeface="Times New Roman" panose="02020603050405020304" pitchFamily="18" charset="0"/>
              </a:rPr>
              <a:t>.</a:t>
            </a:r>
            <a:endParaRPr lang="en-US" sz="6200" dirty="0">
              <a:latin typeface="Times New Roman" panose="02020603050405020304" pitchFamily="18" charset="0"/>
              <a:cs typeface="Times New Roman" panose="02020603050405020304" pitchFamily="18" charset="0"/>
            </a:endParaRPr>
          </a:p>
          <a:p>
            <a:pPr marL="0" indent="0" algn="just">
              <a:buNone/>
            </a:pPr>
            <a:r>
              <a:rPr lang="x-none" sz="6200" dirty="0">
                <a:latin typeface="Times New Roman" panose="02020603050405020304" pitchFamily="18" charset="0"/>
                <a:cs typeface="Times New Roman" panose="02020603050405020304" pitchFamily="18" charset="0"/>
              </a:rPr>
              <a:t>(6) Đề án về hỗ trợ, phát triển tài năng trẻ và lãnh đạo tương lai của thành phố Thủ Đức </a:t>
            </a:r>
            <a:br>
              <a:rPr lang="en-US" sz="6200" dirty="0">
                <a:latin typeface="Times New Roman" panose="02020603050405020304" pitchFamily="18" charset="0"/>
                <a:cs typeface="Times New Roman" panose="02020603050405020304" pitchFamily="18" charset="0"/>
              </a:rPr>
            </a:br>
            <a:r>
              <a:rPr lang="x-none" sz="6200" dirty="0">
                <a:latin typeface="Times New Roman" panose="02020603050405020304" pitchFamily="18" charset="0"/>
                <a:cs typeface="Times New Roman" panose="02020603050405020304" pitchFamily="18" charset="0"/>
              </a:rPr>
              <a:t>giai đoạn 202</a:t>
            </a:r>
            <a:r>
              <a:rPr lang="en-US" sz="6200" dirty="0">
                <a:latin typeface="Times New Roman" panose="02020603050405020304" pitchFamily="18" charset="0"/>
                <a:cs typeface="Times New Roman" panose="02020603050405020304" pitchFamily="18" charset="0"/>
              </a:rPr>
              <a:t>1</a:t>
            </a:r>
            <a:r>
              <a:rPr lang="x-none" sz="6200" dirty="0">
                <a:latin typeface="Times New Roman" panose="02020603050405020304" pitchFamily="18" charset="0"/>
                <a:cs typeface="Times New Roman" panose="02020603050405020304" pitchFamily="18" charset="0"/>
              </a:rPr>
              <a:t> – 2035. </a:t>
            </a:r>
            <a:endParaRPr lang="en-US" sz="6200" dirty="0">
              <a:latin typeface="Times New Roman" panose="02020603050405020304" pitchFamily="18" charset="0"/>
              <a:cs typeface="Times New Roman" panose="02020603050405020304" pitchFamily="18" charset="0"/>
            </a:endParaRPr>
          </a:p>
          <a:p>
            <a:pPr marL="0" indent="0" algn="just">
              <a:buNone/>
            </a:pPr>
            <a:r>
              <a:rPr lang="x-none" sz="6200" dirty="0">
                <a:latin typeface="Times New Roman" panose="02020603050405020304" pitchFamily="18" charset="0"/>
                <a:cs typeface="Times New Roman" panose="02020603050405020304" pitchFamily="18" charset="0"/>
              </a:rPr>
              <a:t>(7) Chiến lược phát triển ngành văn hóa thành phố Thủ Đức đến </a:t>
            </a:r>
            <a:r>
              <a:rPr lang="en-US" sz="6200" dirty="0">
                <a:latin typeface="Times New Roman" panose="02020603050405020304" pitchFamily="18" charset="0"/>
                <a:cs typeface="Times New Roman" panose="02020603050405020304" pitchFamily="18" charset="0"/>
              </a:rPr>
              <a:t>2025, </a:t>
            </a:r>
            <a:r>
              <a:rPr lang="en-US" sz="6200" dirty="0" err="1">
                <a:latin typeface="Times New Roman" panose="02020603050405020304" pitchFamily="18" charset="0"/>
                <a:cs typeface="Times New Roman" panose="02020603050405020304" pitchFamily="18" charset="0"/>
              </a:rPr>
              <a:t>định</a:t>
            </a:r>
            <a:r>
              <a:rPr lang="en-US" sz="6200" dirty="0">
                <a:latin typeface="Times New Roman" panose="02020603050405020304" pitchFamily="18" charset="0"/>
                <a:cs typeface="Times New Roman" panose="02020603050405020304" pitchFamily="18" charset="0"/>
              </a:rPr>
              <a:t> </a:t>
            </a:r>
            <a:r>
              <a:rPr lang="en-US" sz="6200" dirty="0" err="1">
                <a:latin typeface="Times New Roman" panose="02020603050405020304" pitchFamily="18" charset="0"/>
                <a:cs typeface="Times New Roman" panose="02020603050405020304" pitchFamily="18" charset="0"/>
              </a:rPr>
              <a:t>hướng</a:t>
            </a:r>
            <a:r>
              <a:rPr lang="en-US" sz="6200" dirty="0">
                <a:latin typeface="Times New Roman" panose="02020603050405020304" pitchFamily="18" charset="0"/>
                <a:cs typeface="Times New Roman" panose="02020603050405020304" pitchFamily="18" charset="0"/>
              </a:rPr>
              <a:t> </a:t>
            </a:r>
            <a:r>
              <a:rPr lang="en-US" sz="6200" dirty="0" err="1">
                <a:latin typeface="Times New Roman" panose="02020603050405020304" pitchFamily="18" charset="0"/>
                <a:cs typeface="Times New Roman" panose="02020603050405020304" pitchFamily="18" charset="0"/>
              </a:rPr>
              <a:t>đến</a:t>
            </a:r>
            <a:r>
              <a:rPr lang="en-US" sz="6200" dirty="0">
                <a:latin typeface="Times New Roman" panose="02020603050405020304" pitchFamily="18" charset="0"/>
                <a:cs typeface="Times New Roman" panose="02020603050405020304" pitchFamily="18" charset="0"/>
              </a:rPr>
              <a:t> </a:t>
            </a:r>
            <a:br>
              <a:rPr lang="en-US" sz="6200" dirty="0">
                <a:latin typeface="Times New Roman" panose="02020603050405020304" pitchFamily="18" charset="0"/>
                <a:cs typeface="Times New Roman" panose="02020603050405020304" pitchFamily="18" charset="0"/>
              </a:rPr>
            </a:br>
            <a:r>
              <a:rPr lang="x-none" sz="6200" dirty="0">
                <a:latin typeface="Times New Roman" panose="02020603050405020304" pitchFamily="18" charset="0"/>
                <a:cs typeface="Times New Roman" panose="02020603050405020304" pitchFamily="18" charset="0"/>
              </a:rPr>
              <a:t>năm 2035.</a:t>
            </a:r>
            <a:endParaRPr lang="en-US" sz="6200" dirty="0">
              <a:latin typeface="Times New Roman" panose="02020603050405020304" pitchFamily="18" charset="0"/>
              <a:cs typeface="Times New Roman" panose="02020603050405020304" pitchFamily="18" charset="0"/>
            </a:endParaRPr>
          </a:p>
          <a:p>
            <a:pPr marL="0" indent="0" algn="just">
              <a:buNone/>
            </a:pPr>
            <a:r>
              <a:rPr lang="x-none" sz="6200" dirty="0">
                <a:latin typeface="Times New Roman" panose="02020603050405020304" pitchFamily="18" charset="0"/>
                <a:cs typeface="Times New Roman" panose="02020603050405020304" pitchFamily="18" charset="0"/>
              </a:rPr>
              <a:t>(8) Đề án phát triển ngành Thể dục thể thao thành phố Thủ Đức đến năm 20</a:t>
            </a:r>
            <a:r>
              <a:rPr lang="en-US" sz="6200" dirty="0">
                <a:latin typeface="Times New Roman" panose="02020603050405020304" pitchFamily="18" charset="0"/>
                <a:cs typeface="Times New Roman" panose="02020603050405020304" pitchFamily="18" charset="0"/>
              </a:rPr>
              <a:t>2</a:t>
            </a:r>
            <a:r>
              <a:rPr lang="x-none" sz="6200" dirty="0">
                <a:latin typeface="Times New Roman" panose="02020603050405020304" pitchFamily="18" charset="0"/>
                <a:cs typeface="Times New Roman" panose="02020603050405020304" pitchFamily="18" charset="0"/>
              </a:rPr>
              <a:t>5</a:t>
            </a:r>
            <a:r>
              <a:rPr lang="en-US" sz="6200" dirty="0">
                <a:latin typeface="Times New Roman" panose="02020603050405020304" pitchFamily="18" charset="0"/>
                <a:cs typeface="Times New Roman" panose="02020603050405020304" pitchFamily="18" charset="0"/>
              </a:rPr>
              <a:t>, </a:t>
            </a:r>
            <a:r>
              <a:rPr lang="en-US" sz="6200" dirty="0" err="1">
                <a:latin typeface="Times New Roman" panose="02020603050405020304" pitchFamily="18" charset="0"/>
                <a:cs typeface="Times New Roman" panose="02020603050405020304" pitchFamily="18" charset="0"/>
              </a:rPr>
              <a:t>định</a:t>
            </a:r>
            <a:r>
              <a:rPr lang="en-US" sz="6200" dirty="0">
                <a:latin typeface="Times New Roman" panose="02020603050405020304" pitchFamily="18" charset="0"/>
                <a:cs typeface="Times New Roman" panose="02020603050405020304" pitchFamily="18" charset="0"/>
              </a:rPr>
              <a:t> </a:t>
            </a:r>
            <a:r>
              <a:rPr lang="en-US" sz="6200" dirty="0" err="1">
                <a:latin typeface="Times New Roman" panose="02020603050405020304" pitchFamily="18" charset="0"/>
                <a:cs typeface="Times New Roman" panose="02020603050405020304" pitchFamily="18" charset="0"/>
              </a:rPr>
              <a:t>hướng</a:t>
            </a:r>
            <a:r>
              <a:rPr lang="en-US" sz="6200" dirty="0">
                <a:latin typeface="Times New Roman" panose="02020603050405020304" pitchFamily="18" charset="0"/>
                <a:cs typeface="Times New Roman" panose="02020603050405020304" pitchFamily="18" charset="0"/>
              </a:rPr>
              <a:t> </a:t>
            </a:r>
            <a:r>
              <a:rPr lang="en-US" sz="6200" dirty="0" err="1">
                <a:latin typeface="Times New Roman" panose="02020603050405020304" pitchFamily="18" charset="0"/>
                <a:cs typeface="Times New Roman" panose="02020603050405020304" pitchFamily="18" charset="0"/>
              </a:rPr>
              <a:t>đến</a:t>
            </a:r>
            <a:r>
              <a:rPr lang="en-US" sz="6200" dirty="0">
                <a:latin typeface="Times New Roman" panose="02020603050405020304" pitchFamily="18" charset="0"/>
                <a:cs typeface="Times New Roman" panose="02020603050405020304" pitchFamily="18" charset="0"/>
              </a:rPr>
              <a:t> </a:t>
            </a:r>
            <a:r>
              <a:rPr lang="en-US" sz="6200" dirty="0" err="1">
                <a:latin typeface="Times New Roman" panose="02020603050405020304" pitchFamily="18" charset="0"/>
                <a:cs typeface="Times New Roman" panose="02020603050405020304" pitchFamily="18" charset="0"/>
              </a:rPr>
              <a:t>năm</a:t>
            </a:r>
            <a:r>
              <a:rPr lang="en-US" sz="6200" dirty="0">
                <a:latin typeface="Times New Roman" panose="02020603050405020304" pitchFamily="18" charset="0"/>
                <a:cs typeface="Times New Roman" panose="02020603050405020304" pitchFamily="18" charset="0"/>
              </a:rPr>
              <a:t> 2035</a:t>
            </a:r>
            <a:r>
              <a:rPr lang="x-none" sz="6200" dirty="0">
                <a:latin typeface="Times New Roman" panose="02020603050405020304" pitchFamily="18" charset="0"/>
                <a:cs typeface="Times New Roman" panose="02020603050405020304" pitchFamily="18" charset="0"/>
              </a:rPr>
              <a:t>.</a:t>
            </a:r>
            <a:endParaRPr lang="en-US" sz="6200" dirty="0">
              <a:latin typeface="Times New Roman" panose="02020603050405020304" pitchFamily="18" charset="0"/>
              <a:cs typeface="Times New Roman" panose="02020603050405020304" pitchFamily="18" charset="0"/>
            </a:endParaRPr>
          </a:p>
          <a:p>
            <a:pPr marL="0" indent="0" algn="just">
              <a:buNone/>
            </a:pPr>
            <a:r>
              <a:rPr lang="x-none" sz="6200" dirty="0">
                <a:latin typeface="Times New Roman" panose="02020603050405020304" pitchFamily="18" charset="0"/>
                <a:cs typeface="Times New Roman" panose="02020603050405020304" pitchFamily="18" charset="0"/>
              </a:rPr>
              <a:t>(9) Đề án </a:t>
            </a:r>
            <a:r>
              <a:rPr lang="en-US" sz="6200" dirty="0" err="1">
                <a:latin typeface="Times New Roman" panose="02020603050405020304" pitchFamily="18" charset="0"/>
                <a:cs typeface="Times New Roman" panose="02020603050405020304" pitchFamily="18" charset="0"/>
              </a:rPr>
              <a:t>xây</a:t>
            </a:r>
            <a:r>
              <a:rPr lang="en-US" sz="6200" dirty="0">
                <a:latin typeface="Times New Roman" panose="02020603050405020304" pitchFamily="18" charset="0"/>
                <a:cs typeface="Times New Roman" panose="02020603050405020304" pitchFamily="18" charset="0"/>
              </a:rPr>
              <a:t> </a:t>
            </a:r>
            <a:r>
              <a:rPr lang="en-US" sz="6200" dirty="0" err="1">
                <a:latin typeface="Times New Roman" panose="02020603050405020304" pitchFamily="18" charset="0"/>
                <a:cs typeface="Times New Roman" panose="02020603050405020304" pitchFamily="18" charset="0"/>
              </a:rPr>
              <a:t>dựng</a:t>
            </a:r>
            <a:r>
              <a:rPr lang="x-none" sz="6200" dirty="0">
                <a:latin typeface="Times New Roman" panose="02020603050405020304" pitchFamily="18" charset="0"/>
                <a:cs typeface="Times New Roman" panose="02020603050405020304" pitchFamily="18" charset="0"/>
              </a:rPr>
              <a:t> gia đình hạnh phúc ở thành phố Thủ Đức.</a:t>
            </a:r>
            <a:endParaRPr lang="en-US" sz="62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0528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533236" y="979054"/>
            <a:ext cx="9809019" cy="5661891"/>
          </a:xfrm>
        </p:spPr>
        <p:txBody>
          <a:bodyPr>
            <a:normAutofit/>
          </a:bodyPr>
          <a:lstStyle/>
          <a:p>
            <a:pPr marL="0" indent="0" algn="ctr">
              <a:buNone/>
            </a:pPr>
            <a:r>
              <a:rPr lang="de-DE" sz="2000" b="1" i="1" dirty="0">
                <a:solidFill>
                  <a:srgbClr val="FF0000"/>
                </a:solidFill>
                <a:latin typeface="Times New Roman" panose="02020603050405020304" pitchFamily="18" charset="0"/>
                <a:cs typeface="Times New Roman" panose="02020603050405020304" pitchFamily="18" charset="0"/>
              </a:rPr>
              <a:t>Các chương trình, đề án thành phố Thủ Đức thực hiện chương trình trọng điểm phát triển doanh nghiệp khởi nghiệp sáng tạo và phát triển sản phẩm chủ lực </a:t>
            </a:r>
            <a:br>
              <a:rPr lang="de-DE" sz="2000" b="1" i="1" dirty="0">
                <a:solidFill>
                  <a:srgbClr val="FF0000"/>
                </a:solidFill>
                <a:latin typeface="Times New Roman" panose="02020603050405020304" pitchFamily="18" charset="0"/>
                <a:cs typeface="Times New Roman" panose="02020603050405020304" pitchFamily="18" charset="0"/>
              </a:rPr>
            </a:br>
            <a:r>
              <a:rPr lang="de-DE" sz="2000" b="1" i="1" dirty="0">
                <a:solidFill>
                  <a:srgbClr val="FF0000"/>
                </a:solidFill>
                <a:latin typeface="Times New Roman" panose="02020603050405020304" pitchFamily="18" charset="0"/>
                <a:cs typeface="Times New Roman" panose="02020603050405020304" pitchFamily="18" charset="0"/>
              </a:rPr>
              <a:t>(7 chương trình, đề án thành phần):</a:t>
            </a:r>
            <a:endParaRPr lang="en-US" sz="2000"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x-none" sz="2000"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Dự</a:t>
            </a:r>
            <a:r>
              <a:rPr lang="x-none" sz="2000" dirty="0">
                <a:latin typeface="Times New Roman" panose="02020603050405020304" pitchFamily="18" charset="0"/>
                <a:cs typeface="Times New Roman" panose="02020603050405020304" pitchFamily="18" charset="0"/>
              </a:rPr>
              <a:t> án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tầng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5G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Đức</a:t>
            </a:r>
            <a:r>
              <a:rPr lang="x-none"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0" indent="0" algn="just">
              <a:buNone/>
            </a:pPr>
            <a:r>
              <a:rPr lang="x-none" sz="2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x-none" sz="2000" dirty="0">
                <a:latin typeface="Times New Roman" panose="02020603050405020304" pitchFamily="18" charset="0"/>
                <a:cs typeface="Times New Roman" panose="02020603050405020304" pitchFamily="18" charset="0"/>
              </a:rPr>
              <a:t>hỗ trợ phát triển doanh nghiệp và sản phẩm công nghệ thông tin - truyền thông giai đoạn 2021 – 2025.</a:t>
            </a:r>
            <a:endParaRPr lang="en-US" sz="2000" dirty="0">
              <a:latin typeface="Times New Roman" panose="02020603050405020304" pitchFamily="18" charset="0"/>
              <a:cs typeface="Times New Roman" panose="02020603050405020304" pitchFamily="18" charset="0"/>
            </a:endParaRPr>
          </a:p>
          <a:p>
            <a:pPr marL="0" indent="0" algn="just">
              <a:buNone/>
            </a:pPr>
            <a:r>
              <a:rPr lang="x-none" sz="2000" dirty="0">
                <a:latin typeface="Times New Roman" panose="02020603050405020304" pitchFamily="18" charset="0"/>
                <a:cs typeface="Times New Roman" panose="02020603050405020304" pitchFamily="18" charset="0"/>
              </a:rPr>
              <a:t>(3) Đề án xây dựng công viên phần mềm Thủ Đức.</a:t>
            </a:r>
            <a:endParaRPr lang="en-US" sz="2000" dirty="0">
              <a:latin typeface="Times New Roman" panose="02020603050405020304" pitchFamily="18" charset="0"/>
              <a:cs typeface="Times New Roman" panose="02020603050405020304" pitchFamily="18" charset="0"/>
            </a:endParaRPr>
          </a:p>
          <a:p>
            <a:pPr marL="0" indent="0" algn="just">
              <a:buNone/>
            </a:pPr>
            <a:r>
              <a:rPr lang="x-none" sz="2000" dirty="0">
                <a:latin typeface="Times New Roman" panose="02020603050405020304" pitchFamily="18" charset="0"/>
                <a:cs typeface="Times New Roman" panose="02020603050405020304" pitchFamily="18" charset="0"/>
              </a:rPr>
              <a:t>(4) Đề án xây dựng Trung tâm tính </a:t>
            </a:r>
            <a:r>
              <a:rPr lang="en-US" sz="2000" dirty="0" err="1">
                <a:latin typeface="Times New Roman" panose="02020603050405020304" pitchFamily="18" charset="0"/>
                <a:cs typeface="Times New Roman" panose="02020603050405020304" pitchFamily="18" charset="0"/>
              </a:rPr>
              <a:t>toán</a:t>
            </a:r>
            <a:r>
              <a:rPr lang="en-US" sz="2000" dirty="0">
                <a:latin typeface="Times New Roman" panose="02020603050405020304" pitchFamily="18" charset="0"/>
                <a:cs typeface="Times New Roman" panose="02020603050405020304" pitchFamily="18" charset="0"/>
              </a:rPr>
              <a:t> </a:t>
            </a:r>
            <a:r>
              <a:rPr lang="x-none" sz="2000" dirty="0">
                <a:latin typeface="Times New Roman" panose="02020603050405020304" pitchFamily="18" charset="0"/>
                <a:cs typeface="Times New Roman" panose="02020603050405020304" pitchFamily="18" charset="0"/>
              </a:rPr>
              <a:t>hiệu năng cao (phối hợp Đại học Quốc gia TP.HCM).</a:t>
            </a:r>
            <a:endParaRPr lang="en-US" sz="2000" dirty="0">
              <a:latin typeface="Times New Roman" panose="02020603050405020304" pitchFamily="18" charset="0"/>
              <a:cs typeface="Times New Roman" panose="02020603050405020304" pitchFamily="18" charset="0"/>
            </a:endParaRPr>
          </a:p>
          <a:p>
            <a:pPr marL="0" indent="0" algn="just">
              <a:buNone/>
            </a:pPr>
            <a:r>
              <a:rPr lang="x-none" sz="2000" dirty="0">
                <a:latin typeface="Times New Roman" panose="02020603050405020304" pitchFamily="18" charset="0"/>
                <a:cs typeface="Times New Roman" panose="02020603050405020304" pitchFamily="18" charset="0"/>
              </a:rPr>
              <a:t>(5) Đề án Phát triển du lịch thông minh trên địa bàn Thành phố Thủ Đức giai đoạn </a:t>
            </a:r>
            <a:br>
              <a:rPr lang="en-US" sz="2000" dirty="0">
                <a:latin typeface="Times New Roman" panose="02020603050405020304" pitchFamily="18" charset="0"/>
                <a:cs typeface="Times New Roman" panose="02020603050405020304" pitchFamily="18" charset="0"/>
              </a:rPr>
            </a:br>
            <a:r>
              <a:rPr lang="x-none" sz="2000" dirty="0">
                <a:latin typeface="Times New Roman" panose="02020603050405020304" pitchFamily="18" charset="0"/>
                <a:cs typeface="Times New Roman" panose="02020603050405020304" pitchFamily="18" charset="0"/>
              </a:rPr>
              <a:t>202</a:t>
            </a:r>
            <a:r>
              <a:rPr lang="en-US" sz="2000" dirty="0">
                <a:latin typeface="Times New Roman" panose="02020603050405020304" pitchFamily="18" charset="0"/>
                <a:cs typeface="Times New Roman" panose="02020603050405020304" pitchFamily="18" charset="0"/>
              </a:rPr>
              <a:t>1</a:t>
            </a:r>
            <a:r>
              <a:rPr lang="x-none" sz="2000" dirty="0">
                <a:latin typeface="Times New Roman" panose="02020603050405020304" pitchFamily="18" charset="0"/>
                <a:cs typeface="Times New Roman" panose="02020603050405020304" pitchFamily="18" charset="0"/>
              </a:rPr>
              <a:t> - 2025, tầm nhìn đến năm 2030.</a:t>
            </a:r>
            <a:endParaRPr lang="en-US" sz="2000" dirty="0">
              <a:latin typeface="Times New Roman" panose="02020603050405020304" pitchFamily="18" charset="0"/>
              <a:cs typeface="Times New Roman" panose="02020603050405020304" pitchFamily="18" charset="0"/>
            </a:endParaRPr>
          </a:p>
          <a:p>
            <a:pPr marL="0" indent="0" algn="just">
              <a:buNone/>
            </a:pPr>
            <a:r>
              <a:rPr lang="x-none" sz="2000" dirty="0">
                <a:latin typeface="Times New Roman" panose="02020603050405020304" pitchFamily="18" charset="0"/>
                <a:cs typeface="Times New Roman" panose="02020603050405020304" pitchFamily="18" charset="0"/>
              </a:rPr>
              <a:t>(6) Chương trình kết nối các ngân hàng, tổ chức tài chính và Nhà nước để hỗ trợ vốn cho doanh nghiệp khởi nghiệp, doanh nghiệp nhỏ và vừa trên địa bàn thành phố Thủ Đức </a:t>
            </a:r>
            <a:br>
              <a:rPr lang="en-US" sz="2000" dirty="0">
                <a:latin typeface="Times New Roman" panose="02020603050405020304" pitchFamily="18" charset="0"/>
                <a:cs typeface="Times New Roman" panose="02020603050405020304" pitchFamily="18" charset="0"/>
              </a:rPr>
            </a:br>
            <a:r>
              <a:rPr lang="x-none" sz="2000" dirty="0">
                <a:latin typeface="Times New Roman" panose="02020603050405020304" pitchFamily="18" charset="0"/>
                <a:cs typeface="Times New Roman" panose="02020603050405020304" pitchFamily="18" charset="0"/>
              </a:rPr>
              <a:t>giai đoạn năm 202</a:t>
            </a:r>
            <a:r>
              <a:rPr lang="en-US" sz="2000" dirty="0">
                <a:latin typeface="Times New Roman" panose="02020603050405020304" pitchFamily="18" charset="0"/>
                <a:cs typeface="Times New Roman" panose="02020603050405020304" pitchFamily="18" charset="0"/>
              </a:rPr>
              <a:t>1</a:t>
            </a:r>
            <a:r>
              <a:rPr lang="x-none" sz="2000" dirty="0">
                <a:latin typeface="Times New Roman" panose="02020603050405020304" pitchFamily="18" charset="0"/>
                <a:cs typeface="Times New Roman" panose="02020603050405020304" pitchFamily="18" charset="0"/>
              </a:rPr>
              <a:t> – 2025. </a:t>
            </a:r>
            <a:endParaRPr lang="en-US" sz="2000" dirty="0">
              <a:latin typeface="Times New Roman" panose="02020603050405020304" pitchFamily="18" charset="0"/>
              <a:cs typeface="Times New Roman" panose="02020603050405020304" pitchFamily="18" charset="0"/>
            </a:endParaRPr>
          </a:p>
          <a:p>
            <a:pPr marL="0" indent="0" algn="just">
              <a:buNone/>
            </a:pPr>
            <a:r>
              <a:rPr lang="x-none" sz="2000" dirty="0">
                <a:latin typeface="Times New Roman" panose="02020603050405020304" pitchFamily="18" charset="0"/>
                <a:cs typeface="Times New Roman" panose="02020603050405020304" pitchFamily="18" charset="0"/>
              </a:rPr>
              <a:t>(7) Đề án </a:t>
            </a:r>
            <a:r>
              <a:rPr lang="en-US" sz="2000" dirty="0" err="1">
                <a:latin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x-none" sz="2000" dirty="0">
                <a:latin typeface="Times New Roman" panose="02020603050405020304" pitchFamily="18" charset="0"/>
                <a:cs typeface="Times New Roman" panose="02020603050405020304" pitchFamily="18" charset="0"/>
              </a:rPr>
              <a:t> khởi nghiệp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x-none" sz="2000" dirty="0">
                <a:latin typeface="Times New Roman" panose="02020603050405020304" pitchFamily="18" charset="0"/>
                <a:cs typeface="Times New Roman" panose="02020603050405020304" pitchFamily="18" charset="0"/>
              </a:rPr>
              <a:t>đổi mới sáng tạo.</a:t>
            </a:r>
            <a:endParaRPr lang="en-US" sz="20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2324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BD7D-8747-4540-846A-D5785DD78C39}"/>
              </a:ext>
            </a:extLst>
          </p:cNvPr>
          <p:cNvSpPr>
            <a:spLocks noGrp="1"/>
          </p:cNvSpPr>
          <p:nvPr>
            <p:ph type="title"/>
          </p:nvPr>
        </p:nvSpPr>
        <p:spPr>
          <a:xfrm>
            <a:off x="1900197" y="349655"/>
            <a:ext cx="10291803" cy="906491"/>
          </a:xfrm>
        </p:spPr>
        <p:txBody>
          <a:bodyPr>
            <a:noAutofit/>
          </a:bodyPr>
          <a:lstStyle/>
          <a:p>
            <a:pPr algn="ctr"/>
            <a:r>
              <a:rPr lang="en-US" sz="2400" b="1" dirty="0">
                <a:latin typeface="Times New Roman" panose="02020603050405020304" pitchFamily="18" charset="0"/>
                <a:cs typeface="Times New Roman" panose="02020603050405020304" pitchFamily="18" charset="0"/>
              </a:rPr>
              <a:t>V.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CFE53B0-E4B8-4A9C-861E-9F741EEF64CB}"/>
              </a:ext>
            </a:extLst>
          </p:cNvPr>
          <p:cNvSpPr>
            <a:spLocks noGrp="1"/>
          </p:cNvSpPr>
          <p:nvPr>
            <p:ph idx="1"/>
          </p:nvPr>
        </p:nvSpPr>
        <p:spPr>
          <a:xfrm>
            <a:off x="1533236" y="1235037"/>
            <a:ext cx="10076873" cy="5273308"/>
          </a:xfrm>
        </p:spPr>
        <p:txBody>
          <a:bodyPr>
            <a:normAutofit/>
          </a:bodyPr>
          <a:lstStyle/>
          <a:p>
            <a:pPr marL="0" indent="0" algn="ctr">
              <a:buNone/>
            </a:pPr>
            <a:r>
              <a:rPr lang="en-US" sz="2400" b="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Toàn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bộ</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quyền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Mặt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Tổ</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quốc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Đoàn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trị</a:t>
            </a:r>
            <a:r>
              <a:rPr lang="en-US" sz="2400" i="1" dirty="0">
                <a:latin typeface="Times New Roman" panose="02020603050405020304" pitchFamily="18" charset="0"/>
                <a:cs typeface="Times New Roman" panose="02020603050405020304" pitchFamily="18" charset="0"/>
              </a:rPr>
              <a:t> - </a:t>
            </a:r>
            <a:br>
              <a:rPr lang="en-US" sz="2400" i="1" dirty="0">
                <a:latin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cs typeface="Times New Roman" panose="02020603050405020304" pitchFamily="18" charset="0"/>
              </a:rPr>
              <a:t>Xã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Thành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Thủ</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quyết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tâm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tiêu</a:t>
            </a:r>
            <a:r>
              <a:rPr lang="en-US" sz="2400" i="1" dirty="0">
                <a:latin typeface="Times New Roman" panose="02020603050405020304" pitchFamily="18" charset="0"/>
                <a:cs typeface="Times New Roman" panose="02020603050405020304" pitchFamily="18" charset="0"/>
              </a:rPr>
              <a:t>: </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endParaRPr lang="en-US" sz="2400"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sz="3000" b="1" dirty="0">
                <a:solidFill>
                  <a:srgbClr val="FF0000"/>
                </a:solidFill>
                <a:latin typeface="Times New Roman" panose="02020603050405020304" pitchFamily="18" charset="0"/>
                <a:cs typeface="Times New Roman" panose="02020603050405020304" pitchFamily="18" charset="0"/>
              </a:rPr>
              <a:t>“</a:t>
            </a:r>
            <a:r>
              <a:rPr lang="en-US" sz="3000" b="1" dirty="0" err="1">
                <a:solidFill>
                  <a:srgbClr val="FF0000"/>
                </a:solidFill>
                <a:latin typeface="Times New Roman" panose="02020603050405020304" pitchFamily="18" charset="0"/>
                <a:cs typeface="Times New Roman" panose="02020603050405020304" pitchFamily="18" charset="0"/>
              </a:rPr>
              <a:t>Xây</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dựng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thành</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phố</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Thủ</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Đức</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trở</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thành</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Đô</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thị</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thông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minh</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sáng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tạo</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có</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chất</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lượng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sống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tốt</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Văn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minh</a:t>
            </a:r>
            <a:r>
              <a:rPr lang="en-US" sz="3000" b="1" dirty="0">
                <a:solidFill>
                  <a:srgbClr val="FF0000"/>
                </a:solidFill>
                <a:latin typeface="Times New Roman" panose="02020603050405020304" pitchFamily="18" charset="0"/>
                <a:cs typeface="Times New Roman" panose="02020603050405020304" pitchFamily="18" charset="0"/>
              </a:rPr>
              <a:t> - </a:t>
            </a:r>
            <a:r>
              <a:rPr lang="en-US" sz="3000" b="1" dirty="0" err="1">
                <a:solidFill>
                  <a:srgbClr val="FF0000"/>
                </a:solidFill>
                <a:latin typeface="Times New Roman" panose="02020603050405020304" pitchFamily="18" charset="0"/>
                <a:cs typeface="Times New Roman" panose="02020603050405020304" pitchFamily="18" charset="0"/>
              </a:rPr>
              <a:t>Hiện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đại</a:t>
            </a:r>
            <a:r>
              <a:rPr lang="en-US" sz="3000" b="1" dirty="0">
                <a:solidFill>
                  <a:srgbClr val="FF0000"/>
                </a:solidFill>
                <a:latin typeface="Times New Roman" panose="02020603050405020304" pitchFamily="18" charset="0"/>
                <a:cs typeface="Times New Roman" panose="02020603050405020304" pitchFamily="18" charset="0"/>
              </a:rPr>
              <a:t> – </a:t>
            </a:r>
            <a:br>
              <a:rPr lang="en-US" sz="3000" b="1" dirty="0">
                <a:solidFill>
                  <a:srgbClr val="FF0000"/>
                </a:solidFill>
                <a:latin typeface="Times New Roman" panose="02020603050405020304" pitchFamily="18" charset="0"/>
                <a:cs typeface="Times New Roman" panose="02020603050405020304" pitchFamily="18" charset="0"/>
              </a:rPr>
            </a:br>
            <a:r>
              <a:rPr lang="en-US" sz="3000" b="1" dirty="0" err="1">
                <a:solidFill>
                  <a:srgbClr val="FF0000"/>
                </a:solidFill>
                <a:latin typeface="Times New Roman" panose="02020603050405020304" pitchFamily="18" charset="0"/>
                <a:cs typeface="Times New Roman" panose="02020603050405020304" pitchFamily="18" charset="0"/>
              </a:rPr>
              <a:t>Nghĩa</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tình</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phát</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triển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nhanh</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bền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vững</a:t>
            </a:r>
            <a:r>
              <a:rPr lang="en-US" sz="3000" b="1" dirty="0">
                <a:solidFill>
                  <a:srgbClr val="FF0000"/>
                </a:solidFill>
                <a:latin typeface="Times New Roman" panose="02020603050405020304" pitchFamily="18" charset="0"/>
                <a:cs typeface="Times New Roman" panose="02020603050405020304" pitchFamily="18" charset="0"/>
              </a:rPr>
              <a:t>”</a:t>
            </a:r>
          </a:p>
          <a:p>
            <a:pPr marL="0" indent="0" algn="ctr">
              <a:buNone/>
            </a:pPr>
            <a:endParaRPr lang="en-US" sz="3000" b="1" dirty="0">
              <a:latin typeface="Times New Roman" panose="02020603050405020304" pitchFamily="18" charset="0"/>
              <a:cs typeface="Times New Roman" panose="02020603050405020304" pitchFamily="18" charset="0"/>
            </a:endParaRPr>
          </a:p>
          <a:p>
            <a:pPr marL="0" indent="0" algn="ctr">
              <a:buNone/>
            </a:pP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6125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389" y="2310901"/>
            <a:ext cx="8911687" cy="1280890"/>
          </a:xfrm>
        </p:spPr>
        <p:txBody>
          <a:bodyPr>
            <a:normAutofit fontScale="90000"/>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TRÂN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TRỌNG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CẢM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ĐỒNG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ĐÃ</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CHÚ</a:t>
            </a:r>
            <a:r>
              <a:rPr lang="en-US" sz="4000" b="1" dirty="0">
                <a:solidFill>
                  <a:srgbClr val="FF0000"/>
                </a:solidFill>
                <a:latin typeface="Times New Roman" panose="02020603050405020304" pitchFamily="18" charset="0"/>
                <a:cs typeface="Times New Roman" panose="02020603050405020304" pitchFamily="18" charset="0"/>
              </a:rPr>
              <a:t> Ý </a:t>
            </a:r>
            <a:r>
              <a:rPr lang="en-US" sz="4000" b="1" dirty="0" err="1">
                <a:solidFill>
                  <a:srgbClr val="FF0000"/>
                </a:solidFill>
                <a:latin typeface="Times New Roman" panose="02020603050405020304" pitchFamily="18" charset="0"/>
                <a:cs typeface="Times New Roman" panose="02020603050405020304" pitchFamily="18" charset="0"/>
              </a:rPr>
              <a:t>LẮNG</a:t>
            </a:r>
            <a:r>
              <a:rPr lang="en-US" sz="4000" b="1" dirty="0">
                <a:solidFill>
                  <a:srgbClr val="FF0000"/>
                </a:solidFill>
                <a:latin typeface="Times New Roman" panose="02020603050405020304" pitchFamily="18" charset="0"/>
                <a:cs typeface="Times New Roman" panose="02020603050405020304" pitchFamily="18" charset="0"/>
              </a:rPr>
              <a:t> NGHE !</a:t>
            </a:r>
          </a:p>
        </p:txBody>
      </p:sp>
    </p:spTree>
    <p:extLst>
      <p:ext uri="{BB962C8B-B14F-4D97-AF65-F5344CB8AC3E}">
        <p14:creationId xmlns:p14="http://schemas.microsoft.com/office/powerpoint/2010/main" val="25309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endParaRPr lang="en-US" dirty="0">
              <a:latin typeface="Times New Roman" panose="02020603050405020304" pitchFamily="18" charset="0"/>
              <a:cs typeface="Times New Roman" panose="02020603050405020304" pitchFamily="18" charset="0"/>
            </a:endParaRPr>
          </a:p>
        </p:txBody>
      </p:sp>
      <p:pic>
        <p:nvPicPr>
          <p:cNvPr id="11266" name="Picture 2" descr="http://vntlogistics.com/image/data/1307099005_196899801_1-Hinh-anh-ca--chuong-trinh-cho-vay-tai-chinh-dac-bi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324100"/>
            <a:ext cx="3810000" cy="2857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4"/>
          <p:cNvGraphicFramePr>
            <a:graphicFrameLocks noGrp="1"/>
          </p:cNvGraphicFramePr>
          <p:nvPr>
            <p:ph idx="1"/>
          </p:nvPr>
        </p:nvGraphicFramePr>
        <p:xfrm>
          <a:off x="1828800" y="1219200"/>
          <a:ext cx="5334000" cy="5410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6109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55B2B2-9D89-46B8-A5F1-943CADA0A27D}"/>
              </a:ext>
            </a:extLst>
          </p:cNvPr>
          <p:cNvSpPr>
            <a:spLocks noGrp="1"/>
          </p:cNvSpPr>
          <p:nvPr>
            <p:ph idx="1"/>
          </p:nvPr>
        </p:nvSpPr>
        <p:spPr>
          <a:xfrm>
            <a:off x="2099683" y="1798807"/>
            <a:ext cx="9316461" cy="4495476"/>
          </a:xfrm>
        </p:spPr>
        <p:txBody>
          <a:bodyPr/>
          <a:lstStyle/>
          <a:p>
            <a:pPr marL="0" indent="0" algn="ctr">
              <a:buNone/>
            </a:pPr>
            <a:r>
              <a:rPr lang="en-US" sz="3200" dirty="0">
                <a:solidFill>
                  <a:srgbClr val="FF0000"/>
                </a:solidFill>
                <a:latin typeface="Times New Roman" panose="02020603050405020304" pitchFamily="18" charset="0"/>
                <a:cs typeface="Times New Roman" panose="02020603050405020304" pitchFamily="18" charset="0"/>
              </a:rPr>
              <a:t>So </a:t>
            </a:r>
            <a:r>
              <a:rPr lang="en-US" sz="3200" dirty="0" err="1">
                <a:solidFill>
                  <a:srgbClr val="FF0000"/>
                </a:solidFill>
                <a:latin typeface="Times New Roman" panose="02020603050405020304" pitchFamily="18" charset="0"/>
                <a:cs typeface="Times New Roman" panose="02020603050405020304" pitchFamily="18" charset="0"/>
              </a:rPr>
              <a:t>với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Vùng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tế</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trọng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điểm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phía</a:t>
            </a:r>
            <a:r>
              <a:rPr lang="en-US" sz="3200" dirty="0">
                <a:solidFill>
                  <a:srgbClr val="FF0000"/>
                </a:solidFill>
                <a:latin typeface="Times New Roman" panose="02020603050405020304" pitchFamily="18" charset="0"/>
                <a:cs typeface="Times New Roman" panose="02020603050405020304" pitchFamily="18" charset="0"/>
              </a:rPr>
              <a:t> Nam, </a:t>
            </a:r>
            <a:r>
              <a:rPr lang="en-US" sz="3200" dirty="0" err="1">
                <a:solidFill>
                  <a:srgbClr val="FF0000"/>
                </a:solidFill>
                <a:latin typeface="Times New Roman" panose="02020603050405020304" pitchFamily="18" charset="0"/>
                <a:cs typeface="Times New Roman" panose="02020603050405020304" pitchFamily="18" charset="0"/>
              </a:rPr>
              <a:t>năm</a:t>
            </a:r>
            <a:r>
              <a:rPr lang="en-US" sz="3200" dirty="0">
                <a:solidFill>
                  <a:srgbClr val="FF0000"/>
                </a:solidFill>
                <a:latin typeface="Times New Roman" panose="02020603050405020304" pitchFamily="18" charset="0"/>
                <a:cs typeface="Times New Roman" panose="02020603050405020304" pitchFamily="18" charset="0"/>
              </a:rPr>
              <a:t> 2018: </a:t>
            </a:r>
          </a:p>
          <a:p>
            <a:pPr marL="0" indent="0" algn="just">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GRDP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48,4%</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tổng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GRDP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trọng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phía</a:t>
            </a:r>
            <a:r>
              <a:rPr lang="en-US" sz="2600" dirty="0">
                <a:latin typeface="Times New Roman" panose="02020603050405020304" pitchFamily="18" charset="0"/>
                <a:cs typeface="Times New Roman" panose="02020603050405020304" pitchFamily="18" charset="0"/>
              </a:rPr>
              <a:t> Nam (bao </a:t>
            </a:r>
            <a:r>
              <a:rPr lang="en-US" sz="2600" dirty="0" err="1">
                <a:latin typeface="Times New Roman" panose="02020603050405020304" pitchFamily="18" charset="0"/>
                <a:cs typeface="Times New Roman" panose="02020603050405020304" pitchFamily="18" charset="0"/>
              </a:rPr>
              <a:t>gồm</a:t>
            </a:r>
            <a:r>
              <a:rPr lang="en-US" sz="2600" dirty="0">
                <a:latin typeface="Times New Roman" panose="02020603050405020304" pitchFamily="18" charset="0"/>
                <a:cs typeface="Times New Roman" panose="02020603050405020304" pitchFamily="18" charset="0"/>
              </a:rPr>
              <a:t> 8 </a:t>
            </a:r>
            <a:r>
              <a:rPr lang="en-US" sz="2600" dirty="0" err="1">
                <a:latin typeface="Times New Roman" panose="02020603050405020304" pitchFamily="18" charset="0"/>
                <a:cs typeface="Times New Roman" panose="02020603050405020304" pitchFamily="18" charset="0"/>
              </a:rPr>
              <a:t>tỉnh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Hồ</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a:t>
            </a:r>
            <a:r>
              <a:rPr lang="en-US" sz="2600" dirty="0">
                <a:latin typeface="Times New Roman" panose="02020603050405020304" pitchFamily="18" charset="0"/>
                <a:cs typeface="Times New Roman" panose="02020603050405020304" pitchFamily="18" charset="0"/>
              </a:rPr>
              <a:t> Minh, </a:t>
            </a:r>
            <a:r>
              <a:rPr lang="en-US" sz="2600" dirty="0" err="1">
                <a:latin typeface="Times New Roman" panose="02020603050405020304" pitchFamily="18" charset="0"/>
                <a:cs typeface="Times New Roman" panose="02020603050405020304" pitchFamily="18" charset="0"/>
              </a:rPr>
              <a:t>Đồng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Rịa</a:t>
            </a: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Vũng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Tàu</a:t>
            </a:r>
            <a:r>
              <a:rPr lang="en-US" sz="2600" dirty="0">
                <a:latin typeface="Times New Roman" panose="02020603050405020304" pitchFamily="18" charset="0"/>
                <a:cs typeface="Times New Roman" panose="02020603050405020304" pitchFamily="18" charset="0"/>
              </a:rPr>
              <a:t>, Long An, </a:t>
            </a:r>
            <a:r>
              <a:rPr lang="en-US" sz="2600" dirty="0" err="1">
                <a:latin typeface="Times New Roman" panose="02020603050405020304" pitchFamily="18" charset="0"/>
                <a:cs typeface="Times New Roman" panose="02020603050405020304" pitchFamily="18" charset="0"/>
              </a:rPr>
              <a:t>Tiền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Giang</a:t>
            </a:r>
            <a:r>
              <a:rPr lang="en-US" sz="2600" dirty="0">
                <a:latin typeface="Times New Roman" panose="02020603050405020304" pitchFamily="18" charset="0"/>
                <a:cs typeface="Times New Roman" panose="02020603050405020304" pitchFamily="18" charset="0"/>
              </a:rPr>
              <a:t>). </a:t>
            </a:r>
          </a:p>
          <a:p>
            <a:pPr marL="0" indent="0" algn="just">
              <a:buNone/>
            </a:pPr>
            <a:r>
              <a:rPr lang="en-US" sz="2600" dirty="0">
                <a:latin typeface="Times New Roman" panose="02020603050405020304" pitchFamily="18" charset="0"/>
                <a:cs typeface="Times New Roman" panose="02020603050405020304" pitchFamily="18" charset="0"/>
              </a:rPr>
              <a:t>	Lao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chiếm</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41%</a:t>
            </a:r>
            <a:r>
              <a:rPr lang="en-US" sz="2600" dirty="0">
                <a:latin typeface="Times New Roman" panose="02020603050405020304" pitchFamily="18" charset="0"/>
                <a:cs typeface="Times New Roman" panose="02020603050405020304" pitchFamily="18" charset="0"/>
              </a:rPr>
              <a:t> lao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r>
              <a:rPr lang="en-US" sz="2600" dirty="0" err="1">
                <a:latin typeface="Times New Roman" panose="02020603050405020304" pitchFamily="18" charset="0"/>
                <a:cs typeface="Times New Roman" panose="02020603050405020304" pitchFamily="18" charset="0"/>
              </a:rPr>
              <a:t>Tổng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chiếm</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59%</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tổng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r>
              <a:rPr lang="en-US" sz="2600" dirty="0" err="1">
                <a:latin typeface="Times New Roman" panose="02020603050405020304" pitchFamily="18" charset="0"/>
                <a:cs typeface="Times New Roman" panose="02020603050405020304" pitchFamily="18" charset="0"/>
              </a:rPr>
              <a:t>tổng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vốn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hội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chiếm</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58%</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tổng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khẩu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chiếm</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38%</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p>
          <a:p>
            <a:endParaRPr lang="en-US" dirty="0"/>
          </a:p>
        </p:txBody>
      </p:sp>
      <p:pic>
        <p:nvPicPr>
          <p:cNvPr id="4" name="Picture 3">
            <a:extLst>
              <a:ext uri="{FF2B5EF4-FFF2-40B4-BE49-F238E27FC236}">
                <a16:creationId xmlns:a16="http://schemas.microsoft.com/office/drawing/2014/main" id="{5DD91DEA-A2B6-4947-A590-F4EEC4D9AD56}"/>
              </a:ext>
            </a:extLst>
          </p:cNvPr>
          <p:cNvPicPr>
            <a:picLocks noChangeAspect="1"/>
          </p:cNvPicPr>
          <p:nvPr/>
        </p:nvPicPr>
        <p:blipFill>
          <a:blip r:embed="rId2"/>
          <a:stretch>
            <a:fillRect/>
          </a:stretch>
        </p:blipFill>
        <p:spPr>
          <a:xfrm>
            <a:off x="1907894" y="563717"/>
            <a:ext cx="9085551" cy="766122"/>
          </a:xfrm>
          <a:prstGeom prst="rect">
            <a:avLst/>
          </a:prstGeom>
        </p:spPr>
      </p:pic>
    </p:spTree>
    <p:extLst>
      <p:ext uri="{BB962C8B-B14F-4D97-AF65-F5344CB8AC3E}">
        <p14:creationId xmlns:p14="http://schemas.microsoft.com/office/powerpoint/2010/main" val="425313958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1210</TotalTime>
  <Words>17727</Words>
  <Application>Microsoft Office PowerPoint</Application>
  <PresentationFormat>Widescreen</PresentationFormat>
  <Paragraphs>660</Paragraphs>
  <Slides>78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Arial</vt:lpstr>
      <vt:lpstr>Calibri</vt:lpstr>
      <vt:lpstr>Century Gothic</vt:lpstr>
      <vt:lpstr>Tahoma</vt:lpstr>
      <vt:lpstr>Times New Roman</vt:lpstr>
      <vt:lpstr>Times New Roman Bold</vt:lpstr>
      <vt:lpstr>Wingdings 3</vt:lpstr>
      <vt:lpstr>Wisp</vt:lpstr>
      <vt:lpstr>                HỘI NGHỊ CÁN BỘ CHỦ CHỐT THÀNH PHỐ THỦ ĐỨC  HỌC TẬP, QUÁN TRIỆT VÀ TRIỂN KHAI NGHỊ QUYẾT ĐẠI HỘI  ĐẠI BIỂU ĐẢNG BỘ THÀNH PHỐ HỒ CHÍ MINH  LẦN THỨ XI, NHIỆM KỲ 2020 – 2025  </vt:lpstr>
      <vt:lpstr>PowerPoint Presentation</vt:lpstr>
      <vt:lpstr>      NỘI DUNG BÁO CÁO   Gồm 5 phần:   I. KẾT QUẢ THỰC HIỆN NGHỊ QUYẾT ĐẠI HỘI X;   II. MỤC TIÊU, NHIỆM VỤ THÀNH PHỐ 5 NĂM TỚI;   III. 04 ĐIỂM MỚI, TRỌNG TÂM NỔI BẬT CỦA NGHỊ QUYẾT;   IV. 04 CHƯƠNG TRÌNH PHÁT TRIỂN THÀNH PHỐ;   V. ĐẢNG BỘ THÀNH PHỐ THỦ ĐỨC. </vt:lpstr>
      <vt:lpstr>PowerPoint Presentation</vt:lpstr>
      <vt:lpstr>Kết quả quan trọng, toàn diện</vt:lpstr>
      <vt:lpstr>PowerPoint Presentation</vt:lpstr>
      <vt:lpstr>Bình quân đầu người</vt:lpstr>
      <vt:lpstr>Đầu tư xã hội</vt:lpstr>
      <vt:lpstr>PowerPoint Presentation</vt:lpstr>
      <vt:lpstr>PowerPoint Presentation</vt:lpstr>
      <vt:lpstr>PowerPoint Presentation</vt:lpstr>
      <vt:lpstr>PowerPoint Presentation</vt:lpstr>
      <vt:lpstr>PowerPoint Presentation</vt:lpstr>
      <vt:lpstr>Kết quả quan trọng, toàn diện</vt:lpstr>
      <vt:lpstr>Kết quả quan trọng, toàn diện</vt:lpstr>
      <vt:lpstr>Kết quả quan trọng, toàn diện</vt:lpstr>
      <vt:lpstr>Kết quả quan trọng, toàn diện</vt:lpstr>
      <vt:lpstr>Kết quả quan trọng, toàn diện</vt:lpstr>
      <vt:lpstr>Kết quả quan trọng, toàn diện</vt:lpstr>
      <vt:lpstr>Kết quả quan trọng, toàn diện</vt:lpstr>
      <vt:lpstr>PowerPoint Presentation</vt:lpstr>
      <vt:lpstr>PowerPoint Presentation</vt:lpstr>
      <vt:lpstr>PowerPoint Presentation</vt:lpstr>
      <vt:lpstr>PowerPoint Presentation</vt:lpstr>
      <vt:lpstr>II. MỤC TIÊU, NHIỆM VỤ THÀNH PHỐ 5 NĂM TỚI</vt:lpstr>
      <vt:lpstr>II. MỤC TIÊU, NHIỆM VỤ THÀNH PHỐ 5 NĂM TỚI</vt:lpstr>
      <vt:lpstr>II. MỤC TIÊU, NHIỆM VỤ THÀNH PHỐ 5 NĂM TỚI</vt:lpstr>
      <vt:lpstr>II. MỤC TIÊU, NHIỆM VỤ THÀNH PHỐ 5 NĂM TỚI</vt:lpstr>
      <vt:lpstr>II. MỤC TIÊU, NHIỆM VỤ THÀNH PHỐ 5 NĂM TỚI</vt:lpstr>
      <vt:lpstr>II. MỤC TIÊU, NHIỆM VỤ THÀNH PHỐ 5 NĂM TỚI</vt:lpstr>
      <vt:lpstr>II. MỤC TIÊU, NHIỆM VỤ THÀNH PHỐ 5 NĂM TỚI</vt:lpstr>
      <vt:lpstr>III. 04 ĐIỂM MỚI, TRỌNG TÂM NỔI BẬT CỦA NGHỊ QUYẾT</vt:lpstr>
      <vt:lpstr>III. 04 ĐIỂM MỚI, TRỌNG TÂM NỔI BẬT CỦA NGHỊ QUYẾT</vt:lpstr>
      <vt:lpstr>III. 04 ĐIỂM MỚI, TRỌNG TÂM NỔI BẬT CỦA NGHỊ QUYẾT</vt:lpstr>
      <vt:lpstr>III. 04 ĐIỂM MỚI, TRỌNG TÂM NỔI BẬT CỦA NGHỊ QUYẾT</vt:lpstr>
      <vt:lpstr>IV. 04 CHƯƠNG TRÌNH PHÁT TRIỂN THÀNH PHỐ  GIAI ĐOẠN 2020 – 2025/2030  </vt:lpstr>
      <vt:lpstr>IV. 04 CHƯƠNG TRÌNH PHÁT TRIỂN THÀNH PHỐ  GIAI ĐOẠN 2020 – 2025/2030  </vt:lpstr>
      <vt:lpstr>IV. 04 CHƯƠNG TRÌNH PHÁT TRIỂN THÀNH PHỐ  GIAI ĐOẠN 2020 – 2025/2030  </vt:lpstr>
      <vt:lpstr>IV. 04 CHƯƠNG TRÌNH PHÁT TRIỂN THÀNH PHỐ  GIAI ĐOẠN 2020 – 2025/2030  </vt:lpstr>
      <vt:lpstr>IV. 04 CHƯƠNG TRÌNH PHÁT TRIỂN THÀNH PHỐ  GIAI ĐOẠN 2020 – 2025/2030  </vt:lpstr>
      <vt:lpstr>IV. 04 CHƯƠNG TRÌNH PHÁT TRIỂN THÀNH PHỐ  GIAI ĐOẠN 2020 – 2025/2030  </vt:lpstr>
      <vt:lpstr>IV. 04 CHƯƠNG TRÌNH PHÁT TRIỂN THÀNH PHỐ  GIAI ĐOẠN 2020 – 2025/2030  </vt:lpstr>
      <vt:lpstr>IV. 04 CHƯƠNG TRÌNH PHÁT TRIỂN THÀNH PHỐ  GIAI ĐOẠN 2020 – 2025/2030  </vt:lpstr>
      <vt:lpstr>IV. 04 CHƯƠNG TRÌNH PHÁT TRIỂN THÀNH PHỐ  GIAI ĐOẠN 2020 – 2025/2030  </vt:lpstr>
      <vt:lpstr>IV. 04 CHƯƠNG TRÌNH PHÁT TRIỂN THÀNH PHỐ  GIAI ĐOẠN 2020 – 2025/2030  </vt:lpstr>
      <vt:lpstr>IV. 04 CHƯƠNG TRÌNH PHÁT TRIỂN THÀNH PHỐ  GIAI ĐOẠN 2020 – 2025/2030  </vt:lpstr>
      <vt:lpstr>IV. 04 CHƯƠNG TRÌNH PHÁT TRIỂN THÀNH PHỐ  GIAI ĐOẠN 2020 – 2025/2030  </vt:lpstr>
      <vt:lpstr>IV. 04 CHƯƠNG TRÌNH PHÁT TRIỂN THÀNH PHỐ  GIAI ĐOẠN 2020 – 2025/2030  </vt:lpstr>
      <vt:lpstr>IV. 04 CHƯƠNG TRÌNH PHÁT TRIỂN THÀNH PHỐ  GIAI ĐOẠN 2020 – 2025/2030  </vt:lpstr>
      <vt:lpstr>IV. 04 CHƯƠNG TRÌNH PHÁT TRIỂN THÀNH PHỐ  GIAI ĐOẠN 2020 – 2025/2030  </vt:lpstr>
      <vt:lpstr>IV. 04 CHƯƠNG TRÌNH PHÁT TRIỂN THÀNH PHỐ  GIAI ĐOẠN 2020 – 2025/2030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V. ĐẢNG BỘ THÀNH PHỐ THỦ ĐỨC  </vt:lpstr>
      <vt:lpstr>TRÂN TRỌNG CẢM ƠN CÁC ĐỒNG CHÍ ĐÃ CHÚ Ý LẮNG NGHE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BỘ GIÁO DỤC VÀ ĐÀO TẠO TRƯỜNG ĐẠI HỌC NÔNG LÂM THÀNH PHỐ HỒ CHÍ MINH *********************</dc:title>
  <dc:creator>Admin</dc:creator>
  <cp:lastModifiedBy>ADMIN</cp:lastModifiedBy>
  <cp:revision>153</cp:revision>
  <dcterms:created xsi:type="dcterms:W3CDTF">2019-08-17T17:21:54Z</dcterms:created>
  <dcterms:modified xsi:type="dcterms:W3CDTF">2021-03-19T00:15:14Z</dcterms:modified>
</cp:coreProperties>
</file>